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commentAuthors.xml" ContentType="application/vnd.openxmlformats-officedocument.presentationml.commentAuthors+xml"/>
  <Override PartName="/ppt/comments/comment2.xml" ContentType="application/vnd.openxmlformats-officedocument.presentationml.comments+xml"/>
  <Override PartName="/ppt/diagrams/layout1.xml" ContentType="application/vnd.openxmlformats-officedocument.drawingml.diagramLayout+xml"/>
  <Override PartName="/ppt/diagrams/data2.xml" ContentType="application/vnd.openxmlformats-officedocument.drawingml.diagramData+xml"/>
  <Override PartName="/ppt/notesSlides/notesSlide7.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Override PartName="/ppt/diagrams/layout2.xml" ContentType="application/vnd.openxmlformats-officedocument.drawingml.diagramLayout+xml"/>
  <Override PartName="/ppt/comments/comment1.xml" ContentType="application/vnd.openxmlformats-officedocument.presentationml.comments+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handoutMasters/handoutMaster1.xml" ContentType="application/vnd.openxmlformats-officedocument.presentationml.handoutMaster+xml"/>
  <Override PartName="/ppt/diagrams/data1.xml" ContentType="application/vnd.openxmlformats-officedocument.drawingml.diagramData+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Default Extension="xls" ContentType="application/vnd.ms-exce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3"/>
  </p:notesMasterIdLst>
  <p:handoutMasterIdLst>
    <p:handoutMasterId r:id="rId74"/>
  </p:handoutMasterIdLst>
  <p:sldIdLst>
    <p:sldId id="256" r:id="rId2"/>
    <p:sldId id="257" r:id="rId3"/>
    <p:sldId id="354" r:id="rId4"/>
    <p:sldId id="350" r:id="rId5"/>
    <p:sldId id="258" r:id="rId6"/>
    <p:sldId id="351" r:id="rId7"/>
    <p:sldId id="259" r:id="rId8"/>
    <p:sldId id="355" r:id="rId9"/>
    <p:sldId id="261" r:id="rId10"/>
    <p:sldId id="313" r:id="rId11"/>
    <p:sldId id="314" r:id="rId12"/>
    <p:sldId id="263" r:id="rId13"/>
    <p:sldId id="315" r:id="rId14"/>
    <p:sldId id="265" r:id="rId15"/>
    <p:sldId id="270" r:id="rId16"/>
    <p:sldId id="271" r:id="rId17"/>
    <p:sldId id="272" r:id="rId18"/>
    <p:sldId id="273" r:id="rId19"/>
    <p:sldId id="341" r:id="rId20"/>
    <p:sldId id="274" r:id="rId21"/>
    <p:sldId id="349" r:id="rId22"/>
    <p:sldId id="352" r:id="rId23"/>
    <p:sldId id="316" r:id="rId24"/>
    <p:sldId id="361" r:id="rId25"/>
    <p:sldId id="276" r:id="rId26"/>
    <p:sldId id="278" r:id="rId27"/>
    <p:sldId id="318" r:id="rId28"/>
    <p:sldId id="279" r:id="rId29"/>
    <p:sldId id="342" r:id="rId30"/>
    <p:sldId id="320" r:id="rId31"/>
    <p:sldId id="338" r:id="rId32"/>
    <p:sldId id="353" r:id="rId33"/>
    <p:sldId id="281" r:id="rId34"/>
    <p:sldId id="345" r:id="rId35"/>
    <p:sldId id="357" r:id="rId36"/>
    <p:sldId id="363" r:id="rId37"/>
    <p:sldId id="321" r:id="rId38"/>
    <p:sldId id="288" r:id="rId39"/>
    <p:sldId id="322" r:id="rId40"/>
    <p:sldId id="360" r:id="rId41"/>
    <p:sldId id="348" r:id="rId42"/>
    <p:sldId id="358" r:id="rId43"/>
    <p:sldId id="292" r:id="rId44"/>
    <p:sldId id="301" r:id="rId45"/>
    <p:sldId id="359" r:id="rId46"/>
    <p:sldId id="336" r:id="rId47"/>
    <p:sldId id="362" r:id="rId48"/>
    <p:sldId id="331" r:id="rId49"/>
    <p:sldId id="332" r:id="rId50"/>
    <p:sldId id="333" r:id="rId51"/>
    <p:sldId id="329" r:id="rId52"/>
    <p:sldId id="307" r:id="rId53"/>
    <p:sldId id="308" r:id="rId54"/>
    <p:sldId id="309" r:id="rId55"/>
    <p:sldId id="340" r:id="rId56"/>
    <p:sldId id="339" r:id="rId57"/>
    <p:sldId id="319" r:id="rId58"/>
    <p:sldId id="283" r:id="rId59"/>
    <p:sldId id="330" r:id="rId60"/>
    <p:sldId id="290" r:id="rId61"/>
    <p:sldId id="291" r:id="rId62"/>
    <p:sldId id="293" r:id="rId63"/>
    <p:sldId id="294" r:id="rId64"/>
    <p:sldId id="295" r:id="rId65"/>
    <p:sldId id="296" r:id="rId66"/>
    <p:sldId id="298" r:id="rId67"/>
    <p:sldId id="335" r:id="rId68"/>
    <p:sldId id="300" r:id="rId69"/>
    <p:sldId id="302" r:id="rId70"/>
    <p:sldId id="334" r:id="rId71"/>
    <p:sldId id="303" r:id="rId72"/>
  </p:sldIdLst>
  <p:sldSz cx="9144000" cy="6858000" type="screen4x3"/>
  <p:notesSz cx="6858000" cy="9215438"/>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gurley" initials="r" lastIdx="16" clrIdx="0"/>
  <p:cmAuthor id="1" name="mlemke" initials="ml" lastIdx="1" clrIdx="1"/>
  <p:cmAuthor id="2" name="Mariann" initials="Mariann"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3D7FA9"/>
    <a:srgbClr val="D0D8E8"/>
    <a:srgbClr val="66A3C8"/>
    <a:srgbClr val="A2C7DE"/>
    <a:srgbClr val="E9EDF4"/>
    <a:srgbClr val="FFFFFF"/>
    <a:srgbClr val="D54F48"/>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snapVertSplitter="1" vertBarState="minimized" horzBarState="maximized">
    <p:restoredLeft sz="15620"/>
    <p:restoredTop sz="96730" autoAdjust="0"/>
  </p:normalViewPr>
  <p:slideViewPr>
    <p:cSldViewPr>
      <p:cViewPr>
        <p:scale>
          <a:sx n="74" d="100"/>
          <a:sy n="74" d="100"/>
        </p:scale>
        <p:origin x="-1818" y="234"/>
      </p:cViewPr>
      <p:guideLst>
        <p:guide orient="horz" pos="2160"/>
        <p:guide pos="2880"/>
      </p:guideLst>
    </p:cSldViewPr>
  </p:slideViewPr>
  <p:notesTextViewPr>
    <p:cViewPr>
      <p:scale>
        <a:sx n="100" d="100"/>
        <a:sy n="100" d="100"/>
      </p:scale>
      <p:origin x="0" y="0"/>
    </p:cViewPr>
  </p:notesTextViewPr>
  <p:sorterViewPr>
    <p:cViewPr>
      <p:scale>
        <a:sx n="130" d="100"/>
        <a:sy n="130" d="100"/>
      </p:scale>
      <p:origin x="0" y="0"/>
    </p:cViewPr>
  </p:sorterViewPr>
  <p:notesViewPr>
    <p:cSldViewPr>
      <p:cViewPr varScale="1">
        <p:scale>
          <a:sx n="50" d="100"/>
          <a:sy n="50" d="100"/>
        </p:scale>
        <p:origin x="-2886" y="-96"/>
      </p:cViewPr>
      <p:guideLst>
        <p:guide orient="horz" pos="2903"/>
        <p:guide pos="2160"/>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handoutMaster" Target="handoutMasters/handoutMaster1.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notesMaster" Target="notesMasters/notesMaster1.xml"/><Relationship Id="rId7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comments/comment1.xml><?xml version="1.0" encoding="utf-8"?>
<p:cmLst xmlns:a="http://schemas.openxmlformats.org/drawingml/2006/main" xmlns:r="http://schemas.openxmlformats.org/officeDocument/2006/relationships" xmlns:p="http://schemas.openxmlformats.org/presentationml/2006/main">
  <p:cm authorId="2" dt="2013-07-02T00:00:52.303" idx="1">
    <p:pos x="10" y="10"/>
    <p:text>move to appendix? previous slide shows the general idea - if you are way above average, you're H, etc.</p:text>
  </p:cm>
</p:cmLst>
</file>

<file path=ppt/comments/comment2.xml><?xml version="1.0" encoding="utf-8"?>
<p:cmLst xmlns:a="http://schemas.openxmlformats.org/drawingml/2006/main" xmlns:r="http://schemas.openxmlformats.org/officeDocument/2006/relationships" xmlns:p="http://schemas.openxmlformats.org/presentationml/2006/main">
  <p:cm authorId="0" dt="2013-07-01T15:42:09.511" idx="8">
    <p:pos x="4414" y="1748"/>
    <p:text>Use of first person okay?</p:text>
  </p:cm>
</p:cmLst>
</file>

<file path=ppt/diagrams/colors1.xml><?xml version="1.0" encoding="utf-8"?>
<dgm:colorsDef xmlns:dgm="http://schemas.openxmlformats.org/drawingml/2006/diagram" xmlns:a="http://schemas.openxmlformats.org/drawingml/2006/main" uniqueId="urn:microsoft.com/office/officeart/2005/8/colors/accent1_2#3">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AAEA241-3E6C-475D-8E1D-C8E301007960}" type="doc">
      <dgm:prSet loTypeId="urn:microsoft.com/office/officeart/2005/8/layout/hierarchy1" loCatId="hierarchy" qsTypeId="urn:microsoft.com/office/officeart/2005/8/quickstyle/simple1#3" qsCatId="simple" csTypeId="urn:microsoft.com/office/officeart/2005/8/colors/accent1_2#3" csCatId="accent1" phldr="1"/>
      <dgm:spPr/>
      <dgm:t>
        <a:bodyPr/>
        <a:lstStyle/>
        <a:p>
          <a:endParaRPr lang="en-US"/>
        </a:p>
      </dgm:t>
    </dgm:pt>
    <dgm:pt modelId="{2785F113-CE26-42CA-9FA9-E00D356005C8}">
      <dgm:prSet phldrT="[Text]"/>
      <dgm:spPr>
        <a:solidFill>
          <a:srgbClr val="FFFFFF">
            <a:alpha val="92941"/>
          </a:srgbClr>
        </a:solidFill>
        <a:ln>
          <a:solidFill>
            <a:srgbClr val="3D7FA9"/>
          </a:solidFill>
        </a:ln>
      </dgm:spPr>
      <dgm:t>
        <a:bodyPr/>
        <a:lstStyle/>
        <a:p>
          <a:r>
            <a:rPr lang="en-US" dirty="0" smtClean="0">
              <a:solidFill>
                <a:schemeClr val="tx1"/>
              </a:solidFill>
              <a:latin typeface="Arial" pitchFamily="34" charset="0"/>
              <a:cs typeface="Arial" pitchFamily="34" charset="0"/>
            </a:rPr>
            <a:t>Composite Evaluation Score </a:t>
          </a:r>
        </a:p>
        <a:p>
          <a:r>
            <a:rPr lang="en-US" dirty="0" smtClean="0">
              <a:solidFill>
                <a:schemeClr val="tx1"/>
              </a:solidFill>
              <a:latin typeface="Arial" pitchFamily="34" charset="0"/>
              <a:cs typeface="Arial" pitchFamily="34" charset="0"/>
            </a:rPr>
            <a:t>100 points</a:t>
          </a:r>
          <a:endParaRPr lang="en-US" dirty="0">
            <a:solidFill>
              <a:schemeClr val="tx1"/>
            </a:solidFill>
            <a:latin typeface="Arial" pitchFamily="34" charset="0"/>
            <a:cs typeface="Arial" pitchFamily="34" charset="0"/>
          </a:endParaRPr>
        </a:p>
      </dgm:t>
    </dgm:pt>
    <dgm:pt modelId="{5875D37E-072D-4C21-8B4F-42831381844A}" type="parTrans" cxnId="{F0E0DD59-782E-4970-B744-A5D0762C5817}">
      <dgm:prSet/>
      <dgm:spPr/>
      <dgm:t>
        <a:bodyPr/>
        <a:lstStyle/>
        <a:p>
          <a:endParaRPr lang="en-US"/>
        </a:p>
      </dgm:t>
    </dgm:pt>
    <dgm:pt modelId="{63C2850A-7F6F-4431-9793-3BF3E8AF51C4}" type="sibTrans" cxnId="{F0E0DD59-782E-4970-B744-A5D0762C5817}">
      <dgm:prSet/>
      <dgm:spPr/>
      <dgm:t>
        <a:bodyPr/>
        <a:lstStyle/>
        <a:p>
          <a:endParaRPr lang="en-US"/>
        </a:p>
      </dgm:t>
    </dgm:pt>
    <dgm:pt modelId="{B3197185-1237-4733-8BD5-53A4D322A7C5}">
      <dgm:prSet phldrT="[Text]"/>
      <dgm:spPr>
        <a:solidFill>
          <a:srgbClr val="FFFF00">
            <a:alpha val="90000"/>
          </a:srgbClr>
        </a:solidFill>
        <a:ln>
          <a:solidFill>
            <a:srgbClr val="3D7FA9"/>
          </a:solidFill>
        </a:ln>
      </dgm:spPr>
      <dgm:t>
        <a:bodyPr/>
        <a:lstStyle/>
        <a:p>
          <a:r>
            <a:rPr lang="en-US" dirty="0" smtClean="0">
              <a:solidFill>
                <a:schemeClr val="tx1"/>
              </a:solidFill>
              <a:latin typeface="Arial" pitchFamily="34" charset="0"/>
              <a:cs typeface="Arial" pitchFamily="34" charset="0"/>
            </a:rPr>
            <a:t>Measures of Student Growth Where a State Provided Growth Scores is Available</a:t>
          </a:r>
          <a:endParaRPr lang="en-US" dirty="0">
            <a:solidFill>
              <a:schemeClr val="tx1"/>
            </a:solidFill>
            <a:latin typeface="Arial" pitchFamily="34" charset="0"/>
            <a:cs typeface="Arial" pitchFamily="34" charset="0"/>
          </a:endParaRPr>
        </a:p>
      </dgm:t>
    </dgm:pt>
    <dgm:pt modelId="{02F5C04A-5146-4F57-A41A-BAE6B056C220}" type="parTrans" cxnId="{0B959BF3-01B1-4429-99C6-421AF222519F}">
      <dgm:prSet/>
      <dgm:spPr>
        <a:ln>
          <a:solidFill>
            <a:srgbClr val="3D7FA9"/>
          </a:solidFill>
        </a:ln>
      </dgm:spPr>
      <dgm:t>
        <a:bodyPr/>
        <a:lstStyle/>
        <a:p>
          <a:endParaRPr lang="en-US"/>
        </a:p>
      </dgm:t>
    </dgm:pt>
    <dgm:pt modelId="{CA9D578E-70C8-4500-B3DF-B5D03B6F5F36}" type="sibTrans" cxnId="{0B959BF3-01B1-4429-99C6-421AF222519F}">
      <dgm:prSet/>
      <dgm:spPr/>
      <dgm:t>
        <a:bodyPr/>
        <a:lstStyle/>
        <a:p>
          <a:endParaRPr lang="en-US"/>
        </a:p>
      </dgm:t>
    </dgm:pt>
    <dgm:pt modelId="{69025409-3F18-4199-970E-AEBE21539A4A}">
      <dgm:prSet phldrT="[Text]"/>
      <dgm:spPr>
        <a:solidFill>
          <a:srgbClr val="FFFFFF">
            <a:alpha val="92941"/>
          </a:srgbClr>
        </a:solidFill>
        <a:ln>
          <a:solidFill>
            <a:srgbClr val="3D7FA9"/>
          </a:solidFill>
        </a:ln>
      </dgm:spPr>
      <dgm:t>
        <a:bodyPr/>
        <a:lstStyle/>
        <a:p>
          <a:r>
            <a:rPr lang="en-US" dirty="0" smtClean="0">
              <a:solidFill>
                <a:srgbClr val="002060"/>
              </a:solidFill>
              <a:latin typeface="Arial" pitchFamily="34" charset="0"/>
              <a:cs typeface="Arial" pitchFamily="34" charset="0"/>
            </a:rPr>
            <a:t>“</a:t>
          </a:r>
          <a:r>
            <a:rPr lang="en-US" dirty="0" smtClean="0">
              <a:solidFill>
                <a:schemeClr val="tx1"/>
              </a:solidFill>
              <a:latin typeface="Arial" pitchFamily="34" charset="0"/>
              <a:cs typeface="Arial" pitchFamily="34" charset="0"/>
            </a:rPr>
            <a:t>Comparable Growth” Measures Where no State-Provided Growth Score is Available</a:t>
          </a:r>
          <a:endParaRPr lang="en-US" dirty="0">
            <a:solidFill>
              <a:schemeClr val="tx1"/>
            </a:solidFill>
            <a:latin typeface="Arial" pitchFamily="34" charset="0"/>
            <a:cs typeface="Arial" pitchFamily="34" charset="0"/>
          </a:endParaRPr>
        </a:p>
      </dgm:t>
    </dgm:pt>
    <dgm:pt modelId="{1A4AC42E-B855-4024-970C-E11F53399F6F}" type="parTrans" cxnId="{0940E3FB-A1E0-4D6A-BF24-4A34CE82B4B4}">
      <dgm:prSet/>
      <dgm:spPr>
        <a:ln>
          <a:solidFill>
            <a:srgbClr val="0070C0"/>
          </a:solidFill>
        </a:ln>
      </dgm:spPr>
      <dgm:t>
        <a:bodyPr/>
        <a:lstStyle/>
        <a:p>
          <a:endParaRPr lang="en-US"/>
        </a:p>
      </dgm:t>
    </dgm:pt>
    <dgm:pt modelId="{A679B0BD-CF0F-4541-A577-1CB3921C1427}" type="sibTrans" cxnId="{0940E3FB-A1E0-4D6A-BF24-4A34CE82B4B4}">
      <dgm:prSet/>
      <dgm:spPr/>
      <dgm:t>
        <a:bodyPr/>
        <a:lstStyle/>
        <a:p>
          <a:endParaRPr lang="en-US"/>
        </a:p>
      </dgm:t>
    </dgm:pt>
    <dgm:pt modelId="{62DB4FF6-7D3A-4E1C-A7A9-1478027B9D83}">
      <dgm:prSet phldrT="[Text]"/>
      <dgm:spPr>
        <a:solidFill>
          <a:srgbClr val="FFFFFF">
            <a:alpha val="92941"/>
          </a:srgbClr>
        </a:solidFill>
        <a:ln>
          <a:solidFill>
            <a:srgbClr val="3D7FA9"/>
          </a:solidFill>
        </a:ln>
      </dgm:spPr>
      <dgm:t>
        <a:bodyPr/>
        <a:lstStyle/>
        <a:p>
          <a:r>
            <a:rPr lang="en-US" dirty="0" smtClean="0">
              <a:solidFill>
                <a:schemeClr val="tx1"/>
              </a:solidFill>
              <a:latin typeface="Arial" pitchFamily="34" charset="0"/>
              <a:cs typeface="Arial" pitchFamily="34" charset="0"/>
            </a:rPr>
            <a:t>Measures of Student Learning </a:t>
          </a:r>
        </a:p>
        <a:p>
          <a:r>
            <a:rPr lang="en-US" dirty="0" smtClean="0">
              <a:solidFill>
                <a:schemeClr val="tx1"/>
              </a:solidFill>
              <a:latin typeface="Arial" pitchFamily="34" charset="0"/>
              <a:cs typeface="Arial" pitchFamily="34" charset="0"/>
            </a:rPr>
            <a:t>40 points</a:t>
          </a:r>
          <a:endParaRPr lang="en-US" dirty="0">
            <a:solidFill>
              <a:schemeClr val="tx1"/>
            </a:solidFill>
            <a:latin typeface="Arial" pitchFamily="34" charset="0"/>
            <a:cs typeface="Arial" pitchFamily="34" charset="0"/>
          </a:endParaRPr>
        </a:p>
      </dgm:t>
    </dgm:pt>
    <dgm:pt modelId="{3CB9C381-D2B5-4EF7-A3DF-CEACDCC62A54}" type="sibTrans" cxnId="{8AEB89BF-6BFC-4147-8A8A-78AA5E94935C}">
      <dgm:prSet/>
      <dgm:spPr/>
      <dgm:t>
        <a:bodyPr/>
        <a:lstStyle/>
        <a:p>
          <a:endParaRPr lang="en-US"/>
        </a:p>
      </dgm:t>
    </dgm:pt>
    <dgm:pt modelId="{4CDD01D0-DAD0-4F2E-ABE7-94871E712E9A}" type="parTrans" cxnId="{8AEB89BF-6BFC-4147-8A8A-78AA5E94935C}">
      <dgm:prSet/>
      <dgm:spPr>
        <a:ln>
          <a:solidFill>
            <a:srgbClr val="3D7FA9"/>
          </a:solidFill>
        </a:ln>
      </dgm:spPr>
      <dgm:t>
        <a:bodyPr/>
        <a:lstStyle/>
        <a:p>
          <a:endParaRPr lang="en-US"/>
        </a:p>
      </dgm:t>
    </dgm:pt>
    <dgm:pt modelId="{F2CCD927-DA12-48C4-B2B3-6B86F0EECA47}">
      <dgm:prSet phldrT="[Text]"/>
      <dgm:spPr>
        <a:solidFill>
          <a:srgbClr val="FFFFFF">
            <a:alpha val="92941"/>
          </a:srgbClr>
        </a:solidFill>
        <a:ln>
          <a:solidFill>
            <a:srgbClr val="3D7FA9"/>
          </a:solidFill>
        </a:ln>
      </dgm:spPr>
      <dgm:t>
        <a:bodyPr/>
        <a:lstStyle/>
        <a:p>
          <a:r>
            <a:rPr lang="en-US" dirty="0" smtClean="0">
              <a:solidFill>
                <a:schemeClr val="tx1"/>
              </a:solidFill>
              <a:latin typeface="Arial" pitchFamily="34" charset="0"/>
              <a:cs typeface="Arial" pitchFamily="34" charset="0"/>
            </a:rPr>
            <a:t>Other Measures of Educator Effectiveness</a:t>
          </a:r>
        </a:p>
        <a:p>
          <a:r>
            <a:rPr lang="en-US" dirty="0" smtClean="0">
              <a:solidFill>
                <a:schemeClr val="tx1"/>
              </a:solidFill>
              <a:latin typeface="Arial" pitchFamily="34" charset="0"/>
              <a:cs typeface="Arial" pitchFamily="34" charset="0"/>
            </a:rPr>
            <a:t>60 points</a:t>
          </a:r>
          <a:endParaRPr lang="en-US" dirty="0">
            <a:solidFill>
              <a:schemeClr val="tx1"/>
            </a:solidFill>
            <a:latin typeface="Arial" pitchFamily="34" charset="0"/>
            <a:cs typeface="Arial" pitchFamily="34" charset="0"/>
          </a:endParaRPr>
        </a:p>
      </dgm:t>
    </dgm:pt>
    <dgm:pt modelId="{11484F45-1AF5-4353-92E1-81451ABA5968}" type="sibTrans" cxnId="{13A3B626-5A0B-45CE-BB05-3154B5E1056F}">
      <dgm:prSet/>
      <dgm:spPr/>
      <dgm:t>
        <a:bodyPr/>
        <a:lstStyle/>
        <a:p>
          <a:endParaRPr lang="en-US"/>
        </a:p>
      </dgm:t>
    </dgm:pt>
    <dgm:pt modelId="{203D8024-581F-43FE-99A2-9F5241C8CEA9}" type="parTrans" cxnId="{13A3B626-5A0B-45CE-BB05-3154B5E1056F}">
      <dgm:prSet/>
      <dgm:spPr>
        <a:ln>
          <a:solidFill>
            <a:srgbClr val="3D7FA9"/>
          </a:solidFill>
        </a:ln>
      </dgm:spPr>
      <dgm:t>
        <a:bodyPr/>
        <a:lstStyle/>
        <a:p>
          <a:endParaRPr lang="en-US"/>
        </a:p>
      </dgm:t>
    </dgm:pt>
    <dgm:pt modelId="{94B9CE2D-22B2-4711-BB70-046EF3C67291}">
      <dgm:prSet/>
      <dgm:spPr>
        <a:solidFill>
          <a:srgbClr val="FFFFFF">
            <a:alpha val="92941"/>
          </a:srgbClr>
        </a:solidFill>
        <a:ln>
          <a:solidFill>
            <a:srgbClr val="3D7FA9"/>
          </a:solidFill>
        </a:ln>
      </dgm:spPr>
      <dgm:t>
        <a:bodyPr/>
        <a:lstStyle/>
        <a:p>
          <a:r>
            <a:rPr lang="en-US" dirty="0" smtClean="0">
              <a:solidFill>
                <a:schemeClr val="tx1"/>
              </a:solidFill>
              <a:latin typeface="Arial" pitchFamily="34" charset="0"/>
              <a:cs typeface="Arial" pitchFamily="34" charset="0"/>
            </a:rPr>
            <a:t>Locally Selected Measures of Student Achievement</a:t>
          </a:r>
          <a:endParaRPr lang="en-US" dirty="0">
            <a:solidFill>
              <a:schemeClr val="tx1"/>
            </a:solidFill>
            <a:latin typeface="Arial" pitchFamily="34" charset="0"/>
            <a:cs typeface="Arial" pitchFamily="34" charset="0"/>
          </a:endParaRPr>
        </a:p>
      </dgm:t>
    </dgm:pt>
    <dgm:pt modelId="{792DDF37-C6D5-487A-8190-A7071AE5F0D0}" type="sibTrans" cxnId="{89B78275-4D59-475C-B3B4-5A730F43CBAF}">
      <dgm:prSet/>
      <dgm:spPr/>
      <dgm:t>
        <a:bodyPr/>
        <a:lstStyle/>
        <a:p>
          <a:endParaRPr lang="en-US"/>
        </a:p>
      </dgm:t>
    </dgm:pt>
    <dgm:pt modelId="{8D93B5F7-AA5A-4542-BC70-507F5942A76E}" type="parTrans" cxnId="{89B78275-4D59-475C-B3B4-5A730F43CBAF}">
      <dgm:prSet/>
      <dgm:spPr>
        <a:ln>
          <a:solidFill>
            <a:srgbClr val="3D7FA9"/>
          </a:solidFill>
        </a:ln>
      </dgm:spPr>
      <dgm:t>
        <a:bodyPr/>
        <a:lstStyle/>
        <a:p>
          <a:endParaRPr lang="en-US"/>
        </a:p>
      </dgm:t>
    </dgm:pt>
    <dgm:pt modelId="{3529A81F-06A3-4F58-8E73-CE2971879FE5}" type="pres">
      <dgm:prSet presAssocID="{7AAEA241-3E6C-475D-8E1D-C8E301007960}" presName="hierChild1" presStyleCnt="0">
        <dgm:presLayoutVars>
          <dgm:chPref val="1"/>
          <dgm:dir/>
          <dgm:animOne val="branch"/>
          <dgm:animLvl val="lvl"/>
          <dgm:resizeHandles/>
        </dgm:presLayoutVars>
      </dgm:prSet>
      <dgm:spPr/>
      <dgm:t>
        <a:bodyPr/>
        <a:lstStyle/>
        <a:p>
          <a:endParaRPr lang="en-US"/>
        </a:p>
      </dgm:t>
    </dgm:pt>
    <dgm:pt modelId="{BC15D47B-7E7D-4C24-A8F4-33C0C7352AE4}" type="pres">
      <dgm:prSet presAssocID="{2785F113-CE26-42CA-9FA9-E00D356005C8}" presName="hierRoot1" presStyleCnt="0"/>
      <dgm:spPr/>
    </dgm:pt>
    <dgm:pt modelId="{38DB21FD-D25B-4896-97AC-576BC0EA624C}" type="pres">
      <dgm:prSet presAssocID="{2785F113-CE26-42CA-9FA9-E00D356005C8}" presName="composite" presStyleCnt="0"/>
      <dgm:spPr/>
    </dgm:pt>
    <dgm:pt modelId="{A1BFBC24-ADCC-4A6A-B734-73495CBD5B7F}" type="pres">
      <dgm:prSet presAssocID="{2785F113-CE26-42CA-9FA9-E00D356005C8}" presName="background" presStyleLbl="node0" presStyleIdx="0" presStyleCnt="1"/>
      <dgm:spPr>
        <a:solidFill>
          <a:srgbClr val="3D7FA9"/>
        </a:solidFill>
      </dgm:spPr>
      <dgm:t>
        <a:bodyPr/>
        <a:lstStyle/>
        <a:p>
          <a:endParaRPr lang="en-US"/>
        </a:p>
      </dgm:t>
    </dgm:pt>
    <dgm:pt modelId="{DDBE3BC6-DA14-4F37-BD35-0BF3ECFE9FB9}" type="pres">
      <dgm:prSet presAssocID="{2785F113-CE26-42CA-9FA9-E00D356005C8}" presName="text" presStyleLbl="fgAcc0" presStyleIdx="0" presStyleCnt="1">
        <dgm:presLayoutVars>
          <dgm:chPref val="3"/>
        </dgm:presLayoutVars>
      </dgm:prSet>
      <dgm:spPr/>
      <dgm:t>
        <a:bodyPr/>
        <a:lstStyle/>
        <a:p>
          <a:endParaRPr lang="en-US"/>
        </a:p>
      </dgm:t>
    </dgm:pt>
    <dgm:pt modelId="{2E3C3538-1A41-4D82-A10C-5A0A8399D59F}" type="pres">
      <dgm:prSet presAssocID="{2785F113-CE26-42CA-9FA9-E00D356005C8}" presName="hierChild2" presStyleCnt="0"/>
      <dgm:spPr/>
    </dgm:pt>
    <dgm:pt modelId="{3254102B-6D95-4B5C-8096-DEE09FF1A19E}" type="pres">
      <dgm:prSet presAssocID="{4CDD01D0-DAD0-4F2E-ABE7-94871E712E9A}" presName="Name10" presStyleLbl="parChTrans1D2" presStyleIdx="0" presStyleCnt="2"/>
      <dgm:spPr/>
      <dgm:t>
        <a:bodyPr/>
        <a:lstStyle/>
        <a:p>
          <a:endParaRPr lang="en-US"/>
        </a:p>
      </dgm:t>
    </dgm:pt>
    <dgm:pt modelId="{4CD7D5C1-BD56-44EA-B2DC-D109B5E22ADF}" type="pres">
      <dgm:prSet presAssocID="{62DB4FF6-7D3A-4E1C-A7A9-1478027B9D83}" presName="hierRoot2" presStyleCnt="0"/>
      <dgm:spPr/>
    </dgm:pt>
    <dgm:pt modelId="{67D874E4-444A-4AB5-B4DA-F9258B3D662C}" type="pres">
      <dgm:prSet presAssocID="{62DB4FF6-7D3A-4E1C-A7A9-1478027B9D83}" presName="composite2" presStyleCnt="0"/>
      <dgm:spPr/>
    </dgm:pt>
    <dgm:pt modelId="{F3240D52-BF91-4D7B-8D22-454143E16CA7}" type="pres">
      <dgm:prSet presAssocID="{62DB4FF6-7D3A-4E1C-A7A9-1478027B9D83}" presName="background2" presStyleLbl="node2" presStyleIdx="0" presStyleCnt="2"/>
      <dgm:spPr>
        <a:solidFill>
          <a:srgbClr val="3D7FA9"/>
        </a:solidFill>
      </dgm:spPr>
      <dgm:t>
        <a:bodyPr/>
        <a:lstStyle/>
        <a:p>
          <a:endParaRPr lang="en-US"/>
        </a:p>
      </dgm:t>
    </dgm:pt>
    <dgm:pt modelId="{5C357ADB-5741-43F0-8550-DE1D5912C3F8}" type="pres">
      <dgm:prSet presAssocID="{62DB4FF6-7D3A-4E1C-A7A9-1478027B9D83}" presName="text2" presStyleLbl="fgAcc2" presStyleIdx="0" presStyleCnt="2">
        <dgm:presLayoutVars>
          <dgm:chPref val="3"/>
        </dgm:presLayoutVars>
      </dgm:prSet>
      <dgm:spPr/>
      <dgm:t>
        <a:bodyPr/>
        <a:lstStyle/>
        <a:p>
          <a:endParaRPr lang="en-US"/>
        </a:p>
      </dgm:t>
    </dgm:pt>
    <dgm:pt modelId="{9D37D9F7-5B58-442C-8864-CCDEA102FD6B}" type="pres">
      <dgm:prSet presAssocID="{62DB4FF6-7D3A-4E1C-A7A9-1478027B9D83}" presName="hierChild3" presStyleCnt="0"/>
      <dgm:spPr/>
    </dgm:pt>
    <dgm:pt modelId="{94B847AE-D8FC-4E47-B4F2-36D66E5D4BF4}" type="pres">
      <dgm:prSet presAssocID="{02F5C04A-5146-4F57-A41A-BAE6B056C220}" presName="Name17" presStyleLbl="parChTrans1D3" presStyleIdx="0" presStyleCnt="3"/>
      <dgm:spPr/>
      <dgm:t>
        <a:bodyPr/>
        <a:lstStyle/>
        <a:p>
          <a:endParaRPr lang="en-US"/>
        </a:p>
      </dgm:t>
    </dgm:pt>
    <dgm:pt modelId="{EE219A93-5F0A-426D-B143-5492C703DDDE}" type="pres">
      <dgm:prSet presAssocID="{B3197185-1237-4733-8BD5-53A4D322A7C5}" presName="hierRoot3" presStyleCnt="0"/>
      <dgm:spPr/>
    </dgm:pt>
    <dgm:pt modelId="{7DAAEA13-3C87-4128-8D26-4CF48D465485}" type="pres">
      <dgm:prSet presAssocID="{B3197185-1237-4733-8BD5-53A4D322A7C5}" presName="composite3" presStyleCnt="0"/>
      <dgm:spPr/>
    </dgm:pt>
    <dgm:pt modelId="{037DD783-0483-4BD1-B79B-0C63A78FB912}" type="pres">
      <dgm:prSet presAssocID="{B3197185-1237-4733-8BD5-53A4D322A7C5}" presName="background3" presStyleLbl="node3" presStyleIdx="0" presStyleCnt="3"/>
      <dgm:spPr>
        <a:solidFill>
          <a:srgbClr val="3D7FA9"/>
        </a:solidFill>
      </dgm:spPr>
      <dgm:t>
        <a:bodyPr/>
        <a:lstStyle/>
        <a:p>
          <a:endParaRPr lang="en-US"/>
        </a:p>
      </dgm:t>
    </dgm:pt>
    <dgm:pt modelId="{FE24651A-3C2D-478B-8408-16053101EB24}" type="pres">
      <dgm:prSet presAssocID="{B3197185-1237-4733-8BD5-53A4D322A7C5}" presName="text3" presStyleLbl="fgAcc3" presStyleIdx="0" presStyleCnt="3" custLinFactNeighborX="695" custLinFactNeighborY="3282">
        <dgm:presLayoutVars>
          <dgm:chPref val="3"/>
        </dgm:presLayoutVars>
      </dgm:prSet>
      <dgm:spPr/>
      <dgm:t>
        <a:bodyPr/>
        <a:lstStyle/>
        <a:p>
          <a:endParaRPr lang="en-US"/>
        </a:p>
      </dgm:t>
    </dgm:pt>
    <dgm:pt modelId="{1D270EE1-34DE-4556-8577-EEC0274DEF5B}" type="pres">
      <dgm:prSet presAssocID="{B3197185-1237-4733-8BD5-53A4D322A7C5}" presName="hierChild4" presStyleCnt="0"/>
      <dgm:spPr/>
    </dgm:pt>
    <dgm:pt modelId="{36940DDE-D383-497C-AC29-B6EC7130D072}" type="pres">
      <dgm:prSet presAssocID="{1A4AC42E-B855-4024-970C-E11F53399F6F}" presName="Name17" presStyleLbl="parChTrans1D3" presStyleIdx="1" presStyleCnt="3"/>
      <dgm:spPr/>
      <dgm:t>
        <a:bodyPr/>
        <a:lstStyle/>
        <a:p>
          <a:endParaRPr lang="en-US"/>
        </a:p>
      </dgm:t>
    </dgm:pt>
    <dgm:pt modelId="{6E031060-2BBE-4B4D-857D-A7490136EF2F}" type="pres">
      <dgm:prSet presAssocID="{69025409-3F18-4199-970E-AEBE21539A4A}" presName="hierRoot3" presStyleCnt="0"/>
      <dgm:spPr/>
    </dgm:pt>
    <dgm:pt modelId="{88AEF545-F1A8-4E67-AD06-89ACEE8D7255}" type="pres">
      <dgm:prSet presAssocID="{69025409-3F18-4199-970E-AEBE21539A4A}" presName="composite3" presStyleCnt="0"/>
      <dgm:spPr/>
    </dgm:pt>
    <dgm:pt modelId="{7406B618-9017-4A59-89A8-C90ED5394E53}" type="pres">
      <dgm:prSet presAssocID="{69025409-3F18-4199-970E-AEBE21539A4A}" presName="background3" presStyleLbl="node3" presStyleIdx="1" presStyleCnt="3"/>
      <dgm:spPr>
        <a:solidFill>
          <a:srgbClr val="3D7FA9"/>
        </a:solidFill>
      </dgm:spPr>
      <dgm:t>
        <a:bodyPr/>
        <a:lstStyle/>
        <a:p>
          <a:endParaRPr lang="en-US"/>
        </a:p>
      </dgm:t>
    </dgm:pt>
    <dgm:pt modelId="{20BDBBA4-E5E4-40A7-B5D8-0D6DE6989B10}" type="pres">
      <dgm:prSet presAssocID="{69025409-3F18-4199-970E-AEBE21539A4A}" presName="text3" presStyleLbl="fgAcc3" presStyleIdx="1" presStyleCnt="3">
        <dgm:presLayoutVars>
          <dgm:chPref val="3"/>
        </dgm:presLayoutVars>
      </dgm:prSet>
      <dgm:spPr/>
      <dgm:t>
        <a:bodyPr/>
        <a:lstStyle/>
        <a:p>
          <a:endParaRPr lang="en-US"/>
        </a:p>
      </dgm:t>
    </dgm:pt>
    <dgm:pt modelId="{3CF46A04-5772-4EB3-80A6-25EC4FCCA5AC}" type="pres">
      <dgm:prSet presAssocID="{69025409-3F18-4199-970E-AEBE21539A4A}" presName="hierChild4" presStyleCnt="0"/>
      <dgm:spPr/>
    </dgm:pt>
    <dgm:pt modelId="{828EEA94-AD78-4478-8689-BAA549D79781}" type="pres">
      <dgm:prSet presAssocID="{8D93B5F7-AA5A-4542-BC70-507F5942A76E}" presName="Name17" presStyleLbl="parChTrans1D3" presStyleIdx="2" presStyleCnt="3"/>
      <dgm:spPr/>
      <dgm:t>
        <a:bodyPr/>
        <a:lstStyle/>
        <a:p>
          <a:endParaRPr lang="en-US"/>
        </a:p>
      </dgm:t>
    </dgm:pt>
    <dgm:pt modelId="{88391599-8E43-4810-B54A-1EB4AAEF3B0D}" type="pres">
      <dgm:prSet presAssocID="{94B9CE2D-22B2-4711-BB70-046EF3C67291}" presName="hierRoot3" presStyleCnt="0"/>
      <dgm:spPr/>
    </dgm:pt>
    <dgm:pt modelId="{BCFFC394-C041-4F87-95E8-28B89C4048C2}" type="pres">
      <dgm:prSet presAssocID="{94B9CE2D-22B2-4711-BB70-046EF3C67291}" presName="composite3" presStyleCnt="0"/>
      <dgm:spPr/>
    </dgm:pt>
    <dgm:pt modelId="{479FE837-9C2B-4E08-AECA-86738C6FAF7F}" type="pres">
      <dgm:prSet presAssocID="{94B9CE2D-22B2-4711-BB70-046EF3C67291}" presName="background3" presStyleLbl="node3" presStyleIdx="2" presStyleCnt="3"/>
      <dgm:spPr>
        <a:solidFill>
          <a:srgbClr val="3D7FA9"/>
        </a:solidFill>
      </dgm:spPr>
      <dgm:t>
        <a:bodyPr/>
        <a:lstStyle/>
        <a:p>
          <a:endParaRPr lang="en-US"/>
        </a:p>
      </dgm:t>
    </dgm:pt>
    <dgm:pt modelId="{68AB2305-99F9-4AB8-A8E8-11D5029E1A3A}" type="pres">
      <dgm:prSet presAssocID="{94B9CE2D-22B2-4711-BB70-046EF3C67291}" presName="text3" presStyleLbl="fgAcc3" presStyleIdx="2" presStyleCnt="3">
        <dgm:presLayoutVars>
          <dgm:chPref val="3"/>
        </dgm:presLayoutVars>
      </dgm:prSet>
      <dgm:spPr/>
      <dgm:t>
        <a:bodyPr/>
        <a:lstStyle/>
        <a:p>
          <a:endParaRPr lang="en-US"/>
        </a:p>
      </dgm:t>
    </dgm:pt>
    <dgm:pt modelId="{7D0FF15D-05EF-42B3-B423-56E331E5A11C}" type="pres">
      <dgm:prSet presAssocID="{94B9CE2D-22B2-4711-BB70-046EF3C67291}" presName="hierChild4" presStyleCnt="0"/>
      <dgm:spPr/>
    </dgm:pt>
    <dgm:pt modelId="{ACAD40CE-E2F1-4926-9C1F-73A2C788841B}" type="pres">
      <dgm:prSet presAssocID="{203D8024-581F-43FE-99A2-9F5241C8CEA9}" presName="Name10" presStyleLbl="parChTrans1D2" presStyleIdx="1" presStyleCnt="2"/>
      <dgm:spPr/>
      <dgm:t>
        <a:bodyPr/>
        <a:lstStyle/>
        <a:p>
          <a:endParaRPr lang="en-US"/>
        </a:p>
      </dgm:t>
    </dgm:pt>
    <dgm:pt modelId="{0427FE72-1270-4B62-97DA-7A1B74B15951}" type="pres">
      <dgm:prSet presAssocID="{F2CCD927-DA12-48C4-B2B3-6B86F0EECA47}" presName="hierRoot2" presStyleCnt="0"/>
      <dgm:spPr/>
    </dgm:pt>
    <dgm:pt modelId="{18B1ABEB-E386-4122-B072-A795D8EB08AF}" type="pres">
      <dgm:prSet presAssocID="{F2CCD927-DA12-48C4-B2B3-6B86F0EECA47}" presName="composite2" presStyleCnt="0"/>
      <dgm:spPr/>
    </dgm:pt>
    <dgm:pt modelId="{D7CF6477-E9CB-49FB-8ED7-5C6831B2A6A6}" type="pres">
      <dgm:prSet presAssocID="{F2CCD927-DA12-48C4-B2B3-6B86F0EECA47}" presName="background2" presStyleLbl="node2" presStyleIdx="1" presStyleCnt="2"/>
      <dgm:spPr>
        <a:solidFill>
          <a:srgbClr val="3D7FA9"/>
        </a:solidFill>
      </dgm:spPr>
      <dgm:t>
        <a:bodyPr/>
        <a:lstStyle/>
        <a:p>
          <a:endParaRPr lang="en-US"/>
        </a:p>
      </dgm:t>
    </dgm:pt>
    <dgm:pt modelId="{56DD86CB-70AE-47BE-9F20-1F0E211EE8E5}" type="pres">
      <dgm:prSet presAssocID="{F2CCD927-DA12-48C4-B2B3-6B86F0EECA47}" presName="text2" presStyleLbl="fgAcc2" presStyleIdx="1" presStyleCnt="2">
        <dgm:presLayoutVars>
          <dgm:chPref val="3"/>
        </dgm:presLayoutVars>
      </dgm:prSet>
      <dgm:spPr/>
      <dgm:t>
        <a:bodyPr/>
        <a:lstStyle/>
        <a:p>
          <a:endParaRPr lang="en-US"/>
        </a:p>
      </dgm:t>
    </dgm:pt>
    <dgm:pt modelId="{D4163EA3-8C32-4F45-BCDB-2D929AF8207B}" type="pres">
      <dgm:prSet presAssocID="{F2CCD927-DA12-48C4-B2B3-6B86F0EECA47}" presName="hierChild3" presStyleCnt="0"/>
      <dgm:spPr/>
    </dgm:pt>
  </dgm:ptLst>
  <dgm:cxnLst>
    <dgm:cxn modelId="{89B78275-4D59-475C-B3B4-5A730F43CBAF}" srcId="{62DB4FF6-7D3A-4E1C-A7A9-1478027B9D83}" destId="{94B9CE2D-22B2-4711-BB70-046EF3C67291}" srcOrd="2" destOrd="0" parTransId="{8D93B5F7-AA5A-4542-BC70-507F5942A76E}" sibTransId="{792DDF37-C6D5-487A-8190-A7071AE5F0D0}"/>
    <dgm:cxn modelId="{F28F7427-33E8-487C-8020-F966B277A60C}" type="presOf" srcId="{B3197185-1237-4733-8BD5-53A4D322A7C5}" destId="{FE24651A-3C2D-478B-8408-16053101EB24}" srcOrd="0" destOrd="0" presId="urn:microsoft.com/office/officeart/2005/8/layout/hierarchy1"/>
    <dgm:cxn modelId="{17AF9609-9462-40A2-9619-87FDEAAEDB79}" type="presOf" srcId="{94B9CE2D-22B2-4711-BB70-046EF3C67291}" destId="{68AB2305-99F9-4AB8-A8E8-11D5029E1A3A}" srcOrd="0" destOrd="0" presId="urn:microsoft.com/office/officeart/2005/8/layout/hierarchy1"/>
    <dgm:cxn modelId="{FD53CC0A-2D9B-41A9-9093-73105660A2A7}" type="presOf" srcId="{7AAEA241-3E6C-475D-8E1D-C8E301007960}" destId="{3529A81F-06A3-4F58-8E73-CE2971879FE5}" srcOrd="0" destOrd="0" presId="urn:microsoft.com/office/officeart/2005/8/layout/hierarchy1"/>
    <dgm:cxn modelId="{980AB1F8-5F40-4274-B606-3D6A14E55A54}" type="presOf" srcId="{69025409-3F18-4199-970E-AEBE21539A4A}" destId="{20BDBBA4-E5E4-40A7-B5D8-0D6DE6989B10}" srcOrd="0" destOrd="0" presId="urn:microsoft.com/office/officeart/2005/8/layout/hierarchy1"/>
    <dgm:cxn modelId="{26B706F1-1FFE-4B37-9E9F-42F328214F47}" type="presOf" srcId="{4CDD01D0-DAD0-4F2E-ABE7-94871E712E9A}" destId="{3254102B-6D95-4B5C-8096-DEE09FF1A19E}" srcOrd="0" destOrd="0" presId="urn:microsoft.com/office/officeart/2005/8/layout/hierarchy1"/>
    <dgm:cxn modelId="{E3F9F4E2-1A9E-4565-8F19-6550D8411C55}" type="presOf" srcId="{02F5C04A-5146-4F57-A41A-BAE6B056C220}" destId="{94B847AE-D8FC-4E47-B4F2-36D66E5D4BF4}" srcOrd="0" destOrd="0" presId="urn:microsoft.com/office/officeart/2005/8/layout/hierarchy1"/>
    <dgm:cxn modelId="{0B959BF3-01B1-4429-99C6-421AF222519F}" srcId="{62DB4FF6-7D3A-4E1C-A7A9-1478027B9D83}" destId="{B3197185-1237-4733-8BD5-53A4D322A7C5}" srcOrd="0" destOrd="0" parTransId="{02F5C04A-5146-4F57-A41A-BAE6B056C220}" sibTransId="{CA9D578E-70C8-4500-B3DF-B5D03B6F5F36}"/>
    <dgm:cxn modelId="{B16B7214-7975-4C7C-BBC4-EF53986EDA55}" type="presOf" srcId="{203D8024-581F-43FE-99A2-9F5241C8CEA9}" destId="{ACAD40CE-E2F1-4926-9C1F-73A2C788841B}" srcOrd="0" destOrd="0" presId="urn:microsoft.com/office/officeart/2005/8/layout/hierarchy1"/>
    <dgm:cxn modelId="{19DDD92A-DA78-406D-8BEE-E1A72A1EBEC8}" type="presOf" srcId="{62DB4FF6-7D3A-4E1C-A7A9-1478027B9D83}" destId="{5C357ADB-5741-43F0-8550-DE1D5912C3F8}" srcOrd="0" destOrd="0" presId="urn:microsoft.com/office/officeart/2005/8/layout/hierarchy1"/>
    <dgm:cxn modelId="{F0E0DD59-782E-4970-B744-A5D0762C5817}" srcId="{7AAEA241-3E6C-475D-8E1D-C8E301007960}" destId="{2785F113-CE26-42CA-9FA9-E00D356005C8}" srcOrd="0" destOrd="0" parTransId="{5875D37E-072D-4C21-8B4F-42831381844A}" sibTransId="{63C2850A-7F6F-4431-9793-3BF3E8AF51C4}"/>
    <dgm:cxn modelId="{0940E3FB-A1E0-4D6A-BF24-4A34CE82B4B4}" srcId="{62DB4FF6-7D3A-4E1C-A7A9-1478027B9D83}" destId="{69025409-3F18-4199-970E-AEBE21539A4A}" srcOrd="1" destOrd="0" parTransId="{1A4AC42E-B855-4024-970C-E11F53399F6F}" sibTransId="{A679B0BD-CF0F-4541-A577-1CB3921C1427}"/>
    <dgm:cxn modelId="{D4F83FF1-5B3F-4DE7-A379-7FBA0DFDF2C5}" type="presOf" srcId="{F2CCD927-DA12-48C4-B2B3-6B86F0EECA47}" destId="{56DD86CB-70AE-47BE-9F20-1F0E211EE8E5}" srcOrd="0" destOrd="0" presId="urn:microsoft.com/office/officeart/2005/8/layout/hierarchy1"/>
    <dgm:cxn modelId="{07AFBAB4-A5BE-4705-810D-33FD789189C6}" type="presOf" srcId="{1A4AC42E-B855-4024-970C-E11F53399F6F}" destId="{36940DDE-D383-497C-AC29-B6EC7130D072}" srcOrd="0" destOrd="0" presId="urn:microsoft.com/office/officeart/2005/8/layout/hierarchy1"/>
    <dgm:cxn modelId="{13A3B626-5A0B-45CE-BB05-3154B5E1056F}" srcId="{2785F113-CE26-42CA-9FA9-E00D356005C8}" destId="{F2CCD927-DA12-48C4-B2B3-6B86F0EECA47}" srcOrd="1" destOrd="0" parTransId="{203D8024-581F-43FE-99A2-9F5241C8CEA9}" sibTransId="{11484F45-1AF5-4353-92E1-81451ABA5968}"/>
    <dgm:cxn modelId="{8AEB89BF-6BFC-4147-8A8A-78AA5E94935C}" srcId="{2785F113-CE26-42CA-9FA9-E00D356005C8}" destId="{62DB4FF6-7D3A-4E1C-A7A9-1478027B9D83}" srcOrd="0" destOrd="0" parTransId="{4CDD01D0-DAD0-4F2E-ABE7-94871E712E9A}" sibTransId="{3CB9C381-D2B5-4EF7-A3DF-CEACDCC62A54}"/>
    <dgm:cxn modelId="{B7F40CE7-2B0F-4E85-9339-649D9B630BEF}" type="presOf" srcId="{2785F113-CE26-42CA-9FA9-E00D356005C8}" destId="{DDBE3BC6-DA14-4F37-BD35-0BF3ECFE9FB9}" srcOrd="0" destOrd="0" presId="urn:microsoft.com/office/officeart/2005/8/layout/hierarchy1"/>
    <dgm:cxn modelId="{D7598AF9-2364-476F-AAC3-C42F4C09A4F5}" type="presOf" srcId="{8D93B5F7-AA5A-4542-BC70-507F5942A76E}" destId="{828EEA94-AD78-4478-8689-BAA549D79781}" srcOrd="0" destOrd="0" presId="urn:microsoft.com/office/officeart/2005/8/layout/hierarchy1"/>
    <dgm:cxn modelId="{5114268F-1C91-4697-91EB-DA344155BAF4}" type="presParOf" srcId="{3529A81F-06A3-4F58-8E73-CE2971879FE5}" destId="{BC15D47B-7E7D-4C24-A8F4-33C0C7352AE4}" srcOrd="0" destOrd="0" presId="urn:microsoft.com/office/officeart/2005/8/layout/hierarchy1"/>
    <dgm:cxn modelId="{96429A36-0387-45A6-AA14-4542BB12CAB2}" type="presParOf" srcId="{BC15D47B-7E7D-4C24-A8F4-33C0C7352AE4}" destId="{38DB21FD-D25B-4896-97AC-576BC0EA624C}" srcOrd="0" destOrd="0" presId="urn:microsoft.com/office/officeart/2005/8/layout/hierarchy1"/>
    <dgm:cxn modelId="{F9CED563-47DE-4AA2-86D7-9580EB62D14E}" type="presParOf" srcId="{38DB21FD-D25B-4896-97AC-576BC0EA624C}" destId="{A1BFBC24-ADCC-4A6A-B734-73495CBD5B7F}" srcOrd="0" destOrd="0" presId="urn:microsoft.com/office/officeart/2005/8/layout/hierarchy1"/>
    <dgm:cxn modelId="{C3624E14-C1BF-459C-B332-234C1C6112A2}" type="presParOf" srcId="{38DB21FD-D25B-4896-97AC-576BC0EA624C}" destId="{DDBE3BC6-DA14-4F37-BD35-0BF3ECFE9FB9}" srcOrd="1" destOrd="0" presId="urn:microsoft.com/office/officeart/2005/8/layout/hierarchy1"/>
    <dgm:cxn modelId="{A4531703-ED1C-432B-999B-9E979CB42152}" type="presParOf" srcId="{BC15D47B-7E7D-4C24-A8F4-33C0C7352AE4}" destId="{2E3C3538-1A41-4D82-A10C-5A0A8399D59F}" srcOrd="1" destOrd="0" presId="urn:microsoft.com/office/officeart/2005/8/layout/hierarchy1"/>
    <dgm:cxn modelId="{79EFDD71-F2FF-4034-A4CF-B6B455D9ABED}" type="presParOf" srcId="{2E3C3538-1A41-4D82-A10C-5A0A8399D59F}" destId="{3254102B-6D95-4B5C-8096-DEE09FF1A19E}" srcOrd="0" destOrd="0" presId="urn:microsoft.com/office/officeart/2005/8/layout/hierarchy1"/>
    <dgm:cxn modelId="{6AEE9991-AD10-4D5B-BCBD-A488E74ABE0F}" type="presParOf" srcId="{2E3C3538-1A41-4D82-A10C-5A0A8399D59F}" destId="{4CD7D5C1-BD56-44EA-B2DC-D109B5E22ADF}" srcOrd="1" destOrd="0" presId="urn:microsoft.com/office/officeart/2005/8/layout/hierarchy1"/>
    <dgm:cxn modelId="{C23CD36E-BACA-43D0-8DAF-E7952BD49304}" type="presParOf" srcId="{4CD7D5C1-BD56-44EA-B2DC-D109B5E22ADF}" destId="{67D874E4-444A-4AB5-B4DA-F9258B3D662C}" srcOrd="0" destOrd="0" presId="urn:microsoft.com/office/officeart/2005/8/layout/hierarchy1"/>
    <dgm:cxn modelId="{3CC9CDE4-B0F1-4EA1-AE41-0A99D10B604F}" type="presParOf" srcId="{67D874E4-444A-4AB5-B4DA-F9258B3D662C}" destId="{F3240D52-BF91-4D7B-8D22-454143E16CA7}" srcOrd="0" destOrd="0" presId="urn:microsoft.com/office/officeart/2005/8/layout/hierarchy1"/>
    <dgm:cxn modelId="{968B5EFF-952D-4B40-9093-AACFE6086D30}" type="presParOf" srcId="{67D874E4-444A-4AB5-B4DA-F9258B3D662C}" destId="{5C357ADB-5741-43F0-8550-DE1D5912C3F8}" srcOrd="1" destOrd="0" presId="urn:microsoft.com/office/officeart/2005/8/layout/hierarchy1"/>
    <dgm:cxn modelId="{99292CEF-3EF9-4C73-9EE3-10B653DC221D}" type="presParOf" srcId="{4CD7D5C1-BD56-44EA-B2DC-D109B5E22ADF}" destId="{9D37D9F7-5B58-442C-8864-CCDEA102FD6B}" srcOrd="1" destOrd="0" presId="urn:microsoft.com/office/officeart/2005/8/layout/hierarchy1"/>
    <dgm:cxn modelId="{44779B75-C8C0-4917-A9AB-0B025E1C29F3}" type="presParOf" srcId="{9D37D9F7-5B58-442C-8864-CCDEA102FD6B}" destId="{94B847AE-D8FC-4E47-B4F2-36D66E5D4BF4}" srcOrd="0" destOrd="0" presId="urn:microsoft.com/office/officeart/2005/8/layout/hierarchy1"/>
    <dgm:cxn modelId="{61FC15E7-3FC5-476D-9C5F-F5E24C4BABB1}" type="presParOf" srcId="{9D37D9F7-5B58-442C-8864-CCDEA102FD6B}" destId="{EE219A93-5F0A-426D-B143-5492C703DDDE}" srcOrd="1" destOrd="0" presId="urn:microsoft.com/office/officeart/2005/8/layout/hierarchy1"/>
    <dgm:cxn modelId="{BB6CEDEC-FC3C-4A9E-831C-D5873899C949}" type="presParOf" srcId="{EE219A93-5F0A-426D-B143-5492C703DDDE}" destId="{7DAAEA13-3C87-4128-8D26-4CF48D465485}" srcOrd="0" destOrd="0" presId="urn:microsoft.com/office/officeart/2005/8/layout/hierarchy1"/>
    <dgm:cxn modelId="{62B8568C-1082-4D31-938B-00827057E181}" type="presParOf" srcId="{7DAAEA13-3C87-4128-8D26-4CF48D465485}" destId="{037DD783-0483-4BD1-B79B-0C63A78FB912}" srcOrd="0" destOrd="0" presId="urn:microsoft.com/office/officeart/2005/8/layout/hierarchy1"/>
    <dgm:cxn modelId="{03B7EDA2-28F5-46F6-908C-EB53A7CE7F00}" type="presParOf" srcId="{7DAAEA13-3C87-4128-8D26-4CF48D465485}" destId="{FE24651A-3C2D-478B-8408-16053101EB24}" srcOrd="1" destOrd="0" presId="urn:microsoft.com/office/officeart/2005/8/layout/hierarchy1"/>
    <dgm:cxn modelId="{33EA86D0-A1E1-4C05-A572-C0ACEB6C6AFA}" type="presParOf" srcId="{EE219A93-5F0A-426D-B143-5492C703DDDE}" destId="{1D270EE1-34DE-4556-8577-EEC0274DEF5B}" srcOrd="1" destOrd="0" presId="urn:microsoft.com/office/officeart/2005/8/layout/hierarchy1"/>
    <dgm:cxn modelId="{ACFBA6B9-98F6-474B-998A-4241D9AC8F89}" type="presParOf" srcId="{9D37D9F7-5B58-442C-8864-CCDEA102FD6B}" destId="{36940DDE-D383-497C-AC29-B6EC7130D072}" srcOrd="2" destOrd="0" presId="urn:microsoft.com/office/officeart/2005/8/layout/hierarchy1"/>
    <dgm:cxn modelId="{A7FDC49C-5834-43C5-8B45-34392719ACA4}" type="presParOf" srcId="{9D37D9F7-5B58-442C-8864-CCDEA102FD6B}" destId="{6E031060-2BBE-4B4D-857D-A7490136EF2F}" srcOrd="3" destOrd="0" presId="urn:microsoft.com/office/officeart/2005/8/layout/hierarchy1"/>
    <dgm:cxn modelId="{42CB72E8-B174-4842-8038-6DAAB82C1993}" type="presParOf" srcId="{6E031060-2BBE-4B4D-857D-A7490136EF2F}" destId="{88AEF545-F1A8-4E67-AD06-89ACEE8D7255}" srcOrd="0" destOrd="0" presId="urn:microsoft.com/office/officeart/2005/8/layout/hierarchy1"/>
    <dgm:cxn modelId="{D894CED9-6F0E-497D-93B9-D6B78AF608B7}" type="presParOf" srcId="{88AEF545-F1A8-4E67-AD06-89ACEE8D7255}" destId="{7406B618-9017-4A59-89A8-C90ED5394E53}" srcOrd="0" destOrd="0" presId="urn:microsoft.com/office/officeart/2005/8/layout/hierarchy1"/>
    <dgm:cxn modelId="{9DAC1F32-471A-4983-8CE7-10E792C4CC42}" type="presParOf" srcId="{88AEF545-F1A8-4E67-AD06-89ACEE8D7255}" destId="{20BDBBA4-E5E4-40A7-B5D8-0D6DE6989B10}" srcOrd="1" destOrd="0" presId="urn:microsoft.com/office/officeart/2005/8/layout/hierarchy1"/>
    <dgm:cxn modelId="{9B223255-7253-4B68-8EBE-07A0940001D9}" type="presParOf" srcId="{6E031060-2BBE-4B4D-857D-A7490136EF2F}" destId="{3CF46A04-5772-4EB3-80A6-25EC4FCCA5AC}" srcOrd="1" destOrd="0" presId="urn:microsoft.com/office/officeart/2005/8/layout/hierarchy1"/>
    <dgm:cxn modelId="{0289E433-634B-46EA-BCA5-55825E3C156F}" type="presParOf" srcId="{9D37D9F7-5B58-442C-8864-CCDEA102FD6B}" destId="{828EEA94-AD78-4478-8689-BAA549D79781}" srcOrd="4" destOrd="0" presId="urn:microsoft.com/office/officeart/2005/8/layout/hierarchy1"/>
    <dgm:cxn modelId="{F4C4242B-6DB0-416D-BAD5-D9F981D523E9}" type="presParOf" srcId="{9D37D9F7-5B58-442C-8864-CCDEA102FD6B}" destId="{88391599-8E43-4810-B54A-1EB4AAEF3B0D}" srcOrd="5" destOrd="0" presId="urn:microsoft.com/office/officeart/2005/8/layout/hierarchy1"/>
    <dgm:cxn modelId="{E196A654-371A-41D3-AC00-36F44B74827D}" type="presParOf" srcId="{88391599-8E43-4810-B54A-1EB4AAEF3B0D}" destId="{BCFFC394-C041-4F87-95E8-28B89C4048C2}" srcOrd="0" destOrd="0" presId="urn:microsoft.com/office/officeart/2005/8/layout/hierarchy1"/>
    <dgm:cxn modelId="{04D3D335-2B54-4F05-B01A-C353A9E85DB0}" type="presParOf" srcId="{BCFFC394-C041-4F87-95E8-28B89C4048C2}" destId="{479FE837-9C2B-4E08-AECA-86738C6FAF7F}" srcOrd="0" destOrd="0" presId="urn:microsoft.com/office/officeart/2005/8/layout/hierarchy1"/>
    <dgm:cxn modelId="{2F393A37-B047-4308-832B-B6E047F7A687}" type="presParOf" srcId="{BCFFC394-C041-4F87-95E8-28B89C4048C2}" destId="{68AB2305-99F9-4AB8-A8E8-11D5029E1A3A}" srcOrd="1" destOrd="0" presId="urn:microsoft.com/office/officeart/2005/8/layout/hierarchy1"/>
    <dgm:cxn modelId="{1F1D873E-7C4D-4F05-B5F9-C4377D8A9F11}" type="presParOf" srcId="{88391599-8E43-4810-B54A-1EB4AAEF3B0D}" destId="{7D0FF15D-05EF-42B3-B423-56E331E5A11C}" srcOrd="1" destOrd="0" presId="urn:microsoft.com/office/officeart/2005/8/layout/hierarchy1"/>
    <dgm:cxn modelId="{88D9843B-ADFB-41DC-AE7E-8587ADFE1B65}" type="presParOf" srcId="{2E3C3538-1A41-4D82-A10C-5A0A8399D59F}" destId="{ACAD40CE-E2F1-4926-9C1F-73A2C788841B}" srcOrd="2" destOrd="0" presId="urn:microsoft.com/office/officeart/2005/8/layout/hierarchy1"/>
    <dgm:cxn modelId="{2D2CA018-C31B-4021-AA3E-5E11E910E420}" type="presParOf" srcId="{2E3C3538-1A41-4D82-A10C-5A0A8399D59F}" destId="{0427FE72-1270-4B62-97DA-7A1B74B15951}" srcOrd="3" destOrd="0" presId="urn:microsoft.com/office/officeart/2005/8/layout/hierarchy1"/>
    <dgm:cxn modelId="{E33A7AD5-CB9A-4AB4-AFD9-868787AD8D96}" type="presParOf" srcId="{0427FE72-1270-4B62-97DA-7A1B74B15951}" destId="{18B1ABEB-E386-4122-B072-A795D8EB08AF}" srcOrd="0" destOrd="0" presId="urn:microsoft.com/office/officeart/2005/8/layout/hierarchy1"/>
    <dgm:cxn modelId="{4B1F8B0B-4B32-43B7-9C24-3F42E8F29363}" type="presParOf" srcId="{18B1ABEB-E386-4122-B072-A795D8EB08AF}" destId="{D7CF6477-E9CB-49FB-8ED7-5C6831B2A6A6}" srcOrd="0" destOrd="0" presId="urn:microsoft.com/office/officeart/2005/8/layout/hierarchy1"/>
    <dgm:cxn modelId="{1DFC12D0-EE95-42DF-ABA2-D4A6620388C2}" type="presParOf" srcId="{18B1ABEB-E386-4122-B072-A795D8EB08AF}" destId="{56DD86CB-70AE-47BE-9F20-1F0E211EE8E5}" srcOrd="1" destOrd="0" presId="urn:microsoft.com/office/officeart/2005/8/layout/hierarchy1"/>
    <dgm:cxn modelId="{CBA95A92-7212-48CC-87E7-7AD745E39E1E}" type="presParOf" srcId="{0427FE72-1270-4B62-97DA-7A1B74B15951}" destId="{D4163EA3-8C32-4F45-BCDB-2D929AF8207B}" srcOrd="1" destOrd="0" presId="urn:microsoft.com/office/officeart/2005/8/layout/hierarchy1"/>
  </dgm:cxnLst>
  <dgm:bg>
    <a:noFill/>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16CF9B4-7892-497D-97EF-BF54D98BCFB4}"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n-US"/>
        </a:p>
      </dgm:t>
    </dgm:pt>
    <dgm:pt modelId="{B8BD201F-CCCD-443B-B94B-944AE78A3142}">
      <dgm:prSet phldrT="[Text]" custT="1"/>
      <dgm:spPr>
        <a:solidFill>
          <a:srgbClr val="3D7FA9"/>
        </a:solidFill>
      </dgm:spPr>
      <dgm:t>
        <a:bodyPr/>
        <a:lstStyle/>
        <a:p>
          <a:r>
            <a:rPr lang="en-US" sz="1600" dirty="0" smtClean="0"/>
            <a:t>Algebra Regents MGP</a:t>
          </a:r>
          <a:endParaRPr lang="en-US" sz="1600" dirty="0"/>
        </a:p>
      </dgm:t>
    </dgm:pt>
    <dgm:pt modelId="{E78257DB-7794-4083-BC02-4919CEC38E98}" type="parTrans" cxnId="{72C7602A-F622-4818-A87D-4EDF88E392CD}">
      <dgm:prSet/>
      <dgm:spPr/>
      <dgm:t>
        <a:bodyPr/>
        <a:lstStyle/>
        <a:p>
          <a:endParaRPr lang="en-US" sz="1600"/>
        </a:p>
      </dgm:t>
    </dgm:pt>
    <dgm:pt modelId="{F8ACFCBC-AFB8-4EEB-8BAC-1DEFC130A76F}" type="sibTrans" cxnId="{72C7602A-F622-4818-A87D-4EDF88E392CD}">
      <dgm:prSet/>
      <dgm:spPr/>
      <dgm:t>
        <a:bodyPr/>
        <a:lstStyle/>
        <a:p>
          <a:endParaRPr lang="en-US" sz="1600"/>
        </a:p>
      </dgm:t>
    </dgm:pt>
    <dgm:pt modelId="{9116AFD4-F1F4-48F0-82A3-25D681DA1BD2}">
      <dgm:prSet phldrT="[Text]" custT="1"/>
      <dgm:spPr>
        <a:solidFill>
          <a:srgbClr val="3D7FA9"/>
        </a:solidFill>
      </dgm:spPr>
      <dgm:t>
        <a:bodyPr/>
        <a:lstStyle/>
        <a:p>
          <a:r>
            <a:rPr lang="en-US" sz="1600" dirty="0" smtClean="0"/>
            <a:t>Comparative Growth in Regents Exams Passed HEDI Rating and Score</a:t>
          </a:r>
          <a:endParaRPr lang="en-US" sz="1600" dirty="0"/>
        </a:p>
      </dgm:t>
    </dgm:pt>
    <dgm:pt modelId="{8874B88C-BADD-4A2F-8122-2EC6F7DFFF7F}" type="parTrans" cxnId="{30E9B717-B939-4AA9-97D6-542331C7335E}">
      <dgm:prSet custT="1"/>
      <dgm:spPr/>
      <dgm:t>
        <a:bodyPr/>
        <a:lstStyle/>
        <a:p>
          <a:endParaRPr lang="en-US" sz="1600"/>
        </a:p>
      </dgm:t>
    </dgm:pt>
    <dgm:pt modelId="{5CC20C5A-3F3F-4B8C-A992-5FF18DB9E68B}" type="sibTrans" cxnId="{30E9B717-B939-4AA9-97D6-542331C7335E}">
      <dgm:prSet/>
      <dgm:spPr/>
      <dgm:t>
        <a:bodyPr/>
        <a:lstStyle/>
        <a:p>
          <a:endParaRPr lang="en-US" sz="1600"/>
        </a:p>
      </dgm:t>
    </dgm:pt>
    <dgm:pt modelId="{8C4C2EDE-349F-4699-A8CB-539E2EACEE90}">
      <dgm:prSet phldrT="[Text]" custT="1"/>
      <dgm:spPr>
        <a:solidFill>
          <a:srgbClr val="3D7FA9"/>
        </a:solidFill>
      </dgm:spPr>
      <dgm:t>
        <a:bodyPr/>
        <a:lstStyle/>
        <a:p>
          <a:r>
            <a:rPr lang="en-US" sz="1600" dirty="0" smtClean="0"/>
            <a:t>ELA Regents MGP</a:t>
          </a:r>
          <a:endParaRPr lang="en-US" sz="1600" dirty="0"/>
        </a:p>
      </dgm:t>
    </dgm:pt>
    <dgm:pt modelId="{1184772E-A07A-4818-9B42-F5B21D5D865A}" type="parTrans" cxnId="{44670896-2874-494E-A566-F215BA299132}">
      <dgm:prSet/>
      <dgm:spPr/>
      <dgm:t>
        <a:bodyPr/>
        <a:lstStyle/>
        <a:p>
          <a:endParaRPr lang="en-US" sz="1600"/>
        </a:p>
      </dgm:t>
    </dgm:pt>
    <dgm:pt modelId="{4009C7C3-6806-4258-9FEC-01FBB5C9DA5B}" type="sibTrans" cxnId="{44670896-2874-494E-A566-F215BA299132}">
      <dgm:prSet/>
      <dgm:spPr/>
      <dgm:t>
        <a:bodyPr/>
        <a:lstStyle/>
        <a:p>
          <a:endParaRPr lang="en-US" sz="1600"/>
        </a:p>
      </dgm:t>
    </dgm:pt>
    <dgm:pt modelId="{948A416D-9539-41FF-B75A-ED1065E63BFF}">
      <dgm:prSet phldrT="[Text]" custT="1"/>
      <dgm:spPr>
        <a:solidFill>
          <a:srgbClr val="3D7FA9"/>
        </a:solidFill>
      </dgm:spPr>
      <dgm:t>
        <a:bodyPr/>
        <a:lstStyle/>
        <a:p>
          <a:r>
            <a:rPr lang="en-US" sz="1600" dirty="0" smtClean="0"/>
            <a:t>Comparative Growth in Regents Exams Passed Score</a:t>
          </a:r>
          <a:endParaRPr lang="en-US" sz="1600" dirty="0"/>
        </a:p>
      </dgm:t>
    </dgm:pt>
    <dgm:pt modelId="{B2EB330B-6A8B-4AC3-850D-3884531EBE90}" type="parTrans" cxnId="{96319521-D8B2-41A7-8676-0BA1C76EEB41}">
      <dgm:prSet/>
      <dgm:spPr/>
      <dgm:t>
        <a:bodyPr/>
        <a:lstStyle/>
        <a:p>
          <a:endParaRPr lang="en-US" sz="1600"/>
        </a:p>
      </dgm:t>
    </dgm:pt>
    <dgm:pt modelId="{2C3855D1-4A45-4F3C-80AF-F70E04CB7093}" type="sibTrans" cxnId="{96319521-D8B2-41A7-8676-0BA1C76EEB41}">
      <dgm:prSet/>
      <dgm:spPr/>
      <dgm:t>
        <a:bodyPr/>
        <a:lstStyle/>
        <a:p>
          <a:endParaRPr lang="en-US" sz="1600"/>
        </a:p>
      </dgm:t>
    </dgm:pt>
    <dgm:pt modelId="{D1D59851-D007-4641-B2D0-A94AAD966E12}">
      <dgm:prSet phldrT="[Text]" custT="1"/>
      <dgm:spPr>
        <a:solidFill>
          <a:srgbClr val="3D7FA9"/>
        </a:solidFill>
      </dgm:spPr>
      <dgm:t>
        <a:bodyPr/>
        <a:lstStyle/>
        <a:p>
          <a:r>
            <a:rPr lang="en-US" sz="1600" dirty="0" smtClean="0"/>
            <a:t>Combined MGP</a:t>
          </a:r>
          <a:endParaRPr lang="en-US" sz="1600" dirty="0"/>
        </a:p>
      </dgm:t>
    </dgm:pt>
    <dgm:pt modelId="{F977B959-137C-4AE5-96B4-3FCEA6B3B662}" type="parTrans" cxnId="{BDADA0EB-DA90-40C4-A18E-4ED6FFEBD0D3}">
      <dgm:prSet custT="1"/>
      <dgm:spPr/>
      <dgm:t>
        <a:bodyPr/>
        <a:lstStyle/>
        <a:p>
          <a:endParaRPr lang="en-US" sz="1600"/>
        </a:p>
      </dgm:t>
    </dgm:pt>
    <dgm:pt modelId="{E7C2EE9E-9EEF-4743-A229-65FA25D7260C}" type="sibTrans" cxnId="{BDADA0EB-DA90-40C4-A18E-4ED6FFEBD0D3}">
      <dgm:prSet/>
      <dgm:spPr/>
      <dgm:t>
        <a:bodyPr/>
        <a:lstStyle/>
        <a:p>
          <a:endParaRPr lang="en-US" sz="1600"/>
        </a:p>
      </dgm:t>
    </dgm:pt>
    <dgm:pt modelId="{4D860ABA-B2DD-4BA0-8355-B13BCAAE09AF}">
      <dgm:prSet phldrT="[Text]" custT="1"/>
      <dgm:spPr>
        <a:solidFill>
          <a:srgbClr val="3D7FA9"/>
        </a:solidFill>
      </dgm:spPr>
      <dgm:t>
        <a:bodyPr/>
        <a:lstStyle/>
        <a:p>
          <a:r>
            <a:rPr lang="en-US" sz="1600" dirty="0" smtClean="0"/>
            <a:t>Combined MGP HEDI Rating and Score</a:t>
          </a:r>
          <a:endParaRPr lang="en-US" sz="1600" dirty="0"/>
        </a:p>
      </dgm:t>
    </dgm:pt>
    <dgm:pt modelId="{1A6B7D44-6374-4A06-A70C-252BB3FE3EC2}" type="parTrans" cxnId="{9BAE7DD0-566B-4162-9876-3F536228B5CF}">
      <dgm:prSet custT="1"/>
      <dgm:spPr/>
      <dgm:t>
        <a:bodyPr/>
        <a:lstStyle/>
        <a:p>
          <a:endParaRPr lang="en-US" sz="1600"/>
        </a:p>
      </dgm:t>
    </dgm:pt>
    <dgm:pt modelId="{B4AFA286-0EE1-4BDA-91BE-07EA9B887075}" type="sibTrans" cxnId="{9BAE7DD0-566B-4162-9876-3F536228B5CF}">
      <dgm:prSet/>
      <dgm:spPr/>
      <dgm:t>
        <a:bodyPr/>
        <a:lstStyle/>
        <a:p>
          <a:endParaRPr lang="en-US" sz="1600"/>
        </a:p>
      </dgm:t>
    </dgm:pt>
    <dgm:pt modelId="{86ADD247-CDC8-43B1-A685-190A1AFEDC53}">
      <dgm:prSet phldrT="[Text]" custT="1"/>
      <dgm:spPr>
        <a:solidFill>
          <a:srgbClr val="3D7FA9"/>
        </a:solidFill>
      </dgm:spPr>
      <dgm:t>
        <a:bodyPr/>
        <a:lstStyle/>
        <a:p>
          <a:r>
            <a:rPr lang="en-US" sz="1600" dirty="0" smtClean="0"/>
            <a:t>9-12 Growth Sub-Component Rating and Score</a:t>
          </a:r>
          <a:endParaRPr lang="en-US" sz="1600" dirty="0"/>
        </a:p>
      </dgm:t>
    </dgm:pt>
    <dgm:pt modelId="{E8949CF5-0670-4117-97ED-3F6C59A68D90}" type="parTrans" cxnId="{3294064C-2DE6-4E34-BDF4-1F9A3C7EA14A}">
      <dgm:prSet custT="1"/>
      <dgm:spPr/>
      <dgm:t>
        <a:bodyPr/>
        <a:lstStyle/>
        <a:p>
          <a:endParaRPr lang="en-US" sz="1600"/>
        </a:p>
      </dgm:t>
    </dgm:pt>
    <dgm:pt modelId="{92107569-D002-43CB-A170-B334C5EEB1FB}" type="sibTrans" cxnId="{3294064C-2DE6-4E34-BDF4-1F9A3C7EA14A}">
      <dgm:prSet/>
      <dgm:spPr/>
      <dgm:t>
        <a:bodyPr/>
        <a:lstStyle/>
        <a:p>
          <a:endParaRPr lang="en-US" sz="1600"/>
        </a:p>
      </dgm:t>
    </dgm:pt>
    <dgm:pt modelId="{859137DA-BCD7-4935-BFF7-F8D7C602A2CE}">
      <dgm:prSet phldrT="[Text]" custT="1"/>
      <dgm:spPr>
        <a:solidFill>
          <a:srgbClr val="D0D8E8"/>
        </a:solidFill>
      </dgm:spPr>
      <dgm:t>
        <a:bodyPr/>
        <a:lstStyle/>
        <a:p>
          <a:r>
            <a:rPr lang="en-US" sz="1600" dirty="0" smtClean="0">
              <a:solidFill>
                <a:schemeClr val="tx1"/>
              </a:solidFill>
            </a:rPr>
            <a:t>Overall Growth Sub-Component Rating and Score</a:t>
          </a:r>
          <a:endParaRPr lang="en-US" sz="1600" dirty="0">
            <a:solidFill>
              <a:schemeClr val="tx1"/>
            </a:solidFill>
          </a:endParaRPr>
        </a:p>
      </dgm:t>
    </dgm:pt>
    <dgm:pt modelId="{02153E5E-964B-4160-ADE9-E891F8E32EA7}" type="parTrans" cxnId="{8D06D494-77FB-4837-9D62-FAABA144E9F9}">
      <dgm:prSet custT="1"/>
      <dgm:spPr/>
      <dgm:t>
        <a:bodyPr/>
        <a:lstStyle/>
        <a:p>
          <a:endParaRPr lang="en-US" sz="1600"/>
        </a:p>
      </dgm:t>
    </dgm:pt>
    <dgm:pt modelId="{983DBC83-9E50-4BE1-B56E-AB78D8E592FB}" type="sibTrans" cxnId="{8D06D494-77FB-4837-9D62-FAABA144E9F9}">
      <dgm:prSet/>
      <dgm:spPr/>
      <dgm:t>
        <a:bodyPr/>
        <a:lstStyle/>
        <a:p>
          <a:endParaRPr lang="en-US" sz="1600"/>
        </a:p>
      </dgm:t>
    </dgm:pt>
    <dgm:pt modelId="{7C1BA4C3-F07C-4541-B0BC-DF67C3906F21}" type="pres">
      <dgm:prSet presAssocID="{B16CF9B4-7892-497D-97EF-BF54D98BCFB4}" presName="diagram" presStyleCnt="0">
        <dgm:presLayoutVars>
          <dgm:chPref val="1"/>
          <dgm:dir/>
          <dgm:animOne val="branch"/>
          <dgm:animLvl val="lvl"/>
          <dgm:resizeHandles val="exact"/>
        </dgm:presLayoutVars>
      </dgm:prSet>
      <dgm:spPr/>
      <dgm:t>
        <a:bodyPr/>
        <a:lstStyle/>
        <a:p>
          <a:endParaRPr lang="en-US"/>
        </a:p>
      </dgm:t>
    </dgm:pt>
    <dgm:pt modelId="{280ECBF9-C992-4962-87C6-BA173B49332B}" type="pres">
      <dgm:prSet presAssocID="{B8BD201F-CCCD-443B-B94B-944AE78A3142}" presName="root1" presStyleCnt="0"/>
      <dgm:spPr/>
    </dgm:pt>
    <dgm:pt modelId="{9A2AB999-A7D7-41C1-B112-0A6C2E8027D7}" type="pres">
      <dgm:prSet presAssocID="{B8BD201F-CCCD-443B-B94B-944AE78A3142}" presName="LevelOneTextNode" presStyleLbl="node0" presStyleIdx="0" presStyleCnt="3" custScaleX="119140" custScaleY="156524">
        <dgm:presLayoutVars>
          <dgm:chPref val="3"/>
        </dgm:presLayoutVars>
      </dgm:prSet>
      <dgm:spPr/>
      <dgm:t>
        <a:bodyPr/>
        <a:lstStyle/>
        <a:p>
          <a:endParaRPr lang="en-US"/>
        </a:p>
      </dgm:t>
    </dgm:pt>
    <dgm:pt modelId="{BD083FC1-FCAC-493A-8963-EE4209D3FE20}" type="pres">
      <dgm:prSet presAssocID="{B8BD201F-CCCD-443B-B94B-944AE78A3142}" presName="level2hierChild" presStyleCnt="0"/>
      <dgm:spPr/>
    </dgm:pt>
    <dgm:pt modelId="{B65EDD19-F24D-4525-87C9-9187E5E1CF5F}" type="pres">
      <dgm:prSet presAssocID="{8C4C2EDE-349F-4699-A8CB-539E2EACEE90}" presName="root1" presStyleCnt="0"/>
      <dgm:spPr/>
    </dgm:pt>
    <dgm:pt modelId="{05D30B46-9CAE-40CF-8C2C-912082B4961B}" type="pres">
      <dgm:prSet presAssocID="{8C4C2EDE-349F-4699-A8CB-539E2EACEE90}" presName="LevelOneTextNode" presStyleLbl="node0" presStyleIdx="1" presStyleCnt="3" custScaleX="123248" custScaleY="173632">
        <dgm:presLayoutVars>
          <dgm:chPref val="3"/>
        </dgm:presLayoutVars>
      </dgm:prSet>
      <dgm:spPr/>
      <dgm:t>
        <a:bodyPr/>
        <a:lstStyle/>
        <a:p>
          <a:endParaRPr lang="en-US"/>
        </a:p>
      </dgm:t>
    </dgm:pt>
    <dgm:pt modelId="{22F77999-C4EE-40A5-9DB2-B685083E01FB}" type="pres">
      <dgm:prSet presAssocID="{8C4C2EDE-349F-4699-A8CB-539E2EACEE90}" presName="level2hierChild" presStyleCnt="0"/>
      <dgm:spPr/>
    </dgm:pt>
    <dgm:pt modelId="{C108036D-9AE7-4F03-9380-BE52D0143144}" type="pres">
      <dgm:prSet presAssocID="{F977B959-137C-4AE5-96B4-3FCEA6B3B662}" presName="conn2-1" presStyleLbl="parChTrans1D2" presStyleIdx="0" presStyleCnt="2"/>
      <dgm:spPr/>
      <dgm:t>
        <a:bodyPr/>
        <a:lstStyle/>
        <a:p>
          <a:endParaRPr lang="en-US"/>
        </a:p>
      </dgm:t>
    </dgm:pt>
    <dgm:pt modelId="{74EB6D49-2F95-4AA7-B58D-F4CDA1C3048F}" type="pres">
      <dgm:prSet presAssocID="{F977B959-137C-4AE5-96B4-3FCEA6B3B662}" presName="connTx" presStyleLbl="parChTrans1D2" presStyleIdx="0" presStyleCnt="2"/>
      <dgm:spPr/>
      <dgm:t>
        <a:bodyPr/>
        <a:lstStyle/>
        <a:p>
          <a:endParaRPr lang="en-US"/>
        </a:p>
      </dgm:t>
    </dgm:pt>
    <dgm:pt modelId="{141BAF09-EB66-4691-AB1B-190E9A9B3D4D}" type="pres">
      <dgm:prSet presAssocID="{D1D59851-D007-4641-B2D0-A94AAD966E12}" presName="root2" presStyleCnt="0"/>
      <dgm:spPr/>
    </dgm:pt>
    <dgm:pt modelId="{98068F08-7C1A-4CF7-9F49-9ECB6A6ADFF6}" type="pres">
      <dgm:prSet presAssocID="{D1D59851-D007-4641-B2D0-A94AAD966E12}" presName="LevelTwoTextNode" presStyleLbl="node2" presStyleIdx="0" presStyleCnt="2" custScaleY="165476" custLinFactNeighborX="-31095" custLinFactNeighborY="-95416">
        <dgm:presLayoutVars>
          <dgm:chPref val="3"/>
        </dgm:presLayoutVars>
      </dgm:prSet>
      <dgm:spPr/>
      <dgm:t>
        <a:bodyPr/>
        <a:lstStyle/>
        <a:p>
          <a:endParaRPr lang="en-US"/>
        </a:p>
      </dgm:t>
    </dgm:pt>
    <dgm:pt modelId="{4AAD6F0A-736F-44F2-9B65-448B2F98E2C7}" type="pres">
      <dgm:prSet presAssocID="{D1D59851-D007-4641-B2D0-A94AAD966E12}" presName="level3hierChild" presStyleCnt="0"/>
      <dgm:spPr/>
    </dgm:pt>
    <dgm:pt modelId="{77812347-53F5-43BB-A76B-0839672C8638}" type="pres">
      <dgm:prSet presAssocID="{1A6B7D44-6374-4A06-A70C-252BB3FE3EC2}" presName="conn2-1" presStyleLbl="parChTrans1D3" presStyleIdx="0" presStyleCnt="1"/>
      <dgm:spPr/>
      <dgm:t>
        <a:bodyPr/>
        <a:lstStyle/>
        <a:p>
          <a:endParaRPr lang="en-US"/>
        </a:p>
      </dgm:t>
    </dgm:pt>
    <dgm:pt modelId="{43B4E940-B01B-4E44-9EA9-7D0CEBED3E88}" type="pres">
      <dgm:prSet presAssocID="{1A6B7D44-6374-4A06-A70C-252BB3FE3EC2}" presName="connTx" presStyleLbl="parChTrans1D3" presStyleIdx="0" presStyleCnt="1"/>
      <dgm:spPr/>
      <dgm:t>
        <a:bodyPr/>
        <a:lstStyle/>
        <a:p>
          <a:endParaRPr lang="en-US"/>
        </a:p>
      </dgm:t>
    </dgm:pt>
    <dgm:pt modelId="{BD336CA1-BD6D-4F58-B69E-5CA0A1C46ECC}" type="pres">
      <dgm:prSet presAssocID="{4D860ABA-B2DD-4BA0-8355-B13BCAAE09AF}" presName="root2" presStyleCnt="0"/>
      <dgm:spPr/>
    </dgm:pt>
    <dgm:pt modelId="{872AD27A-6E5A-4507-AE50-716F29F934BA}" type="pres">
      <dgm:prSet presAssocID="{4D860ABA-B2DD-4BA0-8355-B13BCAAE09AF}" presName="LevelTwoTextNode" presStyleLbl="node3" presStyleIdx="0" presStyleCnt="1" custScaleX="132366" custScaleY="254443" custLinFactNeighborX="-56637" custLinFactNeighborY="-82703">
        <dgm:presLayoutVars>
          <dgm:chPref val="3"/>
        </dgm:presLayoutVars>
      </dgm:prSet>
      <dgm:spPr/>
      <dgm:t>
        <a:bodyPr/>
        <a:lstStyle/>
        <a:p>
          <a:endParaRPr lang="en-US"/>
        </a:p>
      </dgm:t>
    </dgm:pt>
    <dgm:pt modelId="{5CD2FD3E-0504-49F8-9958-9E5B3689B569}" type="pres">
      <dgm:prSet presAssocID="{4D860ABA-B2DD-4BA0-8355-B13BCAAE09AF}" presName="level3hierChild" presStyleCnt="0"/>
      <dgm:spPr/>
    </dgm:pt>
    <dgm:pt modelId="{A7732B6F-6779-4AE9-857A-021589111046}" type="pres">
      <dgm:prSet presAssocID="{E8949CF5-0670-4117-97ED-3F6C59A68D90}" presName="conn2-1" presStyleLbl="parChTrans1D4" presStyleIdx="0" presStyleCnt="2"/>
      <dgm:spPr/>
      <dgm:t>
        <a:bodyPr/>
        <a:lstStyle/>
        <a:p>
          <a:endParaRPr lang="en-US"/>
        </a:p>
      </dgm:t>
    </dgm:pt>
    <dgm:pt modelId="{5A8D16E7-5DEF-442F-8237-A06A2D7965FC}" type="pres">
      <dgm:prSet presAssocID="{E8949CF5-0670-4117-97ED-3F6C59A68D90}" presName="connTx" presStyleLbl="parChTrans1D4" presStyleIdx="0" presStyleCnt="2"/>
      <dgm:spPr/>
      <dgm:t>
        <a:bodyPr/>
        <a:lstStyle/>
        <a:p>
          <a:endParaRPr lang="en-US"/>
        </a:p>
      </dgm:t>
    </dgm:pt>
    <dgm:pt modelId="{D8E7B95E-91DD-423E-8411-8EB021763D09}" type="pres">
      <dgm:prSet presAssocID="{86ADD247-CDC8-43B1-A685-190A1AFEDC53}" presName="root2" presStyleCnt="0"/>
      <dgm:spPr/>
    </dgm:pt>
    <dgm:pt modelId="{8CB3DE74-1672-49AF-A302-56AB392630BE}" type="pres">
      <dgm:prSet presAssocID="{86ADD247-CDC8-43B1-A685-190A1AFEDC53}" presName="LevelTwoTextNode" presStyleLbl="node4" presStyleIdx="0" presStyleCnt="2" custScaleY="376210" custLinFactNeighborX="-65911" custLinFactNeighborY="59059">
        <dgm:presLayoutVars>
          <dgm:chPref val="3"/>
        </dgm:presLayoutVars>
      </dgm:prSet>
      <dgm:spPr/>
      <dgm:t>
        <a:bodyPr/>
        <a:lstStyle/>
        <a:p>
          <a:endParaRPr lang="en-US"/>
        </a:p>
      </dgm:t>
    </dgm:pt>
    <dgm:pt modelId="{33953E0F-1B0F-4E69-A35D-57840A57D299}" type="pres">
      <dgm:prSet presAssocID="{86ADD247-CDC8-43B1-A685-190A1AFEDC53}" presName="level3hierChild" presStyleCnt="0"/>
      <dgm:spPr/>
    </dgm:pt>
    <dgm:pt modelId="{ED72CE74-B79C-44D1-994D-65AADD1D80D9}" type="pres">
      <dgm:prSet presAssocID="{02153E5E-964B-4160-ADE9-E891F8E32EA7}" presName="conn2-1" presStyleLbl="parChTrans1D4" presStyleIdx="1" presStyleCnt="2"/>
      <dgm:spPr/>
      <dgm:t>
        <a:bodyPr/>
        <a:lstStyle/>
        <a:p>
          <a:endParaRPr lang="en-US"/>
        </a:p>
      </dgm:t>
    </dgm:pt>
    <dgm:pt modelId="{56DBDEF7-6963-4C8F-A7DD-B5FF24237312}" type="pres">
      <dgm:prSet presAssocID="{02153E5E-964B-4160-ADE9-E891F8E32EA7}" presName="connTx" presStyleLbl="parChTrans1D4" presStyleIdx="1" presStyleCnt="2"/>
      <dgm:spPr/>
      <dgm:t>
        <a:bodyPr/>
        <a:lstStyle/>
        <a:p>
          <a:endParaRPr lang="en-US"/>
        </a:p>
      </dgm:t>
    </dgm:pt>
    <dgm:pt modelId="{5C1CDC07-A514-4DC7-B70E-296BCDFC4EA4}" type="pres">
      <dgm:prSet presAssocID="{859137DA-BCD7-4935-BFF7-F8D7C602A2CE}" presName="root2" presStyleCnt="0"/>
      <dgm:spPr/>
    </dgm:pt>
    <dgm:pt modelId="{E903E3D5-8743-4A25-96EA-8999BD6A9B25}" type="pres">
      <dgm:prSet presAssocID="{859137DA-BCD7-4935-BFF7-F8D7C602A2CE}" presName="LevelTwoTextNode" presStyleLbl="node4" presStyleIdx="1" presStyleCnt="2" custScaleY="380346" custLinFactNeighborX="-5605" custLinFactNeighborY="60497">
        <dgm:presLayoutVars>
          <dgm:chPref val="3"/>
        </dgm:presLayoutVars>
      </dgm:prSet>
      <dgm:spPr/>
      <dgm:t>
        <a:bodyPr/>
        <a:lstStyle/>
        <a:p>
          <a:endParaRPr lang="en-US"/>
        </a:p>
      </dgm:t>
    </dgm:pt>
    <dgm:pt modelId="{7E29AC2A-C08F-4EA3-A3B5-560273720800}" type="pres">
      <dgm:prSet presAssocID="{859137DA-BCD7-4935-BFF7-F8D7C602A2CE}" presName="level3hierChild" presStyleCnt="0"/>
      <dgm:spPr/>
    </dgm:pt>
    <dgm:pt modelId="{6E166393-01D6-4FDF-A90E-5FD2C691E6E5}" type="pres">
      <dgm:prSet presAssocID="{948A416D-9539-41FF-B75A-ED1065E63BFF}" presName="root1" presStyleCnt="0"/>
      <dgm:spPr/>
    </dgm:pt>
    <dgm:pt modelId="{E6A6CAD0-F10A-4A8C-82C1-35728771E81B}" type="pres">
      <dgm:prSet presAssocID="{948A416D-9539-41FF-B75A-ED1065E63BFF}" presName="LevelOneTextNode" presStyleLbl="node0" presStyleIdx="2" presStyleCnt="3" custScaleX="127185" custScaleY="252306">
        <dgm:presLayoutVars>
          <dgm:chPref val="3"/>
        </dgm:presLayoutVars>
      </dgm:prSet>
      <dgm:spPr/>
      <dgm:t>
        <a:bodyPr/>
        <a:lstStyle/>
        <a:p>
          <a:endParaRPr lang="en-US"/>
        </a:p>
      </dgm:t>
    </dgm:pt>
    <dgm:pt modelId="{951BBE2C-FC1F-4400-80B8-277C4D2BE636}" type="pres">
      <dgm:prSet presAssocID="{948A416D-9539-41FF-B75A-ED1065E63BFF}" presName="level2hierChild" presStyleCnt="0"/>
      <dgm:spPr/>
    </dgm:pt>
    <dgm:pt modelId="{FEFA0D6E-2BC1-4240-93EF-73E247ED71E1}" type="pres">
      <dgm:prSet presAssocID="{8874B88C-BADD-4A2F-8122-2EC6F7DFFF7F}" presName="conn2-1" presStyleLbl="parChTrans1D2" presStyleIdx="1" presStyleCnt="2"/>
      <dgm:spPr/>
      <dgm:t>
        <a:bodyPr/>
        <a:lstStyle/>
        <a:p>
          <a:endParaRPr lang="en-US"/>
        </a:p>
      </dgm:t>
    </dgm:pt>
    <dgm:pt modelId="{D3412FF5-28C4-4F1B-8C77-54A29466CD6E}" type="pres">
      <dgm:prSet presAssocID="{8874B88C-BADD-4A2F-8122-2EC6F7DFFF7F}" presName="connTx" presStyleLbl="parChTrans1D2" presStyleIdx="1" presStyleCnt="2"/>
      <dgm:spPr/>
      <dgm:t>
        <a:bodyPr/>
        <a:lstStyle/>
        <a:p>
          <a:endParaRPr lang="en-US"/>
        </a:p>
      </dgm:t>
    </dgm:pt>
    <dgm:pt modelId="{BAA20869-A72A-4277-98FD-4B9C56D498A0}" type="pres">
      <dgm:prSet presAssocID="{9116AFD4-F1F4-48F0-82A3-25D681DA1BD2}" presName="root2" presStyleCnt="0"/>
      <dgm:spPr/>
    </dgm:pt>
    <dgm:pt modelId="{F51A0896-5638-48B4-8C38-F02D222C3656}" type="pres">
      <dgm:prSet presAssocID="{9116AFD4-F1F4-48F0-82A3-25D681DA1BD2}" presName="LevelTwoTextNode" presStyleLbl="node2" presStyleIdx="1" presStyleCnt="2" custScaleX="134182" custScaleY="406912" custLinFactNeighborX="79697" custLinFactNeighborY="2258">
        <dgm:presLayoutVars>
          <dgm:chPref val="3"/>
        </dgm:presLayoutVars>
      </dgm:prSet>
      <dgm:spPr/>
      <dgm:t>
        <a:bodyPr/>
        <a:lstStyle/>
        <a:p>
          <a:endParaRPr lang="en-US"/>
        </a:p>
      </dgm:t>
    </dgm:pt>
    <dgm:pt modelId="{5A3AC4A3-DE10-4D64-A46B-D5673C449FC4}" type="pres">
      <dgm:prSet presAssocID="{9116AFD4-F1F4-48F0-82A3-25D681DA1BD2}" presName="level3hierChild" presStyleCnt="0"/>
      <dgm:spPr/>
    </dgm:pt>
  </dgm:ptLst>
  <dgm:cxnLst>
    <dgm:cxn modelId="{72C7602A-F622-4818-A87D-4EDF88E392CD}" srcId="{B16CF9B4-7892-497D-97EF-BF54D98BCFB4}" destId="{B8BD201F-CCCD-443B-B94B-944AE78A3142}" srcOrd="0" destOrd="0" parTransId="{E78257DB-7794-4083-BC02-4919CEC38E98}" sibTransId="{F8ACFCBC-AFB8-4EEB-8BAC-1DEFC130A76F}"/>
    <dgm:cxn modelId="{C7A933AE-BCF3-4CC2-8E1A-E48CAF5DB883}" type="presOf" srcId="{4D860ABA-B2DD-4BA0-8355-B13BCAAE09AF}" destId="{872AD27A-6E5A-4507-AE50-716F29F934BA}" srcOrd="0" destOrd="0" presId="urn:microsoft.com/office/officeart/2005/8/layout/hierarchy2"/>
    <dgm:cxn modelId="{C9D8CD75-20B7-47A6-A857-D3D28D10EA82}" type="presOf" srcId="{02153E5E-964B-4160-ADE9-E891F8E32EA7}" destId="{56DBDEF7-6963-4C8F-A7DD-B5FF24237312}" srcOrd="1" destOrd="0" presId="urn:microsoft.com/office/officeart/2005/8/layout/hierarchy2"/>
    <dgm:cxn modelId="{7512A390-2F8A-432B-972A-BF0757AB7CF6}" type="presOf" srcId="{D1D59851-D007-4641-B2D0-A94AAD966E12}" destId="{98068F08-7C1A-4CF7-9F49-9ECB6A6ADFF6}" srcOrd="0" destOrd="0" presId="urn:microsoft.com/office/officeart/2005/8/layout/hierarchy2"/>
    <dgm:cxn modelId="{08E27ED0-95FA-4AC3-B060-16469D631763}" type="presOf" srcId="{B16CF9B4-7892-497D-97EF-BF54D98BCFB4}" destId="{7C1BA4C3-F07C-4541-B0BC-DF67C3906F21}" srcOrd="0" destOrd="0" presId="urn:microsoft.com/office/officeart/2005/8/layout/hierarchy2"/>
    <dgm:cxn modelId="{BDADA0EB-DA90-40C4-A18E-4ED6FFEBD0D3}" srcId="{8C4C2EDE-349F-4699-A8CB-539E2EACEE90}" destId="{D1D59851-D007-4641-B2D0-A94AAD966E12}" srcOrd="0" destOrd="0" parTransId="{F977B959-137C-4AE5-96B4-3FCEA6B3B662}" sibTransId="{E7C2EE9E-9EEF-4743-A229-65FA25D7260C}"/>
    <dgm:cxn modelId="{96319521-D8B2-41A7-8676-0BA1C76EEB41}" srcId="{B16CF9B4-7892-497D-97EF-BF54D98BCFB4}" destId="{948A416D-9539-41FF-B75A-ED1065E63BFF}" srcOrd="2" destOrd="0" parTransId="{B2EB330B-6A8B-4AC3-850D-3884531EBE90}" sibTransId="{2C3855D1-4A45-4F3C-80AF-F70E04CB7093}"/>
    <dgm:cxn modelId="{970AD98A-D013-457D-B164-748B6126C3D1}" type="presOf" srcId="{B8BD201F-CCCD-443B-B94B-944AE78A3142}" destId="{9A2AB999-A7D7-41C1-B112-0A6C2E8027D7}" srcOrd="0" destOrd="0" presId="urn:microsoft.com/office/officeart/2005/8/layout/hierarchy2"/>
    <dgm:cxn modelId="{432CE898-75FB-43C3-B9FE-A03BFC4931ED}" type="presOf" srcId="{9116AFD4-F1F4-48F0-82A3-25D681DA1BD2}" destId="{F51A0896-5638-48B4-8C38-F02D222C3656}" srcOrd="0" destOrd="0" presId="urn:microsoft.com/office/officeart/2005/8/layout/hierarchy2"/>
    <dgm:cxn modelId="{8F0BB348-DBB8-4741-9F05-1ABC1ED347B3}" type="presOf" srcId="{8C4C2EDE-349F-4699-A8CB-539E2EACEE90}" destId="{05D30B46-9CAE-40CF-8C2C-912082B4961B}" srcOrd="0" destOrd="0" presId="urn:microsoft.com/office/officeart/2005/8/layout/hierarchy2"/>
    <dgm:cxn modelId="{3294064C-2DE6-4E34-BDF4-1F9A3C7EA14A}" srcId="{4D860ABA-B2DD-4BA0-8355-B13BCAAE09AF}" destId="{86ADD247-CDC8-43B1-A685-190A1AFEDC53}" srcOrd="0" destOrd="0" parTransId="{E8949CF5-0670-4117-97ED-3F6C59A68D90}" sibTransId="{92107569-D002-43CB-A170-B334C5EEB1FB}"/>
    <dgm:cxn modelId="{D0F3FDDE-64B6-436B-B173-460EF73A55D9}" type="presOf" srcId="{02153E5E-964B-4160-ADE9-E891F8E32EA7}" destId="{ED72CE74-B79C-44D1-994D-65AADD1D80D9}" srcOrd="0" destOrd="0" presId="urn:microsoft.com/office/officeart/2005/8/layout/hierarchy2"/>
    <dgm:cxn modelId="{2475143F-5C2C-4901-B882-A9C44276125C}" type="presOf" srcId="{F977B959-137C-4AE5-96B4-3FCEA6B3B662}" destId="{C108036D-9AE7-4F03-9380-BE52D0143144}" srcOrd="0" destOrd="0" presId="urn:microsoft.com/office/officeart/2005/8/layout/hierarchy2"/>
    <dgm:cxn modelId="{9173BE4F-7201-44E9-9AA6-ED7B0D21D1AA}" type="presOf" srcId="{E8949CF5-0670-4117-97ED-3F6C59A68D90}" destId="{5A8D16E7-5DEF-442F-8237-A06A2D7965FC}" srcOrd="1" destOrd="0" presId="urn:microsoft.com/office/officeart/2005/8/layout/hierarchy2"/>
    <dgm:cxn modelId="{72BB464C-4516-4D49-87F6-9C900F76ADF4}" type="presOf" srcId="{859137DA-BCD7-4935-BFF7-F8D7C602A2CE}" destId="{E903E3D5-8743-4A25-96EA-8999BD6A9B25}" srcOrd="0" destOrd="0" presId="urn:microsoft.com/office/officeart/2005/8/layout/hierarchy2"/>
    <dgm:cxn modelId="{71D86FC9-9B09-45B0-92A5-44C24771F425}" type="presOf" srcId="{8874B88C-BADD-4A2F-8122-2EC6F7DFFF7F}" destId="{FEFA0D6E-2BC1-4240-93EF-73E247ED71E1}" srcOrd="0" destOrd="0" presId="urn:microsoft.com/office/officeart/2005/8/layout/hierarchy2"/>
    <dgm:cxn modelId="{9BAE7DD0-566B-4162-9876-3F536228B5CF}" srcId="{D1D59851-D007-4641-B2D0-A94AAD966E12}" destId="{4D860ABA-B2DD-4BA0-8355-B13BCAAE09AF}" srcOrd="0" destOrd="0" parTransId="{1A6B7D44-6374-4A06-A70C-252BB3FE3EC2}" sibTransId="{B4AFA286-0EE1-4BDA-91BE-07EA9B887075}"/>
    <dgm:cxn modelId="{DF96E4B2-1705-4FBC-AC1C-39ABE3C625C7}" type="presOf" srcId="{1A6B7D44-6374-4A06-A70C-252BB3FE3EC2}" destId="{77812347-53F5-43BB-A76B-0839672C8638}" srcOrd="0" destOrd="0" presId="urn:microsoft.com/office/officeart/2005/8/layout/hierarchy2"/>
    <dgm:cxn modelId="{30E9B717-B939-4AA9-97D6-542331C7335E}" srcId="{948A416D-9539-41FF-B75A-ED1065E63BFF}" destId="{9116AFD4-F1F4-48F0-82A3-25D681DA1BD2}" srcOrd="0" destOrd="0" parTransId="{8874B88C-BADD-4A2F-8122-2EC6F7DFFF7F}" sibTransId="{5CC20C5A-3F3F-4B8C-A992-5FF18DB9E68B}"/>
    <dgm:cxn modelId="{860AF634-9AC2-476B-A909-F9FEF83D84C0}" type="presOf" srcId="{86ADD247-CDC8-43B1-A685-190A1AFEDC53}" destId="{8CB3DE74-1672-49AF-A302-56AB392630BE}" srcOrd="0" destOrd="0" presId="urn:microsoft.com/office/officeart/2005/8/layout/hierarchy2"/>
    <dgm:cxn modelId="{CD6DB9C3-4C2A-4425-B97D-9A86737CF105}" type="presOf" srcId="{8874B88C-BADD-4A2F-8122-2EC6F7DFFF7F}" destId="{D3412FF5-28C4-4F1B-8C77-54A29466CD6E}" srcOrd="1" destOrd="0" presId="urn:microsoft.com/office/officeart/2005/8/layout/hierarchy2"/>
    <dgm:cxn modelId="{8D06D494-77FB-4837-9D62-FAABA144E9F9}" srcId="{86ADD247-CDC8-43B1-A685-190A1AFEDC53}" destId="{859137DA-BCD7-4935-BFF7-F8D7C602A2CE}" srcOrd="0" destOrd="0" parTransId="{02153E5E-964B-4160-ADE9-E891F8E32EA7}" sibTransId="{983DBC83-9E50-4BE1-B56E-AB78D8E592FB}"/>
    <dgm:cxn modelId="{77D7CC94-99C0-4355-BEBE-C31E39DB6728}" type="presOf" srcId="{F977B959-137C-4AE5-96B4-3FCEA6B3B662}" destId="{74EB6D49-2F95-4AA7-B58D-F4CDA1C3048F}" srcOrd="1" destOrd="0" presId="urn:microsoft.com/office/officeart/2005/8/layout/hierarchy2"/>
    <dgm:cxn modelId="{CC7F64E9-2AF5-490C-8953-CD7149CFAFD2}" type="presOf" srcId="{948A416D-9539-41FF-B75A-ED1065E63BFF}" destId="{E6A6CAD0-F10A-4A8C-82C1-35728771E81B}" srcOrd="0" destOrd="0" presId="urn:microsoft.com/office/officeart/2005/8/layout/hierarchy2"/>
    <dgm:cxn modelId="{44670896-2874-494E-A566-F215BA299132}" srcId="{B16CF9B4-7892-497D-97EF-BF54D98BCFB4}" destId="{8C4C2EDE-349F-4699-A8CB-539E2EACEE90}" srcOrd="1" destOrd="0" parTransId="{1184772E-A07A-4818-9B42-F5B21D5D865A}" sibTransId="{4009C7C3-6806-4258-9FEC-01FBB5C9DA5B}"/>
    <dgm:cxn modelId="{56D6AF2E-0459-4261-ADB6-CAA715B0E187}" type="presOf" srcId="{E8949CF5-0670-4117-97ED-3F6C59A68D90}" destId="{A7732B6F-6779-4AE9-857A-021589111046}" srcOrd="0" destOrd="0" presId="urn:microsoft.com/office/officeart/2005/8/layout/hierarchy2"/>
    <dgm:cxn modelId="{23F4ADC4-2FC4-431E-B953-71674227BC57}" type="presOf" srcId="{1A6B7D44-6374-4A06-A70C-252BB3FE3EC2}" destId="{43B4E940-B01B-4E44-9EA9-7D0CEBED3E88}" srcOrd="1" destOrd="0" presId="urn:microsoft.com/office/officeart/2005/8/layout/hierarchy2"/>
    <dgm:cxn modelId="{B846FB92-E6EC-410C-8843-1A68D823F24F}" type="presParOf" srcId="{7C1BA4C3-F07C-4541-B0BC-DF67C3906F21}" destId="{280ECBF9-C992-4962-87C6-BA173B49332B}" srcOrd="0" destOrd="0" presId="urn:microsoft.com/office/officeart/2005/8/layout/hierarchy2"/>
    <dgm:cxn modelId="{602A4304-D013-48AD-9D3B-15E600B4CAA3}" type="presParOf" srcId="{280ECBF9-C992-4962-87C6-BA173B49332B}" destId="{9A2AB999-A7D7-41C1-B112-0A6C2E8027D7}" srcOrd="0" destOrd="0" presId="urn:microsoft.com/office/officeart/2005/8/layout/hierarchy2"/>
    <dgm:cxn modelId="{59086732-5115-4EAD-8ECA-991DC4E888AC}" type="presParOf" srcId="{280ECBF9-C992-4962-87C6-BA173B49332B}" destId="{BD083FC1-FCAC-493A-8963-EE4209D3FE20}" srcOrd="1" destOrd="0" presId="urn:microsoft.com/office/officeart/2005/8/layout/hierarchy2"/>
    <dgm:cxn modelId="{AD207DD9-7C34-49B1-A673-C2DA5ABC9D12}" type="presParOf" srcId="{7C1BA4C3-F07C-4541-B0BC-DF67C3906F21}" destId="{B65EDD19-F24D-4525-87C9-9187E5E1CF5F}" srcOrd="1" destOrd="0" presId="urn:microsoft.com/office/officeart/2005/8/layout/hierarchy2"/>
    <dgm:cxn modelId="{DF724FE7-0D5E-4117-B6ED-3A2FF6F1C904}" type="presParOf" srcId="{B65EDD19-F24D-4525-87C9-9187E5E1CF5F}" destId="{05D30B46-9CAE-40CF-8C2C-912082B4961B}" srcOrd="0" destOrd="0" presId="urn:microsoft.com/office/officeart/2005/8/layout/hierarchy2"/>
    <dgm:cxn modelId="{8D423E41-7919-4BDD-AB6F-173126488D45}" type="presParOf" srcId="{B65EDD19-F24D-4525-87C9-9187E5E1CF5F}" destId="{22F77999-C4EE-40A5-9DB2-B685083E01FB}" srcOrd="1" destOrd="0" presId="urn:microsoft.com/office/officeart/2005/8/layout/hierarchy2"/>
    <dgm:cxn modelId="{81F45EEA-2BAA-4161-AA23-13F8278772D3}" type="presParOf" srcId="{22F77999-C4EE-40A5-9DB2-B685083E01FB}" destId="{C108036D-9AE7-4F03-9380-BE52D0143144}" srcOrd="0" destOrd="0" presId="urn:microsoft.com/office/officeart/2005/8/layout/hierarchy2"/>
    <dgm:cxn modelId="{8A5149E8-F76A-49C7-860C-A5185AB59305}" type="presParOf" srcId="{C108036D-9AE7-4F03-9380-BE52D0143144}" destId="{74EB6D49-2F95-4AA7-B58D-F4CDA1C3048F}" srcOrd="0" destOrd="0" presId="urn:microsoft.com/office/officeart/2005/8/layout/hierarchy2"/>
    <dgm:cxn modelId="{BCCAA782-430A-4F34-846D-931FE2D54F5C}" type="presParOf" srcId="{22F77999-C4EE-40A5-9DB2-B685083E01FB}" destId="{141BAF09-EB66-4691-AB1B-190E9A9B3D4D}" srcOrd="1" destOrd="0" presId="urn:microsoft.com/office/officeart/2005/8/layout/hierarchy2"/>
    <dgm:cxn modelId="{7FDF66DF-C96D-43E3-AE59-8C96510F2AE2}" type="presParOf" srcId="{141BAF09-EB66-4691-AB1B-190E9A9B3D4D}" destId="{98068F08-7C1A-4CF7-9F49-9ECB6A6ADFF6}" srcOrd="0" destOrd="0" presId="urn:microsoft.com/office/officeart/2005/8/layout/hierarchy2"/>
    <dgm:cxn modelId="{FFD4018D-0E18-4AC2-8796-AF606067642C}" type="presParOf" srcId="{141BAF09-EB66-4691-AB1B-190E9A9B3D4D}" destId="{4AAD6F0A-736F-44F2-9B65-448B2F98E2C7}" srcOrd="1" destOrd="0" presId="urn:microsoft.com/office/officeart/2005/8/layout/hierarchy2"/>
    <dgm:cxn modelId="{6A8C1A49-877D-4FF8-A088-181167553073}" type="presParOf" srcId="{4AAD6F0A-736F-44F2-9B65-448B2F98E2C7}" destId="{77812347-53F5-43BB-A76B-0839672C8638}" srcOrd="0" destOrd="0" presId="urn:microsoft.com/office/officeart/2005/8/layout/hierarchy2"/>
    <dgm:cxn modelId="{FA7191F1-E9AF-4636-BB3B-9BCBEAB974C4}" type="presParOf" srcId="{77812347-53F5-43BB-A76B-0839672C8638}" destId="{43B4E940-B01B-4E44-9EA9-7D0CEBED3E88}" srcOrd="0" destOrd="0" presId="urn:microsoft.com/office/officeart/2005/8/layout/hierarchy2"/>
    <dgm:cxn modelId="{3E41FB34-CCAB-49E7-85DA-EF76239330AD}" type="presParOf" srcId="{4AAD6F0A-736F-44F2-9B65-448B2F98E2C7}" destId="{BD336CA1-BD6D-4F58-B69E-5CA0A1C46ECC}" srcOrd="1" destOrd="0" presId="urn:microsoft.com/office/officeart/2005/8/layout/hierarchy2"/>
    <dgm:cxn modelId="{FA36ABB0-1C0A-468E-B1F1-4943803615D3}" type="presParOf" srcId="{BD336CA1-BD6D-4F58-B69E-5CA0A1C46ECC}" destId="{872AD27A-6E5A-4507-AE50-716F29F934BA}" srcOrd="0" destOrd="0" presId="urn:microsoft.com/office/officeart/2005/8/layout/hierarchy2"/>
    <dgm:cxn modelId="{60115A8C-1E32-4922-9323-69A32E70CD2F}" type="presParOf" srcId="{BD336CA1-BD6D-4F58-B69E-5CA0A1C46ECC}" destId="{5CD2FD3E-0504-49F8-9958-9E5B3689B569}" srcOrd="1" destOrd="0" presId="urn:microsoft.com/office/officeart/2005/8/layout/hierarchy2"/>
    <dgm:cxn modelId="{81702819-8D46-447D-A0F7-655B709E01D1}" type="presParOf" srcId="{5CD2FD3E-0504-49F8-9958-9E5B3689B569}" destId="{A7732B6F-6779-4AE9-857A-021589111046}" srcOrd="0" destOrd="0" presId="urn:microsoft.com/office/officeart/2005/8/layout/hierarchy2"/>
    <dgm:cxn modelId="{4D0B6431-E5E3-46E9-A955-1A3EC3E19D49}" type="presParOf" srcId="{A7732B6F-6779-4AE9-857A-021589111046}" destId="{5A8D16E7-5DEF-442F-8237-A06A2D7965FC}" srcOrd="0" destOrd="0" presId="urn:microsoft.com/office/officeart/2005/8/layout/hierarchy2"/>
    <dgm:cxn modelId="{DDB732F1-77E7-46FD-B9EF-A62F2CC3E3CA}" type="presParOf" srcId="{5CD2FD3E-0504-49F8-9958-9E5B3689B569}" destId="{D8E7B95E-91DD-423E-8411-8EB021763D09}" srcOrd="1" destOrd="0" presId="urn:microsoft.com/office/officeart/2005/8/layout/hierarchy2"/>
    <dgm:cxn modelId="{0D014002-204E-43D0-A174-8D2F95948091}" type="presParOf" srcId="{D8E7B95E-91DD-423E-8411-8EB021763D09}" destId="{8CB3DE74-1672-49AF-A302-56AB392630BE}" srcOrd="0" destOrd="0" presId="urn:microsoft.com/office/officeart/2005/8/layout/hierarchy2"/>
    <dgm:cxn modelId="{AF81D671-D703-4C69-B2C2-FB1C3B4E8A7F}" type="presParOf" srcId="{D8E7B95E-91DD-423E-8411-8EB021763D09}" destId="{33953E0F-1B0F-4E69-A35D-57840A57D299}" srcOrd="1" destOrd="0" presId="urn:microsoft.com/office/officeart/2005/8/layout/hierarchy2"/>
    <dgm:cxn modelId="{5E7AED9D-3FEF-4E94-9061-B72F1E01B1A3}" type="presParOf" srcId="{33953E0F-1B0F-4E69-A35D-57840A57D299}" destId="{ED72CE74-B79C-44D1-994D-65AADD1D80D9}" srcOrd="0" destOrd="0" presId="urn:microsoft.com/office/officeart/2005/8/layout/hierarchy2"/>
    <dgm:cxn modelId="{9111EAC9-444B-4C4E-B6D6-25A5CAB51484}" type="presParOf" srcId="{ED72CE74-B79C-44D1-994D-65AADD1D80D9}" destId="{56DBDEF7-6963-4C8F-A7DD-B5FF24237312}" srcOrd="0" destOrd="0" presId="urn:microsoft.com/office/officeart/2005/8/layout/hierarchy2"/>
    <dgm:cxn modelId="{F2F799A7-B184-4066-91DC-24C94E1F7C3E}" type="presParOf" srcId="{33953E0F-1B0F-4E69-A35D-57840A57D299}" destId="{5C1CDC07-A514-4DC7-B70E-296BCDFC4EA4}" srcOrd="1" destOrd="0" presId="urn:microsoft.com/office/officeart/2005/8/layout/hierarchy2"/>
    <dgm:cxn modelId="{5DF63E94-C44C-4719-8D2C-F273164AEEFD}" type="presParOf" srcId="{5C1CDC07-A514-4DC7-B70E-296BCDFC4EA4}" destId="{E903E3D5-8743-4A25-96EA-8999BD6A9B25}" srcOrd="0" destOrd="0" presId="urn:microsoft.com/office/officeart/2005/8/layout/hierarchy2"/>
    <dgm:cxn modelId="{272D6A6A-58CA-4647-AB2D-9F5A528195D6}" type="presParOf" srcId="{5C1CDC07-A514-4DC7-B70E-296BCDFC4EA4}" destId="{7E29AC2A-C08F-4EA3-A3B5-560273720800}" srcOrd="1" destOrd="0" presId="urn:microsoft.com/office/officeart/2005/8/layout/hierarchy2"/>
    <dgm:cxn modelId="{7ED6409D-F069-4BDC-8691-E6CF8365A3C0}" type="presParOf" srcId="{7C1BA4C3-F07C-4541-B0BC-DF67C3906F21}" destId="{6E166393-01D6-4FDF-A90E-5FD2C691E6E5}" srcOrd="2" destOrd="0" presId="urn:microsoft.com/office/officeart/2005/8/layout/hierarchy2"/>
    <dgm:cxn modelId="{99F56D8D-501C-4876-BC40-579BCAAED1B5}" type="presParOf" srcId="{6E166393-01D6-4FDF-A90E-5FD2C691E6E5}" destId="{E6A6CAD0-F10A-4A8C-82C1-35728771E81B}" srcOrd="0" destOrd="0" presId="urn:microsoft.com/office/officeart/2005/8/layout/hierarchy2"/>
    <dgm:cxn modelId="{A86F6BA8-A827-4919-A476-AF16617A31EB}" type="presParOf" srcId="{6E166393-01D6-4FDF-A90E-5FD2C691E6E5}" destId="{951BBE2C-FC1F-4400-80B8-277C4D2BE636}" srcOrd="1" destOrd="0" presId="urn:microsoft.com/office/officeart/2005/8/layout/hierarchy2"/>
    <dgm:cxn modelId="{B2835E7A-D34D-4096-9615-00A93DAAFF69}" type="presParOf" srcId="{951BBE2C-FC1F-4400-80B8-277C4D2BE636}" destId="{FEFA0D6E-2BC1-4240-93EF-73E247ED71E1}" srcOrd="0" destOrd="0" presId="urn:microsoft.com/office/officeart/2005/8/layout/hierarchy2"/>
    <dgm:cxn modelId="{C50A41D7-52B2-4710-995E-47878849EB01}" type="presParOf" srcId="{FEFA0D6E-2BC1-4240-93EF-73E247ED71E1}" destId="{D3412FF5-28C4-4F1B-8C77-54A29466CD6E}" srcOrd="0" destOrd="0" presId="urn:microsoft.com/office/officeart/2005/8/layout/hierarchy2"/>
    <dgm:cxn modelId="{0DCC75A8-3092-4E65-9004-02C6AC32EF2F}" type="presParOf" srcId="{951BBE2C-FC1F-4400-80B8-277C4D2BE636}" destId="{BAA20869-A72A-4277-98FD-4B9C56D498A0}" srcOrd="1" destOrd="0" presId="urn:microsoft.com/office/officeart/2005/8/layout/hierarchy2"/>
    <dgm:cxn modelId="{258A9EE6-EAFA-4639-8B24-18C5F412C8A3}" type="presParOf" srcId="{BAA20869-A72A-4277-98FD-4B9C56D498A0}" destId="{F51A0896-5638-48B4-8C38-F02D222C3656}" srcOrd="0" destOrd="0" presId="urn:microsoft.com/office/officeart/2005/8/layout/hierarchy2"/>
    <dgm:cxn modelId="{4A1D9E21-8CD8-435B-B368-CA1C4887C3C8}" type="presParOf" srcId="{BAA20869-A72A-4277-98FD-4B9C56D498A0}" destId="{5A3AC4A3-DE10-4D64-A46B-D5673C449FC4}" srcOrd="1" destOrd="0" presId="urn:microsoft.com/office/officeart/2005/8/layout/hierarchy2"/>
  </dgm:cxnLst>
  <dgm:bg>
    <a:noFill/>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CAD40CE-E2F1-4926-9C1F-73A2C788841B}">
      <dsp:nvSpPr>
        <dsp:cNvPr id="0" name=""/>
        <dsp:cNvSpPr/>
      </dsp:nvSpPr>
      <dsp:spPr>
        <a:xfrm>
          <a:off x="5621935" y="1158115"/>
          <a:ext cx="1113019" cy="529696"/>
        </a:xfrm>
        <a:custGeom>
          <a:avLst/>
          <a:gdLst/>
          <a:ahLst/>
          <a:cxnLst/>
          <a:rect l="0" t="0" r="0" b="0"/>
          <a:pathLst>
            <a:path>
              <a:moveTo>
                <a:pt x="0" y="0"/>
              </a:moveTo>
              <a:lnTo>
                <a:pt x="0" y="360972"/>
              </a:lnTo>
              <a:lnTo>
                <a:pt x="1113019" y="360972"/>
              </a:lnTo>
              <a:lnTo>
                <a:pt x="1113019" y="529696"/>
              </a:lnTo>
            </a:path>
          </a:pathLst>
        </a:custGeom>
        <a:noFill/>
        <a:ln w="25400" cap="flat" cmpd="sng" algn="ctr">
          <a:solidFill>
            <a:srgbClr val="3D7FA9"/>
          </a:solidFill>
          <a:prstDash val="solid"/>
        </a:ln>
        <a:effectLst/>
      </dsp:spPr>
      <dsp:style>
        <a:lnRef idx="2">
          <a:scrgbClr r="0" g="0" b="0"/>
        </a:lnRef>
        <a:fillRef idx="0">
          <a:scrgbClr r="0" g="0" b="0"/>
        </a:fillRef>
        <a:effectRef idx="0">
          <a:scrgbClr r="0" g="0" b="0"/>
        </a:effectRef>
        <a:fontRef idx="minor"/>
      </dsp:style>
    </dsp:sp>
    <dsp:sp modelId="{828EEA94-AD78-4478-8689-BAA549D79781}">
      <dsp:nvSpPr>
        <dsp:cNvPr id="0" name=""/>
        <dsp:cNvSpPr/>
      </dsp:nvSpPr>
      <dsp:spPr>
        <a:xfrm>
          <a:off x="4508916" y="2844339"/>
          <a:ext cx="2226039" cy="529696"/>
        </a:xfrm>
        <a:custGeom>
          <a:avLst/>
          <a:gdLst/>
          <a:ahLst/>
          <a:cxnLst/>
          <a:rect l="0" t="0" r="0" b="0"/>
          <a:pathLst>
            <a:path>
              <a:moveTo>
                <a:pt x="0" y="0"/>
              </a:moveTo>
              <a:lnTo>
                <a:pt x="0" y="360972"/>
              </a:lnTo>
              <a:lnTo>
                <a:pt x="2226039" y="360972"/>
              </a:lnTo>
              <a:lnTo>
                <a:pt x="2226039" y="529696"/>
              </a:lnTo>
            </a:path>
          </a:pathLst>
        </a:custGeom>
        <a:noFill/>
        <a:ln w="25400" cap="flat" cmpd="sng" algn="ctr">
          <a:solidFill>
            <a:srgbClr val="3D7FA9"/>
          </a:solidFill>
          <a:prstDash val="solid"/>
        </a:ln>
        <a:effectLst/>
      </dsp:spPr>
      <dsp:style>
        <a:lnRef idx="2">
          <a:scrgbClr r="0" g="0" b="0"/>
        </a:lnRef>
        <a:fillRef idx="0">
          <a:scrgbClr r="0" g="0" b="0"/>
        </a:fillRef>
        <a:effectRef idx="0">
          <a:scrgbClr r="0" g="0" b="0"/>
        </a:effectRef>
        <a:fontRef idx="minor"/>
      </dsp:style>
    </dsp:sp>
    <dsp:sp modelId="{36940DDE-D383-497C-AC29-B6EC7130D072}">
      <dsp:nvSpPr>
        <dsp:cNvPr id="0" name=""/>
        <dsp:cNvSpPr/>
      </dsp:nvSpPr>
      <dsp:spPr>
        <a:xfrm>
          <a:off x="4463196" y="2844339"/>
          <a:ext cx="91440" cy="529696"/>
        </a:xfrm>
        <a:custGeom>
          <a:avLst/>
          <a:gdLst/>
          <a:ahLst/>
          <a:cxnLst/>
          <a:rect l="0" t="0" r="0" b="0"/>
          <a:pathLst>
            <a:path>
              <a:moveTo>
                <a:pt x="45720" y="0"/>
              </a:moveTo>
              <a:lnTo>
                <a:pt x="45720" y="529696"/>
              </a:lnTo>
            </a:path>
          </a:pathLst>
        </a:custGeom>
        <a:noFill/>
        <a:ln w="25400" cap="flat" cmpd="sng" algn="ctr">
          <a:solidFill>
            <a:srgbClr val="0070C0"/>
          </a:solidFill>
          <a:prstDash val="solid"/>
        </a:ln>
        <a:effectLst/>
      </dsp:spPr>
      <dsp:style>
        <a:lnRef idx="2">
          <a:scrgbClr r="0" g="0" b="0"/>
        </a:lnRef>
        <a:fillRef idx="0">
          <a:scrgbClr r="0" g="0" b="0"/>
        </a:fillRef>
        <a:effectRef idx="0">
          <a:scrgbClr r="0" g="0" b="0"/>
        </a:effectRef>
        <a:fontRef idx="minor"/>
      </dsp:style>
    </dsp:sp>
    <dsp:sp modelId="{94B847AE-D8FC-4E47-B4F2-36D66E5D4BF4}">
      <dsp:nvSpPr>
        <dsp:cNvPr id="0" name=""/>
        <dsp:cNvSpPr/>
      </dsp:nvSpPr>
      <dsp:spPr>
        <a:xfrm>
          <a:off x="2295535" y="2844339"/>
          <a:ext cx="2213380" cy="531282"/>
        </a:xfrm>
        <a:custGeom>
          <a:avLst/>
          <a:gdLst/>
          <a:ahLst/>
          <a:cxnLst/>
          <a:rect l="0" t="0" r="0" b="0"/>
          <a:pathLst>
            <a:path>
              <a:moveTo>
                <a:pt x="2213380" y="0"/>
              </a:moveTo>
              <a:lnTo>
                <a:pt x="2213380" y="362559"/>
              </a:lnTo>
              <a:lnTo>
                <a:pt x="0" y="362559"/>
              </a:lnTo>
              <a:lnTo>
                <a:pt x="0" y="531282"/>
              </a:lnTo>
            </a:path>
          </a:pathLst>
        </a:custGeom>
        <a:noFill/>
        <a:ln w="25400" cap="flat" cmpd="sng" algn="ctr">
          <a:solidFill>
            <a:srgbClr val="3D7FA9"/>
          </a:solidFill>
          <a:prstDash val="solid"/>
        </a:ln>
        <a:effectLst/>
      </dsp:spPr>
      <dsp:style>
        <a:lnRef idx="2">
          <a:scrgbClr r="0" g="0" b="0"/>
        </a:lnRef>
        <a:fillRef idx="0">
          <a:scrgbClr r="0" g="0" b="0"/>
        </a:fillRef>
        <a:effectRef idx="0">
          <a:scrgbClr r="0" g="0" b="0"/>
        </a:effectRef>
        <a:fontRef idx="minor"/>
      </dsp:style>
    </dsp:sp>
    <dsp:sp modelId="{3254102B-6D95-4B5C-8096-DEE09FF1A19E}">
      <dsp:nvSpPr>
        <dsp:cNvPr id="0" name=""/>
        <dsp:cNvSpPr/>
      </dsp:nvSpPr>
      <dsp:spPr>
        <a:xfrm>
          <a:off x="4508916" y="1158115"/>
          <a:ext cx="1113019" cy="529696"/>
        </a:xfrm>
        <a:custGeom>
          <a:avLst/>
          <a:gdLst/>
          <a:ahLst/>
          <a:cxnLst/>
          <a:rect l="0" t="0" r="0" b="0"/>
          <a:pathLst>
            <a:path>
              <a:moveTo>
                <a:pt x="1113019" y="0"/>
              </a:moveTo>
              <a:lnTo>
                <a:pt x="1113019" y="360972"/>
              </a:lnTo>
              <a:lnTo>
                <a:pt x="0" y="360972"/>
              </a:lnTo>
              <a:lnTo>
                <a:pt x="0" y="529696"/>
              </a:lnTo>
            </a:path>
          </a:pathLst>
        </a:custGeom>
        <a:noFill/>
        <a:ln w="25400" cap="flat" cmpd="sng" algn="ctr">
          <a:solidFill>
            <a:srgbClr val="3D7FA9"/>
          </a:solidFill>
          <a:prstDash val="solid"/>
        </a:ln>
        <a:effectLst/>
      </dsp:spPr>
      <dsp:style>
        <a:lnRef idx="2">
          <a:scrgbClr r="0" g="0" b="0"/>
        </a:lnRef>
        <a:fillRef idx="0">
          <a:scrgbClr r="0" g="0" b="0"/>
        </a:fillRef>
        <a:effectRef idx="0">
          <a:scrgbClr r="0" g="0" b="0"/>
        </a:effectRef>
        <a:fontRef idx="minor"/>
      </dsp:style>
    </dsp:sp>
    <dsp:sp modelId="{A1BFBC24-ADCC-4A6A-B734-73495CBD5B7F}">
      <dsp:nvSpPr>
        <dsp:cNvPr id="0" name=""/>
        <dsp:cNvSpPr/>
      </dsp:nvSpPr>
      <dsp:spPr>
        <a:xfrm>
          <a:off x="4711283" y="1586"/>
          <a:ext cx="1821304" cy="1156528"/>
        </a:xfrm>
        <a:prstGeom prst="roundRect">
          <a:avLst>
            <a:gd name="adj" fmla="val 10000"/>
          </a:avLst>
        </a:prstGeom>
        <a:solidFill>
          <a:srgbClr val="3D7FA9"/>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DBE3BC6-DA14-4F37-BD35-0BF3ECFE9FB9}">
      <dsp:nvSpPr>
        <dsp:cNvPr id="0" name=""/>
        <dsp:cNvSpPr/>
      </dsp:nvSpPr>
      <dsp:spPr>
        <a:xfrm>
          <a:off x="4913650" y="193835"/>
          <a:ext cx="1821304" cy="1156528"/>
        </a:xfrm>
        <a:prstGeom prst="roundRect">
          <a:avLst>
            <a:gd name="adj" fmla="val 10000"/>
          </a:avLst>
        </a:prstGeom>
        <a:solidFill>
          <a:srgbClr val="FFFFFF">
            <a:alpha val="92941"/>
          </a:srgbClr>
        </a:solidFill>
        <a:ln w="25400" cap="flat" cmpd="sng" algn="ctr">
          <a:solidFill>
            <a:srgbClr val="3D7FA9"/>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solidFill>
                <a:schemeClr val="tx1"/>
              </a:solidFill>
              <a:latin typeface="Arial" pitchFamily="34" charset="0"/>
              <a:cs typeface="Arial" pitchFamily="34" charset="0"/>
            </a:rPr>
            <a:t>Composite Evaluation Score </a:t>
          </a:r>
        </a:p>
        <a:p>
          <a:pPr lvl="0" algn="ctr" defTabSz="622300">
            <a:lnSpc>
              <a:spcPct val="90000"/>
            </a:lnSpc>
            <a:spcBef>
              <a:spcPct val="0"/>
            </a:spcBef>
            <a:spcAft>
              <a:spcPct val="35000"/>
            </a:spcAft>
          </a:pPr>
          <a:r>
            <a:rPr lang="en-US" sz="1400" kern="1200" dirty="0" smtClean="0">
              <a:solidFill>
                <a:schemeClr val="tx1"/>
              </a:solidFill>
              <a:latin typeface="Arial" pitchFamily="34" charset="0"/>
              <a:cs typeface="Arial" pitchFamily="34" charset="0"/>
            </a:rPr>
            <a:t>100 points</a:t>
          </a:r>
          <a:endParaRPr lang="en-US" sz="1400" kern="1200" dirty="0">
            <a:solidFill>
              <a:schemeClr val="tx1"/>
            </a:solidFill>
            <a:latin typeface="Arial" pitchFamily="34" charset="0"/>
            <a:cs typeface="Arial" pitchFamily="34" charset="0"/>
          </a:endParaRPr>
        </a:p>
      </dsp:txBody>
      <dsp:txXfrm>
        <a:off x="4913650" y="193835"/>
        <a:ext cx="1821304" cy="1156528"/>
      </dsp:txXfrm>
    </dsp:sp>
    <dsp:sp modelId="{F3240D52-BF91-4D7B-8D22-454143E16CA7}">
      <dsp:nvSpPr>
        <dsp:cNvPr id="0" name=""/>
        <dsp:cNvSpPr/>
      </dsp:nvSpPr>
      <dsp:spPr>
        <a:xfrm>
          <a:off x="3598264" y="1687811"/>
          <a:ext cx="1821304" cy="1156528"/>
        </a:xfrm>
        <a:prstGeom prst="roundRect">
          <a:avLst>
            <a:gd name="adj" fmla="val 10000"/>
          </a:avLst>
        </a:prstGeom>
        <a:solidFill>
          <a:srgbClr val="3D7FA9"/>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C357ADB-5741-43F0-8550-DE1D5912C3F8}">
      <dsp:nvSpPr>
        <dsp:cNvPr id="0" name=""/>
        <dsp:cNvSpPr/>
      </dsp:nvSpPr>
      <dsp:spPr>
        <a:xfrm>
          <a:off x="3800631" y="1880060"/>
          <a:ext cx="1821304" cy="1156528"/>
        </a:xfrm>
        <a:prstGeom prst="roundRect">
          <a:avLst>
            <a:gd name="adj" fmla="val 10000"/>
          </a:avLst>
        </a:prstGeom>
        <a:solidFill>
          <a:srgbClr val="FFFFFF">
            <a:alpha val="92941"/>
          </a:srgbClr>
        </a:solidFill>
        <a:ln w="25400" cap="flat" cmpd="sng" algn="ctr">
          <a:solidFill>
            <a:srgbClr val="3D7FA9"/>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solidFill>
                <a:schemeClr val="tx1"/>
              </a:solidFill>
              <a:latin typeface="Arial" pitchFamily="34" charset="0"/>
              <a:cs typeface="Arial" pitchFamily="34" charset="0"/>
            </a:rPr>
            <a:t>Measures of Student Learning </a:t>
          </a:r>
        </a:p>
        <a:p>
          <a:pPr lvl="0" algn="ctr" defTabSz="622300">
            <a:lnSpc>
              <a:spcPct val="90000"/>
            </a:lnSpc>
            <a:spcBef>
              <a:spcPct val="0"/>
            </a:spcBef>
            <a:spcAft>
              <a:spcPct val="35000"/>
            </a:spcAft>
          </a:pPr>
          <a:r>
            <a:rPr lang="en-US" sz="1400" kern="1200" dirty="0" smtClean="0">
              <a:solidFill>
                <a:schemeClr val="tx1"/>
              </a:solidFill>
              <a:latin typeface="Arial" pitchFamily="34" charset="0"/>
              <a:cs typeface="Arial" pitchFamily="34" charset="0"/>
            </a:rPr>
            <a:t>40 points</a:t>
          </a:r>
          <a:endParaRPr lang="en-US" sz="1400" kern="1200" dirty="0">
            <a:solidFill>
              <a:schemeClr val="tx1"/>
            </a:solidFill>
            <a:latin typeface="Arial" pitchFamily="34" charset="0"/>
            <a:cs typeface="Arial" pitchFamily="34" charset="0"/>
          </a:endParaRPr>
        </a:p>
      </dsp:txBody>
      <dsp:txXfrm>
        <a:off x="3800631" y="1880060"/>
        <a:ext cx="1821304" cy="1156528"/>
      </dsp:txXfrm>
    </dsp:sp>
    <dsp:sp modelId="{037DD783-0483-4BD1-B79B-0C63A78FB912}">
      <dsp:nvSpPr>
        <dsp:cNvPr id="0" name=""/>
        <dsp:cNvSpPr/>
      </dsp:nvSpPr>
      <dsp:spPr>
        <a:xfrm>
          <a:off x="1384883" y="3375622"/>
          <a:ext cx="1821304" cy="1156528"/>
        </a:xfrm>
        <a:prstGeom prst="roundRect">
          <a:avLst>
            <a:gd name="adj" fmla="val 10000"/>
          </a:avLst>
        </a:prstGeom>
        <a:solidFill>
          <a:srgbClr val="3D7FA9"/>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E24651A-3C2D-478B-8408-16053101EB24}">
      <dsp:nvSpPr>
        <dsp:cNvPr id="0" name=""/>
        <dsp:cNvSpPr/>
      </dsp:nvSpPr>
      <dsp:spPr>
        <a:xfrm>
          <a:off x="1587250" y="3567871"/>
          <a:ext cx="1821304" cy="1156528"/>
        </a:xfrm>
        <a:prstGeom prst="roundRect">
          <a:avLst>
            <a:gd name="adj" fmla="val 10000"/>
          </a:avLst>
        </a:prstGeom>
        <a:solidFill>
          <a:srgbClr val="FFFF00">
            <a:alpha val="90000"/>
          </a:srgbClr>
        </a:solidFill>
        <a:ln w="25400" cap="flat" cmpd="sng" algn="ctr">
          <a:solidFill>
            <a:srgbClr val="3D7FA9"/>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solidFill>
                <a:schemeClr val="tx1"/>
              </a:solidFill>
              <a:latin typeface="Arial" pitchFamily="34" charset="0"/>
              <a:cs typeface="Arial" pitchFamily="34" charset="0"/>
            </a:rPr>
            <a:t>Measures of Student Growth Where a State Provided Growth Scores is Available</a:t>
          </a:r>
          <a:endParaRPr lang="en-US" sz="1400" kern="1200" dirty="0">
            <a:solidFill>
              <a:schemeClr val="tx1"/>
            </a:solidFill>
            <a:latin typeface="Arial" pitchFamily="34" charset="0"/>
            <a:cs typeface="Arial" pitchFamily="34" charset="0"/>
          </a:endParaRPr>
        </a:p>
      </dsp:txBody>
      <dsp:txXfrm>
        <a:off x="1587250" y="3567871"/>
        <a:ext cx="1821304" cy="1156528"/>
      </dsp:txXfrm>
    </dsp:sp>
    <dsp:sp modelId="{7406B618-9017-4A59-89A8-C90ED5394E53}">
      <dsp:nvSpPr>
        <dsp:cNvPr id="0" name=""/>
        <dsp:cNvSpPr/>
      </dsp:nvSpPr>
      <dsp:spPr>
        <a:xfrm>
          <a:off x="3598264" y="3374035"/>
          <a:ext cx="1821304" cy="1156528"/>
        </a:xfrm>
        <a:prstGeom prst="roundRect">
          <a:avLst>
            <a:gd name="adj" fmla="val 10000"/>
          </a:avLst>
        </a:prstGeom>
        <a:solidFill>
          <a:srgbClr val="3D7FA9"/>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0BDBBA4-E5E4-40A7-B5D8-0D6DE6989B10}">
      <dsp:nvSpPr>
        <dsp:cNvPr id="0" name=""/>
        <dsp:cNvSpPr/>
      </dsp:nvSpPr>
      <dsp:spPr>
        <a:xfrm>
          <a:off x="3800631" y="3566284"/>
          <a:ext cx="1821304" cy="1156528"/>
        </a:xfrm>
        <a:prstGeom prst="roundRect">
          <a:avLst>
            <a:gd name="adj" fmla="val 10000"/>
          </a:avLst>
        </a:prstGeom>
        <a:solidFill>
          <a:srgbClr val="FFFFFF">
            <a:alpha val="92941"/>
          </a:srgbClr>
        </a:solidFill>
        <a:ln w="25400" cap="flat" cmpd="sng" algn="ctr">
          <a:solidFill>
            <a:srgbClr val="3D7FA9"/>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solidFill>
                <a:srgbClr val="002060"/>
              </a:solidFill>
              <a:latin typeface="Arial" pitchFamily="34" charset="0"/>
              <a:cs typeface="Arial" pitchFamily="34" charset="0"/>
            </a:rPr>
            <a:t>“</a:t>
          </a:r>
          <a:r>
            <a:rPr lang="en-US" sz="1400" kern="1200" dirty="0" smtClean="0">
              <a:solidFill>
                <a:schemeClr val="tx1"/>
              </a:solidFill>
              <a:latin typeface="Arial" pitchFamily="34" charset="0"/>
              <a:cs typeface="Arial" pitchFamily="34" charset="0"/>
            </a:rPr>
            <a:t>Comparable Growth” Measures Where no State-Provided Growth Score is Available</a:t>
          </a:r>
          <a:endParaRPr lang="en-US" sz="1400" kern="1200" dirty="0">
            <a:solidFill>
              <a:schemeClr val="tx1"/>
            </a:solidFill>
            <a:latin typeface="Arial" pitchFamily="34" charset="0"/>
            <a:cs typeface="Arial" pitchFamily="34" charset="0"/>
          </a:endParaRPr>
        </a:p>
      </dsp:txBody>
      <dsp:txXfrm>
        <a:off x="3800631" y="3566284"/>
        <a:ext cx="1821304" cy="1156528"/>
      </dsp:txXfrm>
    </dsp:sp>
    <dsp:sp modelId="{479FE837-9C2B-4E08-AECA-86738C6FAF7F}">
      <dsp:nvSpPr>
        <dsp:cNvPr id="0" name=""/>
        <dsp:cNvSpPr/>
      </dsp:nvSpPr>
      <dsp:spPr>
        <a:xfrm>
          <a:off x="5824303" y="3374035"/>
          <a:ext cx="1821304" cy="1156528"/>
        </a:xfrm>
        <a:prstGeom prst="roundRect">
          <a:avLst>
            <a:gd name="adj" fmla="val 10000"/>
          </a:avLst>
        </a:prstGeom>
        <a:solidFill>
          <a:srgbClr val="3D7FA9"/>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8AB2305-99F9-4AB8-A8E8-11D5029E1A3A}">
      <dsp:nvSpPr>
        <dsp:cNvPr id="0" name=""/>
        <dsp:cNvSpPr/>
      </dsp:nvSpPr>
      <dsp:spPr>
        <a:xfrm>
          <a:off x="6026670" y="3566284"/>
          <a:ext cx="1821304" cy="1156528"/>
        </a:xfrm>
        <a:prstGeom prst="roundRect">
          <a:avLst>
            <a:gd name="adj" fmla="val 10000"/>
          </a:avLst>
        </a:prstGeom>
        <a:solidFill>
          <a:srgbClr val="FFFFFF">
            <a:alpha val="92941"/>
          </a:srgbClr>
        </a:solidFill>
        <a:ln w="25400" cap="flat" cmpd="sng" algn="ctr">
          <a:solidFill>
            <a:srgbClr val="3D7FA9"/>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solidFill>
                <a:schemeClr val="tx1"/>
              </a:solidFill>
              <a:latin typeface="Arial" pitchFamily="34" charset="0"/>
              <a:cs typeface="Arial" pitchFamily="34" charset="0"/>
            </a:rPr>
            <a:t>Locally Selected Measures of Student Achievement</a:t>
          </a:r>
          <a:endParaRPr lang="en-US" sz="1400" kern="1200" dirty="0">
            <a:solidFill>
              <a:schemeClr val="tx1"/>
            </a:solidFill>
            <a:latin typeface="Arial" pitchFamily="34" charset="0"/>
            <a:cs typeface="Arial" pitchFamily="34" charset="0"/>
          </a:endParaRPr>
        </a:p>
      </dsp:txBody>
      <dsp:txXfrm>
        <a:off x="6026670" y="3566284"/>
        <a:ext cx="1821304" cy="1156528"/>
      </dsp:txXfrm>
    </dsp:sp>
    <dsp:sp modelId="{D7CF6477-E9CB-49FB-8ED7-5C6831B2A6A6}">
      <dsp:nvSpPr>
        <dsp:cNvPr id="0" name=""/>
        <dsp:cNvSpPr/>
      </dsp:nvSpPr>
      <dsp:spPr>
        <a:xfrm>
          <a:off x="5824303" y="1687811"/>
          <a:ext cx="1821304" cy="1156528"/>
        </a:xfrm>
        <a:prstGeom prst="roundRect">
          <a:avLst>
            <a:gd name="adj" fmla="val 10000"/>
          </a:avLst>
        </a:prstGeom>
        <a:solidFill>
          <a:srgbClr val="3D7FA9"/>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6DD86CB-70AE-47BE-9F20-1F0E211EE8E5}">
      <dsp:nvSpPr>
        <dsp:cNvPr id="0" name=""/>
        <dsp:cNvSpPr/>
      </dsp:nvSpPr>
      <dsp:spPr>
        <a:xfrm>
          <a:off x="6026670" y="1880060"/>
          <a:ext cx="1821304" cy="1156528"/>
        </a:xfrm>
        <a:prstGeom prst="roundRect">
          <a:avLst>
            <a:gd name="adj" fmla="val 10000"/>
          </a:avLst>
        </a:prstGeom>
        <a:solidFill>
          <a:srgbClr val="FFFFFF">
            <a:alpha val="92941"/>
          </a:srgbClr>
        </a:solidFill>
        <a:ln w="25400" cap="flat" cmpd="sng" algn="ctr">
          <a:solidFill>
            <a:srgbClr val="3D7FA9"/>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solidFill>
                <a:schemeClr val="tx1"/>
              </a:solidFill>
              <a:latin typeface="Arial" pitchFamily="34" charset="0"/>
              <a:cs typeface="Arial" pitchFamily="34" charset="0"/>
            </a:rPr>
            <a:t>Other Measures of Educator Effectiveness</a:t>
          </a:r>
        </a:p>
        <a:p>
          <a:pPr lvl="0" algn="ctr" defTabSz="622300">
            <a:lnSpc>
              <a:spcPct val="90000"/>
            </a:lnSpc>
            <a:spcBef>
              <a:spcPct val="0"/>
            </a:spcBef>
            <a:spcAft>
              <a:spcPct val="35000"/>
            </a:spcAft>
          </a:pPr>
          <a:r>
            <a:rPr lang="en-US" sz="1400" kern="1200" dirty="0" smtClean="0">
              <a:solidFill>
                <a:schemeClr val="tx1"/>
              </a:solidFill>
              <a:latin typeface="Arial" pitchFamily="34" charset="0"/>
              <a:cs typeface="Arial" pitchFamily="34" charset="0"/>
            </a:rPr>
            <a:t>60 points</a:t>
          </a:r>
          <a:endParaRPr lang="en-US" sz="1400" kern="1200" dirty="0">
            <a:solidFill>
              <a:schemeClr val="tx1"/>
            </a:solidFill>
            <a:latin typeface="Arial" pitchFamily="34" charset="0"/>
            <a:cs typeface="Arial" pitchFamily="34" charset="0"/>
          </a:endParaRPr>
        </a:p>
      </dsp:txBody>
      <dsp:txXfrm>
        <a:off x="6026670" y="1880060"/>
        <a:ext cx="1821304" cy="1156528"/>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A2AB999-A7D7-41C1-B112-0A6C2E8027D7}">
      <dsp:nvSpPr>
        <dsp:cNvPr id="0" name=""/>
        <dsp:cNvSpPr/>
      </dsp:nvSpPr>
      <dsp:spPr>
        <a:xfrm>
          <a:off x="6715" y="553173"/>
          <a:ext cx="1367880" cy="898548"/>
        </a:xfrm>
        <a:prstGeom prst="roundRect">
          <a:avLst>
            <a:gd name="adj" fmla="val 10000"/>
          </a:avLst>
        </a:prstGeom>
        <a:solidFill>
          <a:srgbClr val="3D7FA9"/>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smtClean="0"/>
            <a:t>Algebra Regents MGP</a:t>
          </a:r>
          <a:endParaRPr lang="en-US" sz="1600" kern="1200" dirty="0"/>
        </a:p>
      </dsp:txBody>
      <dsp:txXfrm>
        <a:off x="6715" y="553173"/>
        <a:ext cx="1367880" cy="898548"/>
      </dsp:txXfrm>
    </dsp:sp>
    <dsp:sp modelId="{05D30B46-9CAE-40CF-8C2C-912082B4961B}">
      <dsp:nvSpPr>
        <dsp:cNvPr id="0" name=""/>
        <dsp:cNvSpPr/>
      </dsp:nvSpPr>
      <dsp:spPr>
        <a:xfrm>
          <a:off x="6715" y="1537831"/>
          <a:ext cx="1415045" cy="996759"/>
        </a:xfrm>
        <a:prstGeom prst="roundRect">
          <a:avLst>
            <a:gd name="adj" fmla="val 10000"/>
          </a:avLst>
        </a:prstGeom>
        <a:solidFill>
          <a:srgbClr val="3D7FA9"/>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smtClean="0"/>
            <a:t>ELA Regents MGP</a:t>
          </a:r>
          <a:endParaRPr lang="en-US" sz="1600" kern="1200" dirty="0"/>
        </a:p>
      </dsp:txBody>
      <dsp:txXfrm>
        <a:off x="6715" y="1537831"/>
        <a:ext cx="1415045" cy="996759"/>
      </dsp:txXfrm>
    </dsp:sp>
    <dsp:sp modelId="{C108036D-9AE7-4F03-9380-BE52D0143144}">
      <dsp:nvSpPr>
        <dsp:cNvPr id="0" name=""/>
        <dsp:cNvSpPr/>
      </dsp:nvSpPr>
      <dsp:spPr>
        <a:xfrm rot="16834377">
          <a:off x="1194277" y="1752919"/>
          <a:ext cx="557209" cy="18834"/>
        </a:xfrm>
        <a:custGeom>
          <a:avLst/>
          <a:gdLst/>
          <a:ahLst/>
          <a:cxnLst/>
          <a:rect l="0" t="0" r="0" b="0"/>
          <a:pathLst>
            <a:path>
              <a:moveTo>
                <a:pt x="0" y="9417"/>
              </a:moveTo>
              <a:lnTo>
                <a:pt x="557209" y="941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711200">
            <a:lnSpc>
              <a:spcPct val="90000"/>
            </a:lnSpc>
            <a:spcBef>
              <a:spcPct val="0"/>
            </a:spcBef>
            <a:spcAft>
              <a:spcPct val="35000"/>
            </a:spcAft>
          </a:pPr>
          <a:endParaRPr lang="en-US" sz="1600" kern="1200"/>
        </a:p>
      </dsp:txBody>
      <dsp:txXfrm rot="16834377">
        <a:off x="1458951" y="1748406"/>
        <a:ext cx="27860" cy="27860"/>
      </dsp:txXfrm>
    </dsp:sp>
    <dsp:sp modelId="{98068F08-7C1A-4CF7-9F49-9ECB6A6ADFF6}">
      <dsp:nvSpPr>
        <dsp:cNvPr id="0" name=""/>
        <dsp:cNvSpPr/>
      </dsp:nvSpPr>
      <dsp:spPr>
        <a:xfrm>
          <a:off x="1524002" y="1013492"/>
          <a:ext cx="1148128" cy="949938"/>
        </a:xfrm>
        <a:prstGeom prst="roundRect">
          <a:avLst>
            <a:gd name="adj" fmla="val 10000"/>
          </a:avLst>
        </a:prstGeom>
        <a:solidFill>
          <a:srgbClr val="3D7FA9"/>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smtClean="0"/>
            <a:t>Combined MGP</a:t>
          </a:r>
          <a:endParaRPr lang="en-US" sz="1600" kern="1200" dirty="0"/>
        </a:p>
      </dsp:txBody>
      <dsp:txXfrm>
        <a:off x="1524002" y="1013492"/>
        <a:ext cx="1148128" cy="949938"/>
      </dsp:txXfrm>
    </dsp:sp>
    <dsp:sp modelId="{77812347-53F5-43BB-A76B-0839672C8638}">
      <dsp:nvSpPr>
        <dsp:cNvPr id="0" name=""/>
        <dsp:cNvSpPr/>
      </dsp:nvSpPr>
      <dsp:spPr>
        <a:xfrm rot="1423970">
          <a:off x="2664463" y="1515535"/>
          <a:ext cx="181331" cy="18834"/>
        </a:xfrm>
        <a:custGeom>
          <a:avLst/>
          <a:gdLst/>
          <a:ahLst/>
          <a:cxnLst/>
          <a:rect l="0" t="0" r="0" b="0"/>
          <a:pathLst>
            <a:path>
              <a:moveTo>
                <a:pt x="0" y="9417"/>
              </a:moveTo>
              <a:lnTo>
                <a:pt x="181331" y="941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711200">
            <a:lnSpc>
              <a:spcPct val="90000"/>
            </a:lnSpc>
            <a:spcBef>
              <a:spcPct val="0"/>
            </a:spcBef>
            <a:spcAft>
              <a:spcPct val="35000"/>
            </a:spcAft>
          </a:pPr>
          <a:endParaRPr lang="en-US" sz="1600" kern="1200"/>
        </a:p>
      </dsp:txBody>
      <dsp:txXfrm rot="1423970">
        <a:off x="2750595" y="1520419"/>
        <a:ext cx="9066" cy="9066"/>
      </dsp:txXfrm>
    </dsp:sp>
    <dsp:sp modelId="{872AD27A-6E5A-4507-AE50-716F29F934BA}">
      <dsp:nvSpPr>
        <dsp:cNvPr id="0" name=""/>
        <dsp:cNvSpPr/>
      </dsp:nvSpPr>
      <dsp:spPr>
        <a:xfrm>
          <a:off x="2838127" y="831109"/>
          <a:ext cx="1519731" cy="1460666"/>
        </a:xfrm>
        <a:prstGeom prst="roundRect">
          <a:avLst>
            <a:gd name="adj" fmla="val 10000"/>
          </a:avLst>
        </a:prstGeom>
        <a:solidFill>
          <a:srgbClr val="3D7FA9"/>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smtClean="0"/>
            <a:t>Combined MGP HEDI Rating and Score</a:t>
          </a:r>
          <a:endParaRPr lang="en-US" sz="1600" kern="1200" dirty="0"/>
        </a:p>
      </dsp:txBody>
      <dsp:txXfrm>
        <a:off x="2838127" y="831109"/>
        <a:ext cx="1519731" cy="1460666"/>
      </dsp:txXfrm>
    </dsp:sp>
    <dsp:sp modelId="{A7732B6F-6779-4AE9-857A-021589111046}">
      <dsp:nvSpPr>
        <dsp:cNvPr id="0" name=""/>
        <dsp:cNvSpPr/>
      </dsp:nvSpPr>
      <dsp:spPr>
        <a:xfrm rot="3993833">
          <a:off x="4090757" y="1958928"/>
          <a:ext cx="886976" cy="18834"/>
        </a:xfrm>
        <a:custGeom>
          <a:avLst/>
          <a:gdLst/>
          <a:ahLst/>
          <a:cxnLst/>
          <a:rect l="0" t="0" r="0" b="0"/>
          <a:pathLst>
            <a:path>
              <a:moveTo>
                <a:pt x="0" y="9417"/>
              </a:moveTo>
              <a:lnTo>
                <a:pt x="886976" y="941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711200">
            <a:lnSpc>
              <a:spcPct val="90000"/>
            </a:lnSpc>
            <a:spcBef>
              <a:spcPct val="0"/>
            </a:spcBef>
            <a:spcAft>
              <a:spcPct val="35000"/>
            </a:spcAft>
          </a:pPr>
          <a:endParaRPr lang="en-US" sz="1600" kern="1200"/>
        </a:p>
      </dsp:txBody>
      <dsp:txXfrm rot="3993833">
        <a:off x="4512071" y="1946170"/>
        <a:ext cx="44348" cy="44348"/>
      </dsp:txXfrm>
    </dsp:sp>
    <dsp:sp modelId="{8CB3DE74-1672-49AF-A302-56AB392630BE}">
      <dsp:nvSpPr>
        <dsp:cNvPr id="0" name=""/>
        <dsp:cNvSpPr/>
      </dsp:nvSpPr>
      <dsp:spPr>
        <a:xfrm>
          <a:off x="4710632" y="1295404"/>
          <a:ext cx="1148128" cy="2159687"/>
        </a:xfrm>
        <a:prstGeom prst="roundRect">
          <a:avLst>
            <a:gd name="adj" fmla="val 10000"/>
          </a:avLst>
        </a:prstGeom>
        <a:solidFill>
          <a:srgbClr val="3D7FA9"/>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smtClean="0"/>
            <a:t>9-12 Growth Sub-Component Rating and Score</a:t>
          </a:r>
          <a:endParaRPr lang="en-US" sz="1600" kern="1200" dirty="0"/>
        </a:p>
      </dsp:txBody>
      <dsp:txXfrm>
        <a:off x="4710632" y="1295404"/>
        <a:ext cx="1148128" cy="2159687"/>
      </dsp:txXfrm>
    </dsp:sp>
    <dsp:sp modelId="{ED72CE74-B79C-44D1-994D-65AADD1D80D9}">
      <dsp:nvSpPr>
        <dsp:cNvPr id="0" name=""/>
        <dsp:cNvSpPr/>
      </dsp:nvSpPr>
      <dsp:spPr>
        <a:xfrm rot="24642">
          <a:off x="5858746" y="2369958"/>
          <a:ext cx="1151671" cy="18834"/>
        </a:xfrm>
        <a:custGeom>
          <a:avLst/>
          <a:gdLst/>
          <a:ahLst/>
          <a:cxnLst/>
          <a:rect l="0" t="0" r="0" b="0"/>
          <a:pathLst>
            <a:path>
              <a:moveTo>
                <a:pt x="0" y="9417"/>
              </a:moveTo>
              <a:lnTo>
                <a:pt x="1151671" y="941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711200">
            <a:lnSpc>
              <a:spcPct val="90000"/>
            </a:lnSpc>
            <a:spcBef>
              <a:spcPct val="0"/>
            </a:spcBef>
            <a:spcAft>
              <a:spcPct val="35000"/>
            </a:spcAft>
          </a:pPr>
          <a:endParaRPr lang="en-US" sz="1600" kern="1200"/>
        </a:p>
      </dsp:txBody>
      <dsp:txXfrm rot="24642">
        <a:off x="6405790" y="2350583"/>
        <a:ext cx="57583" cy="57583"/>
      </dsp:txXfrm>
    </dsp:sp>
    <dsp:sp modelId="{E903E3D5-8743-4A25-96EA-8999BD6A9B25}">
      <dsp:nvSpPr>
        <dsp:cNvPr id="0" name=""/>
        <dsp:cNvSpPr/>
      </dsp:nvSpPr>
      <dsp:spPr>
        <a:xfrm>
          <a:off x="7010402" y="1291787"/>
          <a:ext cx="1148128" cy="2183430"/>
        </a:xfrm>
        <a:prstGeom prst="roundRect">
          <a:avLst>
            <a:gd name="adj" fmla="val 10000"/>
          </a:avLst>
        </a:prstGeom>
        <a:solidFill>
          <a:srgbClr val="D0D8E8"/>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smtClean="0">
              <a:solidFill>
                <a:schemeClr val="tx1"/>
              </a:solidFill>
            </a:rPr>
            <a:t>Overall Growth Sub-Component Rating and Score</a:t>
          </a:r>
          <a:endParaRPr lang="en-US" sz="1600" kern="1200" dirty="0">
            <a:solidFill>
              <a:schemeClr val="tx1"/>
            </a:solidFill>
          </a:endParaRPr>
        </a:p>
      </dsp:txBody>
      <dsp:txXfrm>
        <a:off x="7010402" y="1291787"/>
        <a:ext cx="1148128" cy="2183430"/>
      </dsp:txXfrm>
    </dsp:sp>
    <dsp:sp modelId="{E6A6CAD0-F10A-4A8C-82C1-35728771E81B}">
      <dsp:nvSpPr>
        <dsp:cNvPr id="0" name=""/>
        <dsp:cNvSpPr/>
      </dsp:nvSpPr>
      <dsp:spPr>
        <a:xfrm>
          <a:off x="6715" y="3041058"/>
          <a:ext cx="1460247" cy="1448398"/>
        </a:xfrm>
        <a:prstGeom prst="roundRect">
          <a:avLst>
            <a:gd name="adj" fmla="val 10000"/>
          </a:avLst>
        </a:prstGeom>
        <a:solidFill>
          <a:srgbClr val="3D7FA9"/>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smtClean="0"/>
            <a:t>Comparative Growth in Regents Exams Passed Score</a:t>
          </a:r>
          <a:endParaRPr lang="en-US" sz="1600" kern="1200" dirty="0"/>
        </a:p>
      </dsp:txBody>
      <dsp:txXfrm>
        <a:off x="6715" y="3041058"/>
        <a:ext cx="1460247" cy="1448398"/>
      </dsp:txXfrm>
    </dsp:sp>
    <dsp:sp modelId="{FEFA0D6E-2BC1-4240-93EF-73E247ED71E1}">
      <dsp:nvSpPr>
        <dsp:cNvPr id="0" name=""/>
        <dsp:cNvSpPr/>
      </dsp:nvSpPr>
      <dsp:spPr>
        <a:xfrm rot="32424">
          <a:off x="1466932" y="3762322"/>
          <a:ext cx="1374336" cy="18834"/>
        </a:xfrm>
        <a:custGeom>
          <a:avLst/>
          <a:gdLst/>
          <a:ahLst/>
          <a:cxnLst/>
          <a:rect l="0" t="0" r="0" b="0"/>
          <a:pathLst>
            <a:path>
              <a:moveTo>
                <a:pt x="0" y="9417"/>
              </a:moveTo>
              <a:lnTo>
                <a:pt x="1374336" y="941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711200">
            <a:lnSpc>
              <a:spcPct val="90000"/>
            </a:lnSpc>
            <a:spcBef>
              <a:spcPct val="0"/>
            </a:spcBef>
            <a:spcAft>
              <a:spcPct val="35000"/>
            </a:spcAft>
          </a:pPr>
          <a:endParaRPr lang="en-US" sz="1600" kern="1200"/>
        </a:p>
      </dsp:txBody>
      <dsp:txXfrm rot="32424">
        <a:off x="2119742" y="3737380"/>
        <a:ext cx="68716" cy="68716"/>
      </dsp:txXfrm>
    </dsp:sp>
    <dsp:sp modelId="{F51A0896-5638-48B4-8C38-F02D222C3656}">
      <dsp:nvSpPr>
        <dsp:cNvPr id="0" name=""/>
        <dsp:cNvSpPr/>
      </dsp:nvSpPr>
      <dsp:spPr>
        <a:xfrm>
          <a:off x="2841238" y="2610252"/>
          <a:ext cx="1540581" cy="2335936"/>
        </a:xfrm>
        <a:prstGeom prst="roundRect">
          <a:avLst>
            <a:gd name="adj" fmla="val 10000"/>
          </a:avLst>
        </a:prstGeom>
        <a:solidFill>
          <a:srgbClr val="3D7FA9"/>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smtClean="0"/>
            <a:t>Comparative Growth in Regents Exams Passed HEDI Rating and Score</a:t>
          </a:r>
          <a:endParaRPr lang="en-US" sz="1600" kern="1200" dirty="0"/>
        </a:p>
      </dsp:txBody>
      <dsp:txXfrm>
        <a:off x="2841238" y="2610252"/>
        <a:ext cx="1540581" cy="2335936"/>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3">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077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0772"/>
          </a:xfrm>
          <a:prstGeom prst="rect">
            <a:avLst/>
          </a:prstGeom>
        </p:spPr>
        <p:txBody>
          <a:bodyPr vert="horz" lIns="91440" tIns="45720" rIns="91440" bIns="45720" rtlCol="0"/>
          <a:lstStyle>
            <a:lvl1pPr algn="r">
              <a:defRPr sz="1200"/>
            </a:lvl1pPr>
          </a:lstStyle>
          <a:p>
            <a:fld id="{19B961B5-5B0A-4E85-BB81-2F5623364E4C}" type="datetimeFigureOut">
              <a:rPr lang="en-US" smtClean="0"/>
              <a:t>7/11/2013</a:t>
            </a:fld>
            <a:endParaRPr lang="en-US"/>
          </a:p>
        </p:txBody>
      </p:sp>
      <p:sp>
        <p:nvSpPr>
          <p:cNvPr id="4" name="Footer Placeholder 3"/>
          <p:cNvSpPr>
            <a:spLocks noGrp="1"/>
          </p:cNvSpPr>
          <p:nvPr>
            <p:ph type="ftr" sz="quarter" idx="2"/>
          </p:nvPr>
        </p:nvSpPr>
        <p:spPr>
          <a:xfrm>
            <a:off x="0" y="8753067"/>
            <a:ext cx="2971800" cy="46077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753067"/>
            <a:ext cx="2971800" cy="460772"/>
          </a:xfrm>
          <a:prstGeom prst="rect">
            <a:avLst/>
          </a:prstGeom>
        </p:spPr>
        <p:txBody>
          <a:bodyPr vert="horz" lIns="91440" tIns="45720" rIns="91440" bIns="45720" rtlCol="0" anchor="b"/>
          <a:lstStyle>
            <a:lvl1pPr algn="r">
              <a:defRPr sz="1200"/>
            </a:lvl1pPr>
          </a:lstStyle>
          <a:p>
            <a:fld id="{77B1AD3C-014F-4EA4-85DE-B882D75B5527}"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6077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dirty="0"/>
          </a:p>
        </p:txBody>
      </p:sp>
      <p:sp>
        <p:nvSpPr>
          <p:cNvPr id="4099" name="Rectangle 3"/>
          <p:cNvSpPr>
            <a:spLocks noGrp="1" noChangeArrowheads="1"/>
          </p:cNvSpPr>
          <p:nvPr>
            <p:ph type="dt" idx="1"/>
          </p:nvPr>
        </p:nvSpPr>
        <p:spPr bwMode="auto">
          <a:xfrm>
            <a:off x="3884613" y="0"/>
            <a:ext cx="2971800" cy="46077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dirty="0"/>
          </a:p>
        </p:txBody>
      </p:sp>
      <p:sp>
        <p:nvSpPr>
          <p:cNvPr id="5124" name="Rectangle 4"/>
          <p:cNvSpPr>
            <a:spLocks noGrp="1" noRot="1" noChangeAspect="1" noChangeArrowheads="1" noTextEdit="1"/>
          </p:cNvSpPr>
          <p:nvPr>
            <p:ph type="sldImg" idx="2"/>
          </p:nvPr>
        </p:nvSpPr>
        <p:spPr bwMode="auto">
          <a:xfrm>
            <a:off x="1125538" y="690563"/>
            <a:ext cx="4606925" cy="3455987"/>
          </a:xfrm>
          <a:prstGeom prst="rect">
            <a:avLst/>
          </a:prstGeom>
          <a:noFill/>
          <a:ln w="9525">
            <a:solidFill>
              <a:srgbClr val="000000"/>
            </a:solidFill>
            <a:miter lim="80000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dist="35921" dir="2700000" algn="ctr" rotWithShape="0">
                    <a:srgbClr val="808080"/>
                  </a:outerShdw>
                </a:effectLst>
              </a14:hiddenEffects>
            </a:ext>
            <a:ext uri="{53640926-AAD7-44D8-BBD7-CCE9431645EC}">
              <a14:shadowObscured xmlns="" xmlns:a14="http://schemas.microsoft.com/office/drawing/2010/main" val="1"/>
            </a:ext>
          </a:extLst>
        </p:spPr>
      </p:sp>
      <p:sp>
        <p:nvSpPr>
          <p:cNvPr id="4101" name="Rectangle 5"/>
          <p:cNvSpPr>
            <a:spLocks noGrp="1" noChangeArrowheads="1"/>
          </p:cNvSpPr>
          <p:nvPr>
            <p:ph type="body" sz="quarter" idx="3"/>
          </p:nvPr>
        </p:nvSpPr>
        <p:spPr bwMode="auto">
          <a:xfrm>
            <a:off x="685800" y="4377333"/>
            <a:ext cx="5486400" cy="414694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8753067"/>
            <a:ext cx="2971800" cy="46077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dirty="0"/>
          </a:p>
        </p:txBody>
      </p:sp>
      <p:sp>
        <p:nvSpPr>
          <p:cNvPr id="4103" name="Rectangle 7"/>
          <p:cNvSpPr>
            <a:spLocks noGrp="1" noChangeArrowheads="1"/>
          </p:cNvSpPr>
          <p:nvPr>
            <p:ph type="sldNum" sz="quarter" idx="5"/>
          </p:nvPr>
        </p:nvSpPr>
        <p:spPr bwMode="auto">
          <a:xfrm>
            <a:off x="3884613" y="8753067"/>
            <a:ext cx="2971800" cy="46077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CD248AD2-7013-4B26-9B4F-29C1C2B5CF22}" type="slidenum">
              <a:rPr lang="en-US"/>
              <a:pPr>
                <a:defRPr/>
              </a:pPr>
              <a:t>‹#›</a:t>
            </a:fld>
            <a:endParaRPr lang="en-US" dirty="0"/>
          </a:p>
        </p:txBody>
      </p:sp>
    </p:spTree>
    <p:extLst>
      <p:ext uri="{BB962C8B-B14F-4D97-AF65-F5344CB8AC3E}">
        <p14:creationId xmlns="" xmlns:p14="http://schemas.microsoft.com/office/powerpoint/2010/main" val="257902709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Slide Image Placeholder 1"/>
          <p:cNvSpPr>
            <a:spLocks noGrp="1" noRot="1" noChangeAspect="1" noTextEdit="1"/>
          </p:cNvSpPr>
          <p:nvPr>
            <p:ph type="sldImg"/>
          </p:nvPr>
        </p:nvSpPr>
        <p:spPr>
          <a:ln/>
        </p:spPr>
      </p:sp>
      <p:sp>
        <p:nvSpPr>
          <p:cNvPr id="87042" name="Slide Number Placeholder 3"/>
          <p:cNvSpPr>
            <a:spLocks noGrp="1"/>
          </p:cNvSpPr>
          <p:nvPr>
            <p:ph type="sldNum" sz="quarter" idx="5"/>
          </p:nvPr>
        </p:nvSpPr>
        <p:spPr>
          <a:noFill/>
        </p:spPr>
        <p:txBody>
          <a:bodyPr/>
          <a:lstStyle/>
          <a:p>
            <a:fld id="{E3CE7F02-1883-4AC7-843C-79F003D41840}" type="slidenum">
              <a:rPr lang="en-US" smtClean="0">
                <a:ea typeface="ＭＳ Ｐゴシック"/>
                <a:cs typeface="ＭＳ Ｐゴシック"/>
              </a:rPr>
              <a:pPr/>
              <a:t>8</a:t>
            </a:fld>
            <a:endParaRPr lang="en-US" smtClean="0">
              <a:ea typeface="ＭＳ Ｐゴシック"/>
              <a:cs typeface="ＭＳ Ｐゴシック"/>
            </a:endParaRPr>
          </a:p>
        </p:txBody>
      </p:sp>
      <p:sp>
        <p:nvSpPr>
          <p:cNvPr id="87043" name="Content Placeholder 2"/>
          <p:cNvSpPr>
            <a:spLocks noGrp="1"/>
          </p:cNvSpPr>
          <p:nvPr>
            <p:ph type="body" idx="1"/>
          </p:nvPr>
        </p:nvSpPr>
        <p:spPr>
          <a:noFill/>
          <a:ln/>
        </p:spPr>
        <p:txBody>
          <a:bodyPr/>
          <a:lstStyle/>
          <a:p>
            <a:pPr eaLnBrk="1" hangingPunct="1"/>
            <a:endParaRPr lang="en-US" smtClean="0">
              <a:latin typeface="Calibri" pitchFamily="34" charset="0"/>
              <a:ea typeface="ＭＳ Ｐゴシック"/>
              <a:cs typeface="ＭＳ Ｐゴシック"/>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7" name="Slide Image Placeholder 1"/>
          <p:cNvSpPr>
            <a:spLocks noGrp="1" noRot="1" noChangeAspect="1"/>
          </p:cNvSpPr>
          <p:nvPr>
            <p:ph type="sldImg"/>
          </p:nvPr>
        </p:nvSpPr>
        <p:spPr>
          <a:ln/>
        </p:spPr>
      </p:sp>
      <p:sp>
        <p:nvSpPr>
          <p:cNvPr id="132098" name="Notes Placeholder 2"/>
          <p:cNvSpPr>
            <a:spLocks noGrp="1"/>
          </p:cNvSpPr>
          <p:nvPr>
            <p:ph type="body" idx="1"/>
          </p:nvPr>
        </p:nvSpPr>
        <p:spPr>
          <a:noFill/>
          <a:ln/>
        </p:spPr>
        <p:txBody>
          <a:bodyPr/>
          <a:lstStyle/>
          <a:p>
            <a:endParaRPr lang="en-US" smtClean="0">
              <a:latin typeface="Calibri" pitchFamily="34" charset="0"/>
              <a:ea typeface="ＭＳ Ｐゴシック"/>
              <a:cs typeface="ＭＳ Ｐゴシック"/>
            </a:endParaRPr>
          </a:p>
        </p:txBody>
      </p:sp>
      <p:sp>
        <p:nvSpPr>
          <p:cNvPr id="132099" name="Slide Number Placeholder 3"/>
          <p:cNvSpPr>
            <a:spLocks noGrp="1"/>
          </p:cNvSpPr>
          <p:nvPr>
            <p:ph type="sldNum" sz="quarter" idx="5"/>
          </p:nvPr>
        </p:nvSpPr>
        <p:spPr>
          <a:noFill/>
        </p:spPr>
        <p:txBody>
          <a:bodyPr/>
          <a:lstStyle/>
          <a:p>
            <a:fld id="{9B5E15E1-E821-45D7-AC28-93F4371CF864}" type="slidenum">
              <a:rPr lang="en-US" smtClean="0">
                <a:ea typeface="ＭＳ Ｐゴシック"/>
                <a:cs typeface="ＭＳ Ｐゴシック"/>
              </a:rPr>
              <a:pPr/>
              <a:t>23</a:t>
            </a:fld>
            <a:endParaRPr lang="en-US" smtClean="0">
              <a:ea typeface="ＭＳ Ｐゴシック"/>
              <a:cs typeface="ＭＳ Ｐゴシック"/>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7" name="Slide Image Placeholder 1"/>
          <p:cNvSpPr>
            <a:spLocks noGrp="1" noRot="1" noChangeAspect="1"/>
          </p:cNvSpPr>
          <p:nvPr>
            <p:ph type="sldImg"/>
          </p:nvPr>
        </p:nvSpPr>
        <p:spPr>
          <a:ln/>
        </p:spPr>
      </p:sp>
      <p:sp>
        <p:nvSpPr>
          <p:cNvPr id="132098" name="Notes Placeholder 2"/>
          <p:cNvSpPr>
            <a:spLocks noGrp="1"/>
          </p:cNvSpPr>
          <p:nvPr>
            <p:ph type="body" idx="1"/>
          </p:nvPr>
        </p:nvSpPr>
        <p:spPr>
          <a:noFill/>
          <a:ln/>
        </p:spPr>
        <p:txBody>
          <a:bodyPr/>
          <a:lstStyle/>
          <a:p>
            <a:endParaRPr lang="en-US" smtClean="0">
              <a:latin typeface="Calibri" pitchFamily="34" charset="0"/>
              <a:ea typeface="ＭＳ Ｐゴシック"/>
              <a:cs typeface="ＭＳ Ｐゴシック"/>
            </a:endParaRPr>
          </a:p>
        </p:txBody>
      </p:sp>
      <p:sp>
        <p:nvSpPr>
          <p:cNvPr id="132099" name="Slide Number Placeholder 3"/>
          <p:cNvSpPr>
            <a:spLocks noGrp="1"/>
          </p:cNvSpPr>
          <p:nvPr>
            <p:ph type="sldNum" sz="quarter" idx="5"/>
          </p:nvPr>
        </p:nvSpPr>
        <p:spPr>
          <a:noFill/>
        </p:spPr>
        <p:txBody>
          <a:bodyPr/>
          <a:lstStyle/>
          <a:p>
            <a:fld id="{9B5E15E1-E821-45D7-AC28-93F4371CF864}" type="slidenum">
              <a:rPr lang="en-US" smtClean="0">
                <a:ea typeface="ＭＳ Ｐゴシック"/>
                <a:cs typeface="ＭＳ Ｐゴシック"/>
              </a:rPr>
              <a:pPr/>
              <a:t>36</a:t>
            </a:fld>
            <a:endParaRPr lang="en-US" smtClean="0">
              <a:ea typeface="ＭＳ Ｐゴシック"/>
              <a:cs typeface="ＭＳ Ｐゴシック"/>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7" name="Slide Image Placeholder 1"/>
          <p:cNvSpPr>
            <a:spLocks noGrp="1" noRot="1" noChangeAspect="1"/>
          </p:cNvSpPr>
          <p:nvPr>
            <p:ph type="sldImg"/>
          </p:nvPr>
        </p:nvSpPr>
        <p:spPr>
          <a:ln/>
        </p:spPr>
      </p:sp>
      <p:sp>
        <p:nvSpPr>
          <p:cNvPr id="132098" name="Notes Placeholder 2"/>
          <p:cNvSpPr>
            <a:spLocks noGrp="1"/>
          </p:cNvSpPr>
          <p:nvPr>
            <p:ph type="body" idx="1"/>
          </p:nvPr>
        </p:nvSpPr>
        <p:spPr>
          <a:noFill/>
          <a:ln/>
        </p:spPr>
        <p:txBody>
          <a:bodyPr/>
          <a:lstStyle/>
          <a:p>
            <a:endParaRPr lang="en-US" smtClean="0">
              <a:latin typeface="Calibri" pitchFamily="34" charset="0"/>
              <a:ea typeface="ＭＳ Ｐゴシック"/>
              <a:cs typeface="ＭＳ Ｐゴシック"/>
            </a:endParaRPr>
          </a:p>
        </p:txBody>
      </p:sp>
      <p:sp>
        <p:nvSpPr>
          <p:cNvPr id="132099" name="Slide Number Placeholder 3"/>
          <p:cNvSpPr>
            <a:spLocks noGrp="1"/>
          </p:cNvSpPr>
          <p:nvPr>
            <p:ph type="sldNum" sz="quarter" idx="5"/>
          </p:nvPr>
        </p:nvSpPr>
        <p:spPr>
          <a:noFill/>
        </p:spPr>
        <p:txBody>
          <a:bodyPr/>
          <a:lstStyle/>
          <a:p>
            <a:fld id="{9B5E15E1-E821-45D7-AC28-93F4371CF864}" type="slidenum">
              <a:rPr lang="en-US" smtClean="0">
                <a:ea typeface="ＭＳ Ｐゴシック"/>
                <a:cs typeface="ＭＳ Ｐゴシック"/>
              </a:rPr>
              <a:pPr/>
              <a:t>37</a:t>
            </a:fld>
            <a:endParaRPr lang="en-US" smtClean="0">
              <a:ea typeface="ＭＳ Ｐゴシック"/>
              <a:cs typeface="ＭＳ Ｐゴシック"/>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7" name="Slide Image Placeholder 1"/>
          <p:cNvSpPr>
            <a:spLocks noGrp="1" noRot="1" noChangeAspect="1"/>
          </p:cNvSpPr>
          <p:nvPr>
            <p:ph type="sldImg"/>
          </p:nvPr>
        </p:nvSpPr>
        <p:spPr>
          <a:ln/>
        </p:spPr>
      </p:sp>
      <p:sp>
        <p:nvSpPr>
          <p:cNvPr id="132098" name="Notes Placeholder 2"/>
          <p:cNvSpPr>
            <a:spLocks noGrp="1"/>
          </p:cNvSpPr>
          <p:nvPr>
            <p:ph type="body" idx="1"/>
          </p:nvPr>
        </p:nvSpPr>
        <p:spPr>
          <a:noFill/>
          <a:ln/>
        </p:spPr>
        <p:txBody>
          <a:bodyPr/>
          <a:lstStyle/>
          <a:p>
            <a:endParaRPr lang="en-US" smtClean="0">
              <a:latin typeface="Calibri" pitchFamily="34" charset="0"/>
              <a:ea typeface="ＭＳ Ｐゴシック"/>
              <a:cs typeface="ＭＳ Ｐゴシック"/>
            </a:endParaRPr>
          </a:p>
        </p:txBody>
      </p:sp>
      <p:sp>
        <p:nvSpPr>
          <p:cNvPr id="132099" name="Slide Number Placeholder 3"/>
          <p:cNvSpPr>
            <a:spLocks noGrp="1"/>
          </p:cNvSpPr>
          <p:nvPr>
            <p:ph type="sldNum" sz="quarter" idx="5"/>
          </p:nvPr>
        </p:nvSpPr>
        <p:spPr>
          <a:noFill/>
        </p:spPr>
        <p:txBody>
          <a:bodyPr/>
          <a:lstStyle/>
          <a:p>
            <a:fld id="{9B5E15E1-E821-45D7-AC28-93F4371CF864}" type="slidenum">
              <a:rPr lang="en-US" smtClean="0">
                <a:ea typeface="ＭＳ Ｐゴシック"/>
                <a:cs typeface="ＭＳ Ｐゴシック"/>
              </a:rPr>
              <a:pPr/>
              <a:t>39</a:t>
            </a:fld>
            <a:endParaRPr lang="en-US" smtClean="0">
              <a:ea typeface="ＭＳ Ｐゴシック"/>
              <a:cs typeface="ＭＳ Ｐゴシック"/>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7" name="Slide Image Placeholder 1"/>
          <p:cNvSpPr>
            <a:spLocks noGrp="1" noRot="1" noChangeAspect="1"/>
          </p:cNvSpPr>
          <p:nvPr>
            <p:ph type="sldImg"/>
          </p:nvPr>
        </p:nvSpPr>
        <p:spPr>
          <a:ln/>
        </p:spPr>
      </p:sp>
      <p:sp>
        <p:nvSpPr>
          <p:cNvPr id="132098" name="Notes Placeholder 2"/>
          <p:cNvSpPr>
            <a:spLocks noGrp="1"/>
          </p:cNvSpPr>
          <p:nvPr>
            <p:ph type="body" idx="1"/>
          </p:nvPr>
        </p:nvSpPr>
        <p:spPr>
          <a:noFill/>
          <a:ln/>
        </p:spPr>
        <p:txBody>
          <a:bodyPr/>
          <a:lstStyle/>
          <a:p>
            <a:endParaRPr lang="en-US" smtClean="0">
              <a:latin typeface="Calibri" pitchFamily="34" charset="0"/>
              <a:ea typeface="ＭＳ Ｐゴシック"/>
              <a:cs typeface="ＭＳ Ｐゴシック"/>
            </a:endParaRPr>
          </a:p>
        </p:txBody>
      </p:sp>
      <p:sp>
        <p:nvSpPr>
          <p:cNvPr id="132099" name="Slide Number Placeholder 3"/>
          <p:cNvSpPr>
            <a:spLocks noGrp="1"/>
          </p:cNvSpPr>
          <p:nvPr>
            <p:ph type="sldNum" sz="quarter" idx="5"/>
          </p:nvPr>
        </p:nvSpPr>
        <p:spPr>
          <a:noFill/>
        </p:spPr>
        <p:txBody>
          <a:bodyPr/>
          <a:lstStyle/>
          <a:p>
            <a:fld id="{9B5E15E1-E821-45D7-AC28-93F4371CF864}" type="slidenum">
              <a:rPr lang="en-US" smtClean="0">
                <a:solidFill>
                  <a:prstClr val="black"/>
                </a:solidFill>
                <a:ea typeface="ＭＳ Ｐゴシック"/>
                <a:cs typeface="ＭＳ Ｐゴシック"/>
              </a:rPr>
              <a:pPr/>
              <a:t>46</a:t>
            </a:fld>
            <a:endParaRPr lang="en-US" smtClean="0">
              <a:solidFill>
                <a:prstClr val="black"/>
              </a:solidFill>
              <a:ea typeface="ＭＳ Ｐゴシック"/>
              <a:cs typeface="ＭＳ Ｐゴシック"/>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7" name="Slide Image Placeholder 1"/>
          <p:cNvSpPr>
            <a:spLocks noGrp="1" noRot="1" noChangeAspect="1"/>
          </p:cNvSpPr>
          <p:nvPr>
            <p:ph type="sldImg"/>
          </p:nvPr>
        </p:nvSpPr>
        <p:spPr>
          <a:ln/>
        </p:spPr>
      </p:sp>
      <p:sp>
        <p:nvSpPr>
          <p:cNvPr id="132098" name="Notes Placeholder 2"/>
          <p:cNvSpPr>
            <a:spLocks noGrp="1"/>
          </p:cNvSpPr>
          <p:nvPr>
            <p:ph type="body" idx="1"/>
          </p:nvPr>
        </p:nvSpPr>
        <p:spPr>
          <a:noFill/>
          <a:ln/>
        </p:spPr>
        <p:txBody>
          <a:bodyPr/>
          <a:lstStyle/>
          <a:p>
            <a:endParaRPr lang="en-US" smtClean="0">
              <a:latin typeface="Calibri" pitchFamily="34" charset="0"/>
              <a:ea typeface="ＭＳ Ｐゴシック"/>
              <a:cs typeface="ＭＳ Ｐゴシック"/>
            </a:endParaRPr>
          </a:p>
        </p:txBody>
      </p:sp>
      <p:sp>
        <p:nvSpPr>
          <p:cNvPr id="132099" name="Slide Number Placeholder 3"/>
          <p:cNvSpPr>
            <a:spLocks noGrp="1"/>
          </p:cNvSpPr>
          <p:nvPr>
            <p:ph type="sldNum" sz="quarter" idx="5"/>
          </p:nvPr>
        </p:nvSpPr>
        <p:spPr>
          <a:noFill/>
        </p:spPr>
        <p:txBody>
          <a:bodyPr/>
          <a:lstStyle/>
          <a:p>
            <a:fld id="{9B5E15E1-E821-45D7-AC28-93F4371CF864}" type="slidenum">
              <a:rPr lang="en-US" smtClean="0">
                <a:solidFill>
                  <a:prstClr val="black"/>
                </a:solidFill>
                <a:ea typeface="ＭＳ Ｐゴシック"/>
                <a:cs typeface="ＭＳ Ｐゴシック"/>
              </a:rPr>
              <a:pPr/>
              <a:t>47</a:t>
            </a:fld>
            <a:endParaRPr lang="en-US" smtClean="0">
              <a:solidFill>
                <a:prstClr val="black"/>
              </a:solidFill>
              <a:ea typeface="ＭＳ Ｐゴシック"/>
              <a:cs typeface="ＭＳ Ｐゴシック"/>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6" descr="engagenylogo"/>
          <p:cNvPicPr>
            <a:picLocks noChangeAspect="1" noChangeArrowheads="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3505200" y="533400"/>
            <a:ext cx="2209800" cy="7921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5" name="Picture 12" descr="EngageNY powerpoint banner"/>
          <p:cNvPicPr>
            <a:picLocks noChangeAspect="1" noChangeArrowheads="1"/>
          </p:cNvPicPr>
          <p:nvPr userDrawn="1"/>
        </p:nvPicPr>
        <p:blipFill>
          <a:blip r:embed="rId3" cstate="print">
            <a:extLst>
              <a:ext uri="{28A0092B-C50C-407E-A947-70E740481C1C}">
                <a14:useLocalDpi xmlns="" xmlns:a14="http://schemas.microsoft.com/office/drawing/2010/main" val="0"/>
              </a:ext>
            </a:extLst>
          </a:blip>
          <a:srcRect/>
          <a:stretch>
            <a:fillRect/>
          </a:stretch>
        </p:blipFill>
        <p:spPr bwMode="auto">
          <a:xfrm>
            <a:off x="0" y="5405438"/>
            <a:ext cx="9144000" cy="11461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85800" y="1730375"/>
            <a:ext cx="7772400" cy="1470025"/>
          </a:xfrm>
        </p:spPr>
        <p:txBody>
          <a:bodyPr/>
          <a:lstStyle>
            <a:lvl1pPr>
              <a:defRPr/>
            </a:lvl1pPr>
          </a:lstStyle>
          <a:p>
            <a:pPr lvl="0"/>
            <a:r>
              <a:rPr lang="en-US" noProof="0" smtClean="0"/>
              <a:t>Click to edit Master title style</a:t>
            </a:r>
          </a:p>
        </p:txBody>
      </p:sp>
      <p:sp>
        <p:nvSpPr>
          <p:cNvPr id="3075" name="Rectangle 3"/>
          <p:cNvSpPr>
            <a:spLocks noGrp="1" noChangeArrowheads="1"/>
          </p:cNvSpPr>
          <p:nvPr>
            <p:ph type="subTitle" idx="1"/>
          </p:nvPr>
        </p:nvSpPr>
        <p:spPr>
          <a:xfrm>
            <a:off x="1371600" y="3200400"/>
            <a:ext cx="6400800" cy="1752600"/>
          </a:xfrm>
        </p:spPr>
        <p:txBody>
          <a:bodyPr/>
          <a:lstStyle>
            <a:lvl1pPr marL="0" indent="0" algn="ctr">
              <a:buFontTx/>
              <a:buNone/>
              <a:defRPr sz="2300"/>
            </a:lvl1pPr>
          </a:lstStyle>
          <a:p>
            <a:pPr lvl="0"/>
            <a:r>
              <a:rPr lang="en-US" noProof="0" dirty="0" smtClean="0"/>
              <a:t>Click to edit Master subtitle style</a:t>
            </a:r>
          </a:p>
        </p:txBody>
      </p:sp>
      <p:sp>
        <p:nvSpPr>
          <p:cNvPr id="6" name="Rectangle 4"/>
          <p:cNvSpPr>
            <a:spLocks noGrp="1" noChangeArrowheads="1"/>
          </p:cNvSpPr>
          <p:nvPr>
            <p:ph type="ftr" sz="quarter" idx="10"/>
          </p:nvPr>
        </p:nvSpPr>
        <p:spPr/>
        <p:txBody>
          <a:bodyPr/>
          <a:lstStyle>
            <a:lvl1pPr>
              <a:defRPr smtClean="0"/>
            </a:lvl1pPr>
          </a:lstStyle>
          <a:p>
            <a:pPr>
              <a:defRPr/>
            </a:pPr>
            <a:r>
              <a:rPr lang="en-US" dirty="0"/>
              <a:t>EngageNY.org</a:t>
            </a:r>
          </a:p>
        </p:txBody>
      </p:sp>
    </p:spTree>
    <p:extLst>
      <p:ext uri="{BB962C8B-B14F-4D97-AF65-F5344CB8AC3E}">
        <p14:creationId xmlns="" xmlns:p14="http://schemas.microsoft.com/office/powerpoint/2010/main" val="32501470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7"/>
          <p:cNvSpPr>
            <a:spLocks noGrp="1" noChangeArrowheads="1"/>
          </p:cNvSpPr>
          <p:nvPr>
            <p:ph type="ftr" sz="quarter" idx="10"/>
          </p:nvPr>
        </p:nvSpPr>
        <p:spPr>
          <a:ln/>
        </p:spPr>
        <p:txBody>
          <a:bodyPr/>
          <a:lstStyle>
            <a:lvl1pPr>
              <a:defRPr/>
            </a:lvl1pPr>
          </a:lstStyle>
          <a:p>
            <a:pPr>
              <a:defRPr/>
            </a:pPr>
            <a:r>
              <a:rPr lang="en-US" dirty="0"/>
              <a:t>EngageNY.org</a:t>
            </a:r>
          </a:p>
        </p:txBody>
      </p:sp>
      <p:sp>
        <p:nvSpPr>
          <p:cNvPr id="5" name="Rectangle 8"/>
          <p:cNvSpPr>
            <a:spLocks noGrp="1" noChangeArrowheads="1"/>
          </p:cNvSpPr>
          <p:nvPr>
            <p:ph type="sldNum" sz="quarter" idx="11"/>
          </p:nvPr>
        </p:nvSpPr>
        <p:spPr>
          <a:ln/>
        </p:spPr>
        <p:txBody>
          <a:bodyPr/>
          <a:lstStyle>
            <a:lvl1pPr>
              <a:defRPr/>
            </a:lvl1pPr>
          </a:lstStyle>
          <a:p>
            <a:pPr>
              <a:defRPr/>
            </a:pPr>
            <a:fld id="{65F0B2F4-9927-4421-8ED2-B4F88C5D4B20}" type="slidenum">
              <a:rPr lang="en-US"/>
              <a:pPr>
                <a:defRPr/>
              </a:pPr>
              <a:t>‹#›</a:t>
            </a:fld>
            <a:endParaRPr lang="en-US" dirty="0"/>
          </a:p>
        </p:txBody>
      </p:sp>
    </p:spTree>
    <p:extLst>
      <p:ext uri="{BB962C8B-B14F-4D97-AF65-F5344CB8AC3E}">
        <p14:creationId xmlns="" xmlns:p14="http://schemas.microsoft.com/office/powerpoint/2010/main" val="37107794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7"/>
          <p:cNvSpPr>
            <a:spLocks noGrp="1" noChangeArrowheads="1"/>
          </p:cNvSpPr>
          <p:nvPr>
            <p:ph type="ftr" sz="quarter" idx="10"/>
          </p:nvPr>
        </p:nvSpPr>
        <p:spPr>
          <a:ln/>
        </p:spPr>
        <p:txBody>
          <a:bodyPr/>
          <a:lstStyle>
            <a:lvl1pPr>
              <a:defRPr/>
            </a:lvl1pPr>
          </a:lstStyle>
          <a:p>
            <a:pPr>
              <a:defRPr/>
            </a:pPr>
            <a:r>
              <a:rPr lang="en-US" dirty="0"/>
              <a:t>EngageNY.org</a:t>
            </a:r>
          </a:p>
        </p:txBody>
      </p:sp>
      <p:sp>
        <p:nvSpPr>
          <p:cNvPr id="5" name="Rectangle 8"/>
          <p:cNvSpPr>
            <a:spLocks noGrp="1" noChangeArrowheads="1"/>
          </p:cNvSpPr>
          <p:nvPr>
            <p:ph type="sldNum" sz="quarter" idx="11"/>
          </p:nvPr>
        </p:nvSpPr>
        <p:spPr>
          <a:ln/>
        </p:spPr>
        <p:txBody>
          <a:bodyPr/>
          <a:lstStyle>
            <a:lvl1pPr>
              <a:defRPr/>
            </a:lvl1pPr>
          </a:lstStyle>
          <a:p>
            <a:pPr>
              <a:defRPr/>
            </a:pPr>
            <a:fld id="{84E74E4E-C835-4A1D-AD08-66C79E4EF0F2}" type="slidenum">
              <a:rPr lang="en-US"/>
              <a:pPr>
                <a:defRPr/>
              </a:pPr>
              <a:t>‹#›</a:t>
            </a:fld>
            <a:endParaRPr lang="en-US" dirty="0"/>
          </a:p>
        </p:txBody>
      </p:sp>
    </p:spTree>
    <p:extLst>
      <p:ext uri="{BB962C8B-B14F-4D97-AF65-F5344CB8AC3E}">
        <p14:creationId xmlns="" xmlns:p14="http://schemas.microsoft.com/office/powerpoint/2010/main" val="42033097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7"/>
          <p:cNvSpPr>
            <a:spLocks noGrp="1" noChangeArrowheads="1"/>
          </p:cNvSpPr>
          <p:nvPr>
            <p:ph type="ftr" sz="quarter" idx="10"/>
          </p:nvPr>
        </p:nvSpPr>
        <p:spPr>
          <a:ln/>
        </p:spPr>
        <p:txBody>
          <a:bodyPr/>
          <a:lstStyle>
            <a:lvl1pPr>
              <a:defRPr/>
            </a:lvl1pPr>
          </a:lstStyle>
          <a:p>
            <a:pPr>
              <a:defRPr/>
            </a:pPr>
            <a:r>
              <a:rPr lang="en-US" dirty="0"/>
              <a:t>EngageNY.org</a:t>
            </a:r>
          </a:p>
        </p:txBody>
      </p:sp>
      <p:sp>
        <p:nvSpPr>
          <p:cNvPr id="5" name="Rectangle 8"/>
          <p:cNvSpPr>
            <a:spLocks noGrp="1" noChangeArrowheads="1"/>
          </p:cNvSpPr>
          <p:nvPr>
            <p:ph type="sldNum" sz="quarter" idx="11"/>
          </p:nvPr>
        </p:nvSpPr>
        <p:spPr>
          <a:ln/>
        </p:spPr>
        <p:txBody>
          <a:bodyPr/>
          <a:lstStyle>
            <a:lvl1pPr>
              <a:defRPr/>
            </a:lvl1pPr>
          </a:lstStyle>
          <a:p>
            <a:pPr>
              <a:defRPr/>
            </a:pPr>
            <a:fld id="{38AB0506-A0B2-47F0-8E7A-100251E1F1D3}" type="slidenum">
              <a:rPr lang="en-US"/>
              <a:pPr>
                <a:defRPr/>
              </a:pPr>
              <a:t>‹#›</a:t>
            </a:fld>
            <a:endParaRPr lang="en-US" dirty="0"/>
          </a:p>
        </p:txBody>
      </p:sp>
    </p:spTree>
    <p:extLst>
      <p:ext uri="{BB962C8B-B14F-4D97-AF65-F5344CB8AC3E}">
        <p14:creationId xmlns="" xmlns:p14="http://schemas.microsoft.com/office/powerpoint/2010/main" val="17550090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4" name="Rectangle 7"/>
          <p:cNvSpPr>
            <a:spLocks noGrp="1" noChangeArrowheads="1"/>
          </p:cNvSpPr>
          <p:nvPr>
            <p:ph type="ftr" sz="quarter" idx="10"/>
          </p:nvPr>
        </p:nvSpPr>
        <p:spPr>
          <a:ln/>
        </p:spPr>
        <p:txBody>
          <a:bodyPr/>
          <a:lstStyle>
            <a:lvl1pPr>
              <a:defRPr/>
            </a:lvl1pPr>
          </a:lstStyle>
          <a:p>
            <a:pPr>
              <a:defRPr/>
            </a:pPr>
            <a:r>
              <a:rPr lang="en-US" dirty="0"/>
              <a:t>EngageNY.org</a:t>
            </a:r>
          </a:p>
        </p:txBody>
      </p:sp>
      <p:sp>
        <p:nvSpPr>
          <p:cNvPr id="5" name="Rectangle 8"/>
          <p:cNvSpPr>
            <a:spLocks noGrp="1" noChangeArrowheads="1"/>
          </p:cNvSpPr>
          <p:nvPr>
            <p:ph type="sldNum" sz="quarter" idx="11"/>
          </p:nvPr>
        </p:nvSpPr>
        <p:spPr>
          <a:ln/>
        </p:spPr>
        <p:txBody>
          <a:bodyPr/>
          <a:lstStyle>
            <a:lvl1pPr>
              <a:defRPr/>
            </a:lvl1pPr>
          </a:lstStyle>
          <a:p>
            <a:pPr>
              <a:defRPr/>
            </a:pPr>
            <a:fld id="{99D716CE-0A78-43D1-9352-C22748C73DF5}" type="slidenum">
              <a:rPr lang="en-US"/>
              <a:pPr>
                <a:defRPr/>
              </a:pPr>
              <a:t>‹#›</a:t>
            </a:fld>
            <a:endParaRPr lang="en-US" dirty="0"/>
          </a:p>
        </p:txBody>
      </p:sp>
      <p:sp>
        <p:nvSpPr>
          <p:cNvPr id="6"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7"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 xmlns:p14="http://schemas.microsoft.com/office/powerpoint/2010/main" val="42721608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7"/>
          <p:cNvSpPr>
            <a:spLocks noGrp="1" noChangeArrowheads="1"/>
          </p:cNvSpPr>
          <p:nvPr>
            <p:ph type="ftr" sz="quarter" idx="10"/>
          </p:nvPr>
        </p:nvSpPr>
        <p:spPr>
          <a:ln/>
        </p:spPr>
        <p:txBody>
          <a:bodyPr/>
          <a:lstStyle>
            <a:lvl1pPr>
              <a:defRPr/>
            </a:lvl1pPr>
          </a:lstStyle>
          <a:p>
            <a:pPr>
              <a:defRPr/>
            </a:pPr>
            <a:r>
              <a:rPr lang="en-US" dirty="0"/>
              <a:t>EngageNY.org</a:t>
            </a:r>
          </a:p>
        </p:txBody>
      </p:sp>
      <p:sp>
        <p:nvSpPr>
          <p:cNvPr id="6" name="Rectangle 8"/>
          <p:cNvSpPr>
            <a:spLocks noGrp="1" noChangeArrowheads="1"/>
          </p:cNvSpPr>
          <p:nvPr>
            <p:ph type="sldNum" sz="quarter" idx="11"/>
          </p:nvPr>
        </p:nvSpPr>
        <p:spPr>
          <a:ln/>
        </p:spPr>
        <p:txBody>
          <a:bodyPr/>
          <a:lstStyle>
            <a:lvl1pPr>
              <a:defRPr/>
            </a:lvl1pPr>
          </a:lstStyle>
          <a:p>
            <a:pPr>
              <a:defRPr/>
            </a:pPr>
            <a:fld id="{BC619C17-6DA1-4238-B08F-FEE25453EC31}" type="slidenum">
              <a:rPr lang="en-US"/>
              <a:pPr>
                <a:defRPr/>
              </a:pPr>
              <a:t>‹#›</a:t>
            </a:fld>
            <a:endParaRPr lang="en-US" dirty="0"/>
          </a:p>
        </p:txBody>
      </p:sp>
    </p:spTree>
    <p:extLst>
      <p:ext uri="{BB962C8B-B14F-4D97-AF65-F5344CB8AC3E}">
        <p14:creationId xmlns="" xmlns:p14="http://schemas.microsoft.com/office/powerpoint/2010/main" val="23192724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7"/>
          <p:cNvSpPr>
            <a:spLocks noGrp="1" noChangeArrowheads="1"/>
          </p:cNvSpPr>
          <p:nvPr>
            <p:ph type="ftr" sz="quarter" idx="10"/>
          </p:nvPr>
        </p:nvSpPr>
        <p:spPr>
          <a:ln/>
        </p:spPr>
        <p:txBody>
          <a:bodyPr/>
          <a:lstStyle>
            <a:lvl1pPr>
              <a:defRPr/>
            </a:lvl1pPr>
          </a:lstStyle>
          <a:p>
            <a:pPr>
              <a:defRPr/>
            </a:pPr>
            <a:r>
              <a:rPr lang="en-US" dirty="0"/>
              <a:t>EngageNY.org</a:t>
            </a:r>
          </a:p>
        </p:txBody>
      </p:sp>
      <p:sp>
        <p:nvSpPr>
          <p:cNvPr id="8" name="Rectangle 8"/>
          <p:cNvSpPr>
            <a:spLocks noGrp="1" noChangeArrowheads="1"/>
          </p:cNvSpPr>
          <p:nvPr>
            <p:ph type="sldNum" sz="quarter" idx="11"/>
          </p:nvPr>
        </p:nvSpPr>
        <p:spPr>
          <a:ln/>
        </p:spPr>
        <p:txBody>
          <a:bodyPr/>
          <a:lstStyle>
            <a:lvl1pPr>
              <a:defRPr/>
            </a:lvl1pPr>
          </a:lstStyle>
          <a:p>
            <a:pPr>
              <a:defRPr/>
            </a:pPr>
            <a:fld id="{00CF749F-7EF7-4969-9959-9C1B2E187EFB}" type="slidenum">
              <a:rPr lang="en-US"/>
              <a:pPr>
                <a:defRPr/>
              </a:pPr>
              <a:t>‹#›</a:t>
            </a:fld>
            <a:endParaRPr lang="en-US" dirty="0"/>
          </a:p>
        </p:txBody>
      </p:sp>
    </p:spTree>
    <p:extLst>
      <p:ext uri="{BB962C8B-B14F-4D97-AF65-F5344CB8AC3E}">
        <p14:creationId xmlns="" xmlns:p14="http://schemas.microsoft.com/office/powerpoint/2010/main" val="29251699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7"/>
          <p:cNvSpPr>
            <a:spLocks noGrp="1" noChangeArrowheads="1"/>
          </p:cNvSpPr>
          <p:nvPr>
            <p:ph type="ftr" sz="quarter" idx="10"/>
          </p:nvPr>
        </p:nvSpPr>
        <p:spPr>
          <a:ln/>
        </p:spPr>
        <p:txBody>
          <a:bodyPr/>
          <a:lstStyle>
            <a:lvl1pPr>
              <a:defRPr/>
            </a:lvl1pPr>
          </a:lstStyle>
          <a:p>
            <a:pPr>
              <a:defRPr/>
            </a:pPr>
            <a:r>
              <a:rPr lang="en-US" dirty="0"/>
              <a:t>EngageNY.org</a:t>
            </a:r>
          </a:p>
        </p:txBody>
      </p:sp>
      <p:sp>
        <p:nvSpPr>
          <p:cNvPr id="4" name="Rectangle 8"/>
          <p:cNvSpPr>
            <a:spLocks noGrp="1" noChangeArrowheads="1"/>
          </p:cNvSpPr>
          <p:nvPr>
            <p:ph type="sldNum" sz="quarter" idx="11"/>
          </p:nvPr>
        </p:nvSpPr>
        <p:spPr>
          <a:ln/>
        </p:spPr>
        <p:txBody>
          <a:bodyPr/>
          <a:lstStyle>
            <a:lvl1pPr>
              <a:defRPr/>
            </a:lvl1pPr>
          </a:lstStyle>
          <a:p>
            <a:pPr>
              <a:defRPr/>
            </a:pPr>
            <a:fld id="{7E615206-B728-42A4-9F4B-70C24940BA26}" type="slidenum">
              <a:rPr lang="en-US"/>
              <a:pPr>
                <a:defRPr/>
              </a:pPr>
              <a:t>‹#›</a:t>
            </a:fld>
            <a:endParaRPr lang="en-US" dirty="0"/>
          </a:p>
        </p:txBody>
      </p:sp>
    </p:spTree>
    <p:extLst>
      <p:ext uri="{BB962C8B-B14F-4D97-AF65-F5344CB8AC3E}">
        <p14:creationId xmlns="" xmlns:p14="http://schemas.microsoft.com/office/powerpoint/2010/main" val="22751760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7"/>
          <p:cNvSpPr>
            <a:spLocks noGrp="1" noChangeArrowheads="1"/>
          </p:cNvSpPr>
          <p:nvPr>
            <p:ph type="ftr" sz="quarter" idx="10"/>
          </p:nvPr>
        </p:nvSpPr>
        <p:spPr>
          <a:ln/>
        </p:spPr>
        <p:txBody>
          <a:bodyPr/>
          <a:lstStyle>
            <a:lvl1pPr>
              <a:defRPr/>
            </a:lvl1pPr>
          </a:lstStyle>
          <a:p>
            <a:pPr>
              <a:defRPr/>
            </a:pPr>
            <a:r>
              <a:rPr lang="en-US" dirty="0"/>
              <a:t>EngageNY.org</a:t>
            </a:r>
          </a:p>
        </p:txBody>
      </p:sp>
      <p:sp>
        <p:nvSpPr>
          <p:cNvPr id="3" name="Rectangle 8"/>
          <p:cNvSpPr>
            <a:spLocks noGrp="1" noChangeArrowheads="1"/>
          </p:cNvSpPr>
          <p:nvPr>
            <p:ph type="sldNum" sz="quarter" idx="11"/>
          </p:nvPr>
        </p:nvSpPr>
        <p:spPr>
          <a:ln/>
        </p:spPr>
        <p:txBody>
          <a:bodyPr/>
          <a:lstStyle>
            <a:lvl1pPr>
              <a:defRPr/>
            </a:lvl1pPr>
          </a:lstStyle>
          <a:p>
            <a:pPr>
              <a:defRPr/>
            </a:pPr>
            <a:fld id="{C12772F0-62F2-49B0-8F09-5F2E6F961281}" type="slidenum">
              <a:rPr lang="en-US"/>
              <a:pPr>
                <a:defRPr/>
              </a:pPr>
              <a:t>‹#›</a:t>
            </a:fld>
            <a:endParaRPr lang="en-US" dirty="0"/>
          </a:p>
        </p:txBody>
      </p:sp>
    </p:spTree>
    <p:extLst>
      <p:ext uri="{BB962C8B-B14F-4D97-AF65-F5344CB8AC3E}">
        <p14:creationId xmlns="" xmlns:p14="http://schemas.microsoft.com/office/powerpoint/2010/main" val="14702020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7"/>
          <p:cNvSpPr>
            <a:spLocks noGrp="1" noChangeArrowheads="1"/>
          </p:cNvSpPr>
          <p:nvPr>
            <p:ph type="ftr" sz="quarter" idx="10"/>
          </p:nvPr>
        </p:nvSpPr>
        <p:spPr>
          <a:ln/>
        </p:spPr>
        <p:txBody>
          <a:bodyPr/>
          <a:lstStyle>
            <a:lvl1pPr>
              <a:defRPr/>
            </a:lvl1pPr>
          </a:lstStyle>
          <a:p>
            <a:pPr>
              <a:defRPr/>
            </a:pPr>
            <a:r>
              <a:rPr lang="en-US" dirty="0"/>
              <a:t>EngageNY.org</a:t>
            </a:r>
          </a:p>
        </p:txBody>
      </p:sp>
      <p:sp>
        <p:nvSpPr>
          <p:cNvPr id="6" name="Rectangle 8"/>
          <p:cNvSpPr>
            <a:spLocks noGrp="1" noChangeArrowheads="1"/>
          </p:cNvSpPr>
          <p:nvPr>
            <p:ph type="sldNum" sz="quarter" idx="11"/>
          </p:nvPr>
        </p:nvSpPr>
        <p:spPr>
          <a:ln/>
        </p:spPr>
        <p:txBody>
          <a:bodyPr/>
          <a:lstStyle>
            <a:lvl1pPr>
              <a:defRPr/>
            </a:lvl1pPr>
          </a:lstStyle>
          <a:p>
            <a:pPr>
              <a:defRPr/>
            </a:pPr>
            <a:fld id="{37D18043-C858-4C68-9756-00DD403221DE}" type="slidenum">
              <a:rPr lang="en-US"/>
              <a:pPr>
                <a:defRPr/>
              </a:pPr>
              <a:t>‹#›</a:t>
            </a:fld>
            <a:endParaRPr lang="en-US" dirty="0"/>
          </a:p>
        </p:txBody>
      </p:sp>
    </p:spTree>
    <p:extLst>
      <p:ext uri="{BB962C8B-B14F-4D97-AF65-F5344CB8AC3E}">
        <p14:creationId xmlns="" xmlns:p14="http://schemas.microsoft.com/office/powerpoint/2010/main" val="32043980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7"/>
          <p:cNvSpPr>
            <a:spLocks noGrp="1" noChangeArrowheads="1"/>
          </p:cNvSpPr>
          <p:nvPr>
            <p:ph type="ftr" sz="quarter" idx="10"/>
          </p:nvPr>
        </p:nvSpPr>
        <p:spPr>
          <a:ln/>
        </p:spPr>
        <p:txBody>
          <a:bodyPr/>
          <a:lstStyle>
            <a:lvl1pPr>
              <a:defRPr/>
            </a:lvl1pPr>
          </a:lstStyle>
          <a:p>
            <a:pPr>
              <a:defRPr/>
            </a:pPr>
            <a:r>
              <a:rPr lang="en-US" dirty="0"/>
              <a:t>EngageNY.org</a:t>
            </a:r>
          </a:p>
        </p:txBody>
      </p:sp>
      <p:sp>
        <p:nvSpPr>
          <p:cNvPr id="6" name="Rectangle 8"/>
          <p:cNvSpPr>
            <a:spLocks noGrp="1" noChangeArrowheads="1"/>
          </p:cNvSpPr>
          <p:nvPr>
            <p:ph type="sldNum" sz="quarter" idx="11"/>
          </p:nvPr>
        </p:nvSpPr>
        <p:spPr>
          <a:ln/>
        </p:spPr>
        <p:txBody>
          <a:bodyPr/>
          <a:lstStyle>
            <a:lvl1pPr>
              <a:defRPr/>
            </a:lvl1pPr>
          </a:lstStyle>
          <a:p>
            <a:pPr>
              <a:defRPr/>
            </a:pPr>
            <a:fld id="{E5A68238-4A69-44F5-A35B-DF2D26E69880}" type="slidenum">
              <a:rPr lang="en-US"/>
              <a:pPr>
                <a:defRPr/>
              </a:pPr>
              <a:t>‹#›</a:t>
            </a:fld>
            <a:endParaRPr lang="en-US" dirty="0"/>
          </a:p>
        </p:txBody>
      </p:sp>
    </p:spTree>
    <p:extLst>
      <p:ext uri="{BB962C8B-B14F-4D97-AF65-F5344CB8AC3E}">
        <p14:creationId xmlns="" xmlns:p14="http://schemas.microsoft.com/office/powerpoint/2010/main" val="24009931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1" name="Rectangle 7"/>
          <p:cNvSpPr>
            <a:spLocks noGrp="1" noChangeArrowheads="1"/>
          </p:cNvSpPr>
          <p:nvPr>
            <p:ph type="ftr" sz="quarter" idx="3"/>
          </p:nvPr>
        </p:nvSpPr>
        <p:spPr bwMode="auto">
          <a:xfrm>
            <a:off x="0" y="6553200"/>
            <a:ext cx="9144000" cy="304800"/>
          </a:xfrm>
          <a:prstGeom prst="rect">
            <a:avLst/>
          </a:prstGeom>
          <a:solidFill>
            <a:srgbClr val="3D7FA9"/>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smtClean="0">
                <a:solidFill>
                  <a:schemeClr val="bg1"/>
                </a:solidFill>
                <a:latin typeface="+mj-lt"/>
              </a:defRPr>
            </a:lvl1pPr>
          </a:lstStyle>
          <a:p>
            <a:pPr>
              <a:defRPr/>
            </a:pPr>
            <a:r>
              <a:rPr lang="en-US" dirty="0"/>
              <a:t>EngageNY.org</a:t>
            </a:r>
          </a:p>
        </p:txBody>
      </p:sp>
      <p:sp>
        <p:nvSpPr>
          <p:cNvPr id="1027"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8"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2" name="Rectangle 8"/>
          <p:cNvSpPr>
            <a:spLocks noGrp="1" noChangeArrowheads="1"/>
          </p:cNvSpPr>
          <p:nvPr>
            <p:ph type="sldNum" sz="quarter" idx="4"/>
          </p:nvPr>
        </p:nvSpPr>
        <p:spPr bwMode="auto">
          <a:xfrm>
            <a:off x="7010400" y="6553200"/>
            <a:ext cx="2133600" cy="30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smtClean="0">
                <a:solidFill>
                  <a:schemeClr val="bg1"/>
                </a:solidFill>
                <a:latin typeface="+mj-lt"/>
              </a:defRPr>
            </a:lvl1pPr>
          </a:lstStyle>
          <a:p>
            <a:pPr>
              <a:defRPr/>
            </a:pPr>
            <a:fld id="{5E30089D-116E-46B4-B8D2-5CA7C76557D2}"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71"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hf hdr="0" dt="0"/>
  <p:txStyles>
    <p:titleStyle>
      <a:lvl1pPr algn="ctr" rtl="0" eaLnBrk="0" fontAlgn="base" hangingPunct="0">
        <a:spcBef>
          <a:spcPct val="0"/>
        </a:spcBef>
        <a:spcAft>
          <a:spcPct val="0"/>
        </a:spcAft>
        <a:defRPr sz="2800" b="1">
          <a:solidFill>
            <a:srgbClr val="D54F48"/>
          </a:solidFill>
          <a:latin typeface="+mj-lt"/>
          <a:ea typeface="+mj-ea"/>
          <a:cs typeface="+mj-cs"/>
        </a:defRPr>
      </a:lvl1pPr>
      <a:lvl2pPr algn="ctr" rtl="0" eaLnBrk="0" fontAlgn="base" hangingPunct="0">
        <a:spcBef>
          <a:spcPct val="0"/>
        </a:spcBef>
        <a:spcAft>
          <a:spcPct val="0"/>
        </a:spcAft>
        <a:defRPr sz="4400" b="1">
          <a:solidFill>
            <a:srgbClr val="D54F48"/>
          </a:solidFill>
          <a:latin typeface="CartoGothic Std" pitchFamily="34" charset="0"/>
        </a:defRPr>
      </a:lvl2pPr>
      <a:lvl3pPr algn="ctr" rtl="0" eaLnBrk="0" fontAlgn="base" hangingPunct="0">
        <a:spcBef>
          <a:spcPct val="0"/>
        </a:spcBef>
        <a:spcAft>
          <a:spcPct val="0"/>
        </a:spcAft>
        <a:defRPr sz="4400" b="1">
          <a:solidFill>
            <a:srgbClr val="D54F48"/>
          </a:solidFill>
          <a:latin typeface="CartoGothic Std" pitchFamily="34" charset="0"/>
        </a:defRPr>
      </a:lvl3pPr>
      <a:lvl4pPr algn="ctr" rtl="0" eaLnBrk="0" fontAlgn="base" hangingPunct="0">
        <a:spcBef>
          <a:spcPct val="0"/>
        </a:spcBef>
        <a:spcAft>
          <a:spcPct val="0"/>
        </a:spcAft>
        <a:defRPr sz="4400" b="1">
          <a:solidFill>
            <a:srgbClr val="D54F48"/>
          </a:solidFill>
          <a:latin typeface="CartoGothic Std" pitchFamily="34" charset="0"/>
        </a:defRPr>
      </a:lvl4pPr>
      <a:lvl5pPr algn="ctr" rtl="0" eaLnBrk="0" fontAlgn="base" hangingPunct="0">
        <a:spcBef>
          <a:spcPct val="0"/>
        </a:spcBef>
        <a:spcAft>
          <a:spcPct val="0"/>
        </a:spcAft>
        <a:defRPr sz="4400" b="1">
          <a:solidFill>
            <a:srgbClr val="D54F48"/>
          </a:solidFill>
          <a:latin typeface="CartoGothic Std" pitchFamily="34" charset="0"/>
        </a:defRPr>
      </a:lvl5pPr>
      <a:lvl6pPr marL="457200" algn="ctr" rtl="0" fontAlgn="base">
        <a:spcBef>
          <a:spcPct val="0"/>
        </a:spcBef>
        <a:spcAft>
          <a:spcPct val="0"/>
        </a:spcAft>
        <a:defRPr sz="4400" b="1">
          <a:solidFill>
            <a:srgbClr val="D54F48"/>
          </a:solidFill>
          <a:latin typeface="CartoGothic Std" pitchFamily="34" charset="0"/>
        </a:defRPr>
      </a:lvl6pPr>
      <a:lvl7pPr marL="914400" algn="ctr" rtl="0" fontAlgn="base">
        <a:spcBef>
          <a:spcPct val="0"/>
        </a:spcBef>
        <a:spcAft>
          <a:spcPct val="0"/>
        </a:spcAft>
        <a:defRPr sz="4400" b="1">
          <a:solidFill>
            <a:srgbClr val="D54F48"/>
          </a:solidFill>
          <a:latin typeface="CartoGothic Std" pitchFamily="34" charset="0"/>
        </a:defRPr>
      </a:lvl7pPr>
      <a:lvl8pPr marL="1371600" algn="ctr" rtl="0" fontAlgn="base">
        <a:spcBef>
          <a:spcPct val="0"/>
        </a:spcBef>
        <a:spcAft>
          <a:spcPct val="0"/>
        </a:spcAft>
        <a:defRPr sz="4400" b="1">
          <a:solidFill>
            <a:srgbClr val="D54F48"/>
          </a:solidFill>
          <a:latin typeface="CartoGothic Std" pitchFamily="34" charset="0"/>
        </a:defRPr>
      </a:lvl8pPr>
      <a:lvl9pPr marL="1828800" algn="ctr" rtl="0" fontAlgn="base">
        <a:spcBef>
          <a:spcPct val="0"/>
        </a:spcBef>
        <a:spcAft>
          <a:spcPct val="0"/>
        </a:spcAft>
        <a:defRPr sz="4400" b="1">
          <a:solidFill>
            <a:srgbClr val="D54F48"/>
          </a:solidFill>
          <a:latin typeface="CartoGothic Std" pitchFamily="34" charset="0"/>
        </a:defRPr>
      </a:lvl9pPr>
    </p:titleStyle>
    <p:bodyStyle>
      <a:lvl1pPr marL="342900" indent="-342900" algn="l" rtl="0" eaLnBrk="0" fontAlgn="base" hangingPunct="0">
        <a:spcBef>
          <a:spcPct val="20000"/>
        </a:spcBef>
        <a:spcAft>
          <a:spcPct val="0"/>
        </a:spcAft>
        <a:buChar char="•"/>
        <a:defRPr sz="2700" b="1">
          <a:solidFill>
            <a:srgbClr val="3D7FA9"/>
          </a:solidFill>
          <a:latin typeface="+mn-lt"/>
          <a:ea typeface="+mn-ea"/>
          <a:cs typeface="+mn-cs"/>
        </a:defRPr>
      </a:lvl1pPr>
      <a:lvl2pPr marL="857250" indent="-400050" algn="l" rtl="0" eaLnBrk="0" fontAlgn="base" hangingPunct="0">
        <a:spcBef>
          <a:spcPct val="20000"/>
        </a:spcBef>
        <a:spcAft>
          <a:spcPct val="0"/>
        </a:spcAft>
        <a:buSzPct val="50000"/>
        <a:buFont typeface="Wingdings" pitchFamily="2" charset="2"/>
        <a:buChar char="¦"/>
        <a:defRPr sz="2400" b="1">
          <a:solidFill>
            <a:schemeClr val="tx1"/>
          </a:solidFill>
          <a:latin typeface="+mn-lt"/>
        </a:defRPr>
      </a:lvl2pPr>
      <a:lvl3pPr marL="120015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oleObject" Target="../embeddings/Microsoft_Office_Excel_97-2003_Worksheet2.xls"/><Relationship Id="rId4" Type="http://schemas.openxmlformats.org/officeDocument/2006/relationships/oleObject" Target="../embeddings/Microsoft_Office_Excel_97-2003_Worksheet1.xls"/></Relationships>
</file>

<file path=ppt/slides/_rels/slide9.xml.rels><?xml version="1.0" encoding="UTF-8" standalone="yes"?>
<Relationships xmlns="http://schemas.openxmlformats.org/package/2006/relationships"><Relationship Id="rId3" Type="http://schemas.openxmlformats.org/officeDocument/2006/relationships/oleObject" Target="../embeddings/Microsoft_Office_Excel_97-2003_Worksheet3.xls"/><Relationship Id="rId2" Type="http://schemas.openxmlformats.org/officeDocument/2006/relationships/slideLayout" Target="../slideLayouts/slideLayout5.xml"/><Relationship Id="rId1" Type="http://schemas.openxmlformats.org/officeDocument/2006/relationships/vmlDrawing" Target="../drawings/vmlDrawing2.vml"/><Relationship Id="rId4" Type="http://schemas.openxmlformats.org/officeDocument/2006/relationships/oleObject" Target="../embeddings/Microsoft_Office_Excel_97-2003_Worksheet4.xls"/></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Grp="1" noChangeArrowheads="1"/>
          </p:cNvSpPr>
          <p:nvPr>
            <p:ph type="ftr" sz="quarter" idx="10"/>
          </p:nvPr>
        </p:nvSpPr>
        <p:spPr/>
        <p:txBody>
          <a:bodyPr/>
          <a:lstStyle/>
          <a:p>
            <a:pPr>
              <a:defRPr/>
            </a:pPr>
            <a:r>
              <a:rPr lang="en-US" dirty="0"/>
              <a:t>EngageNY.org</a:t>
            </a:r>
          </a:p>
        </p:txBody>
      </p:sp>
      <p:sp>
        <p:nvSpPr>
          <p:cNvPr id="3075" name="Rectangle 2"/>
          <p:cNvSpPr>
            <a:spLocks noGrp="1" noChangeArrowheads="1"/>
          </p:cNvSpPr>
          <p:nvPr>
            <p:ph type="ctrTitle"/>
          </p:nvPr>
        </p:nvSpPr>
        <p:spPr/>
        <p:txBody>
          <a:bodyPr/>
          <a:lstStyle/>
          <a:p>
            <a:pPr eaLnBrk="1" hangingPunct="1"/>
            <a:r>
              <a:rPr lang="en-US" dirty="0"/>
              <a:t>State-Calculated Growth Measures Overview</a:t>
            </a:r>
            <a:endParaRPr lang="en-US" dirty="0" smtClean="0"/>
          </a:p>
        </p:txBody>
      </p:sp>
      <p:sp>
        <p:nvSpPr>
          <p:cNvPr id="3076" name="Rectangle 3"/>
          <p:cNvSpPr>
            <a:spLocks noGrp="1" noChangeArrowheads="1"/>
          </p:cNvSpPr>
          <p:nvPr>
            <p:ph type="subTitle" idx="1"/>
          </p:nvPr>
        </p:nvSpPr>
        <p:spPr/>
        <p:txBody>
          <a:bodyPr/>
          <a:lstStyle/>
          <a:p>
            <a:r>
              <a:rPr lang="en-US" sz="2400" dirty="0" smtClean="0">
                <a:latin typeface="Arial" pitchFamily="34" charset="0"/>
                <a:ea typeface="ＭＳ Ｐゴシック"/>
                <a:cs typeface="Arial" pitchFamily="34" charset="0"/>
              </a:rPr>
              <a:t>July 2013</a:t>
            </a:r>
          </a:p>
          <a:p>
            <a:r>
              <a:rPr lang="en-US" sz="2400" dirty="0" smtClean="0">
                <a:latin typeface="Arial" pitchFamily="34" charset="0"/>
                <a:ea typeface="ＭＳ Ｐゴシック"/>
                <a:cs typeface="Arial" pitchFamily="34" charset="0"/>
              </a:rPr>
              <a:t>Network Training Institute</a:t>
            </a:r>
            <a:endParaRPr lang="en-US" sz="2400" dirty="0">
              <a:latin typeface="Arial" pitchFamily="34" charset="0"/>
              <a:ea typeface="ＭＳ Ｐゴシック"/>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How to Measure Growth? </a:t>
            </a:r>
            <a:endParaRPr lang="en-US" dirty="0"/>
          </a:p>
        </p:txBody>
      </p:sp>
      <p:sp>
        <p:nvSpPr>
          <p:cNvPr id="3" name="Content Placeholder 2"/>
          <p:cNvSpPr>
            <a:spLocks noGrp="1"/>
          </p:cNvSpPr>
          <p:nvPr>
            <p:ph sz="half" idx="1"/>
          </p:nvPr>
        </p:nvSpPr>
        <p:spPr/>
        <p:txBody>
          <a:bodyPr/>
          <a:lstStyle/>
          <a:p>
            <a:r>
              <a:rPr lang="en-US" dirty="0" smtClean="0"/>
              <a:t>Test score scales are not comparable across grades.</a:t>
            </a:r>
          </a:p>
          <a:p>
            <a:r>
              <a:rPr lang="en-US" dirty="0" smtClean="0"/>
              <a:t>Difficult to measure growth directly.</a:t>
            </a:r>
          </a:p>
        </p:txBody>
      </p:sp>
      <p:sp>
        <p:nvSpPr>
          <p:cNvPr id="4" name="Content Placeholder 3"/>
          <p:cNvSpPr>
            <a:spLocks noGrp="1"/>
          </p:cNvSpPr>
          <p:nvPr>
            <p:ph sz="half" idx="2"/>
          </p:nvPr>
        </p:nvSpPr>
        <p:spPr/>
        <p:txBody>
          <a:bodyPr/>
          <a:lstStyle/>
          <a:p>
            <a:r>
              <a:rPr lang="en-US" dirty="0" smtClean="0"/>
              <a:t>Example:  Last month I had $100 in my checking account.  This month I have 85 Euros.  How much money have I gained or lost?</a:t>
            </a:r>
            <a:endParaRPr lang="en-US" dirty="0"/>
          </a:p>
          <a:p>
            <a:r>
              <a:rPr lang="en-US" sz="1800" dirty="0" smtClean="0">
                <a:solidFill>
                  <a:srgbClr val="FF0000"/>
                </a:solidFill>
              </a:rPr>
              <a:t>Extra credit:  I have about $11 or 8€ more this month than last.</a:t>
            </a:r>
            <a:endParaRPr lang="en-US" sz="1800" dirty="0">
              <a:solidFill>
                <a:srgbClr val="FF0000"/>
              </a:solidFill>
            </a:endParaRPr>
          </a:p>
        </p:txBody>
      </p:sp>
      <p:sp>
        <p:nvSpPr>
          <p:cNvPr id="5" name="Footer Placeholder 4"/>
          <p:cNvSpPr>
            <a:spLocks noGrp="1"/>
          </p:cNvSpPr>
          <p:nvPr>
            <p:ph type="ftr" sz="quarter" idx="10"/>
          </p:nvPr>
        </p:nvSpPr>
        <p:spPr/>
        <p:txBody>
          <a:bodyPr/>
          <a:lstStyle/>
          <a:p>
            <a:pPr>
              <a:defRPr/>
            </a:pPr>
            <a:r>
              <a:rPr lang="en-US" smtClean="0"/>
              <a:t>EngageNY.org</a:t>
            </a:r>
            <a:endParaRPr lang="en-US" dirty="0"/>
          </a:p>
        </p:txBody>
      </p:sp>
      <p:sp>
        <p:nvSpPr>
          <p:cNvPr id="6" name="Slide Number Placeholder 5"/>
          <p:cNvSpPr>
            <a:spLocks noGrp="1"/>
          </p:cNvSpPr>
          <p:nvPr>
            <p:ph type="sldNum" sz="quarter" idx="11"/>
          </p:nvPr>
        </p:nvSpPr>
        <p:spPr/>
        <p:txBody>
          <a:bodyPr/>
          <a:lstStyle/>
          <a:p>
            <a:pPr>
              <a:defRPr/>
            </a:pPr>
            <a:fld id="{BC619C17-6DA1-4238-B08F-FEE25453EC31}" type="slidenum">
              <a:rPr lang="en-US" smtClean="0"/>
              <a:pPr>
                <a:defRPr/>
              </a:pPr>
              <a:t>10</a:t>
            </a:fld>
            <a:endParaRPr lang="en-US" dirty="0"/>
          </a:p>
        </p:txBody>
      </p:sp>
    </p:spTree>
    <p:extLst>
      <p:ext uri="{BB962C8B-B14F-4D97-AF65-F5344CB8AC3E}">
        <p14:creationId xmlns="" xmlns:p14="http://schemas.microsoft.com/office/powerpoint/2010/main" val="3827000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 calcmode="lin" valueType="num">
                                      <p:cBhvr additive="base">
                                        <p:cTn id="7"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029"/>
            <a:ext cx="8229600" cy="1143000"/>
          </a:xfrm>
        </p:spPr>
        <p:txBody>
          <a:bodyPr/>
          <a:lstStyle/>
          <a:p>
            <a:r>
              <a:rPr lang="en-US" dirty="0" smtClean="0"/>
              <a:t>How to Measure Growth? </a:t>
            </a:r>
            <a:endParaRPr lang="en-US" dirty="0"/>
          </a:p>
        </p:txBody>
      </p:sp>
      <p:sp>
        <p:nvSpPr>
          <p:cNvPr id="3" name="Content Placeholder 2"/>
          <p:cNvSpPr>
            <a:spLocks noGrp="1"/>
          </p:cNvSpPr>
          <p:nvPr>
            <p:ph sz="half" idx="1"/>
          </p:nvPr>
        </p:nvSpPr>
        <p:spPr>
          <a:xfrm>
            <a:off x="4724400" y="1341437"/>
            <a:ext cx="4038600" cy="4525963"/>
          </a:xfrm>
        </p:spPr>
        <p:txBody>
          <a:bodyPr/>
          <a:lstStyle/>
          <a:p>
            <a:r>
              <a:rPr lang="en-US" dirty="0" smtClean="0"/>
              <a:t>Starting point matters.</a:t>
            </a:r>
          </a:p>
          <a:p>
            <a:r>
              <a:rPr lang="en-US" dirty="0" smtClean="0"/>
              <a:t>Just knowing how much growth happened may not be enough.  Need a system that provides fair comparisons.</a:t>
            </a:r>
          </a:p>
        </p:txBody>
      </p:sp>
      <p:sp>
        <p:nvSpPr>
          <p:cNvPr id="4" name="Content Placeholder 3"/>
          <p:cNvSpPr>
            <a:spLocks noGrp="1"/>
          </p:cNvSpPr>
          <p:nvPr>
            <p:ph sz="half" idx="2"/>
          </p:nvPr>
        </p:nvSpPr>
        <p:spPr>
          <a:xfrm>
            <a:off x="533400" y="1371600"/>
            <a:ext cx="4038600" cy="4525963"/>
          </a:xfrm>
        </p:spPr>
        <p:txBody>
          <a:bodyPr/>
          <a:lstStyle/>
          <a:p>
            <a:r>
              <a:rPr lang="en-US" dirty="0" smtClean="0"/>
              <a:t>Example:  Her hair grew one inch last month.</a:t>
            </a:r>
          </a:p>
          <a:p>
            <a:pPr marL="0" indent="0">
              <a:buNone/>
            </a:pPr>
            <a:r>
              <a:rPr lang="en-US" dirty="0"/>
              <a:t>	</a:t>
            </a:r>
            <a:endParaRPr lang="en-US" dirty="0" smtClean="0"/>
          </a:p>
          <a:p>
            <a:endParaRPr lang="en-US" dirty="0" smtClean="0"/>
          </a:p>
          <a:p>
            <a:endParaRPr lang="en-US" dirty="0"/>
          </a:p>
          <a:p>
            <a:r>
              <a:rPr lang="en-US" dirty="0" smtClean="0"/>
              <a:t>So did his.</a:t>
            </a:r>
          </a:p>
          <a:p>
            <a:r>
              <a:rPr lang="en-US" dirty="0" smtClean="0"/>
              <a:t>Whose hair growth seems more impressive?</a:t>
            </a:r>
            <a:endParaRPr lang="en-US" dirty="0"/>
          </a:p>
        </p:txBody>
      </p:sp>
      <p:sp>
        <p:nvSpPr>
          <p:cNvPr id="5" name="Footer Placeholder 4"/>
          <p:cNvSpPr>
            <a:spLocks noGrp="1"/>
          </p:cNvSpPr>
          <p:nvPr>
            <p:ph type="ftr" sz="quarter" idx="10"/>
          </p:nvPr>
        </p:nvSpPr>
        <p:spPr/>
        <p:txBody>
          <a:bodyPr/>
          <a:lstStyle/>
          <a:p>
            <a:pPr>
              <a:defRPr/>
            </a:pPr>
            <a:r>
              <a:rPr lang="en-US" smtClean="0"/>
              <a:t>EngageNY.org</a:t>
            </a:r>
            <a:endParaRPr lang="en-US" dirty="0"/>
          </a:p>
        </p:txBody>
      </p:sp>
      <p:sp>
        <p:nvSpPr>
          <p:cNvPr id="6" name="Slide Number Placeholder 5"/>
          <p:cNvSpPr>
            <a:spLocks noGrp="1"/>
          </p:cNvSpPr>
          <p:nvPr>
            <p:ph type="sldNum" sz="quarter" idx="11"/>
          </p:nvPr>
        </p:nvSpPr>
        <p:spPr/>
        <p:txBody>
          <a:bodyPr/>
          <a:lstStyle/>
          <a:p>
            <a:pPr>
              <a:defRPr/>
            </a:pPr>
            <a:fld id="{BC619C17-6DA1-4238-B08F-FEE25453EC31}" type="slidenum">
              <a:rPr lang="en-US" smtClean="0"/>
              <a:pPr>
                <a:defRPr/>
              </a:pPr>
              <a:t>11</a:t>
            </a:fld>
            <a:endParaRPr lang="en-US" dirty="0"/>
          </a:p>
        </p:txBody>
      </p:sp>
      <p:sp>
        <p:nvSpPr>
          <p:cNvPr id="8" name="Arc 7"/>
          <p:cNvSpPr/>
          <p:nvPr/>
        </p:nvSpPr>
        <p:spPr>
          <a:xfrm>
            <a:off x="6934200" y="3086100"/>
            <a:ext cx="533400" cy="266700"/>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pic>
        <p:nvPicPr>
          <p:cNvPr id="9" name="Picture 8"/>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2606094" y="2514600"/>
            <a:ext cx="1356306" cy="1398253"/>
          </a:xfrm>
          <a:prstGeom prst="rect">
            <a:avLst/>
          </a:prstGeom>
        </p:spPr>
      </p:pic>
      <p:pic>
        <p:nvPicPr>
          <p:cNvPr id="10" name="Picture 9"/>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932688" y="2819399"/>
            <a:ext cx="1353312" cy="1380931"/>
          </a:xfrm>
          <a:prstGeom prst="rect">
            <a:avLst/>
          </a:prstGeom>
        </p:spPr>
      </p:pic>
    </p:spTree>
    <p:extLst>
      <p:ext uri="{BB962C8B-B14F-4D97-AF65-F5344CB8AC3E}">
        <p14:creationId xmlns="" xmlns:p14="http://schemas.microsoft.com/office/powerpoint/2010/main" val="1457557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ppt_x"/>
                                          </p:val>
                                        </p:tav>
                                        <p:tav tm="100000">
                                          <p:val>
                                            <p:strVal val="#ppt_x"/>
                                          </p:val>
                                        </p:tav>
                                      </p:tavLst>
                                    </p:anim>
                                    <p:anim calcmode="lin" valueType="num">
                                      <p:cBhvr additive="base">
                                        <p:cTn id="1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95262" y="0"/>
            <a:ext cx="8643938" cy="1143000"/>
          </a:xfrm>
        </p:spPr>
        <p:txBody>
          <a:bodyPr anchor="b"/>
          <a:lstStyle/>
          <a:p>
            <a:r>
              <a:rPr lang="en-US" dirty="0">
                <a:latin typeface="Arial" pitchFamily="34" charset="0"/>
                <a:cs typeface="Arial" pitchFamily="34" charset="0"/>
              </a:rPr>
              <a:t>Student A’s Current Year Performance Compared </a:t>
            </a:r>
            <a:r>
              <a:rPr lang="en-US" dirty="0" smtClean="0">
                <a:latin typeface="Arial" pitchFamily="34" charset="0"/>
                <a:cs typeface="Arial" pitchFamily="34" charset="0"/>
              </a:rPr>
              <a:t>To </a:t>
            </a:r>
            <a:r>
              <a:rPr lang="en-US" dirty="0">
                <a:latin typeface="Arial" pitchFamily="34" charset="0"/>
                <a:cs typeface="Arial" pitchFamily="34" charset="0"/>
              </a:rPr>
              <a:t>“Similar” Students</a:t>
            </a:r>
            <a:endParaRPr lang="en-US" dirty="0"/>
          </a:p>
        </p:txBody>
      </p:sp>
      <p:sp>
        <p:nvSpPr>
          <p:cNvPr id="8" name="Content Placeholder 7"/>
          <p:cNvSpPr>
            <a:spLocks noGrp="1"/>
          </p:cNvSpPr>
          <p:nvPr>
            <p:ph idx="1"/>
          </p:nvPr>
        </p:nvSpPr>
        <p:spPr>
          <a:xfrm>
            <a:off x="5638800" y="1365157"/>
            <a:ext cx="2971800" cy="4525963"/>
          </a:xfrm>
        </p:spPr>
        <p:txBody>
          <a:bodyPr/>
          <a:lstStyle/>
          <a:p>
            <a:pPr marL="0" indent="0">
              <a:buNone/>
            </a:pPr>
            <a:r>
              <a:rPr lang="en-US" sz="1800" b="0" baseline="0" dirty="0" smtClean="0">
                <a:solidFill>
                  <a:schemeClr val="tx1"/>
                </a:solidFill>
                <a:latin typeface="Arial" pitchFamily="34" charset="0"/>
                <a:cs typeface="Arial" pitchFamily="34" charset="0"/>
              </a:rPr>
              <a:t>If we compare student A’s current score to other students who had the same prior score (450), we can measure her growth relative to other students. We describe her growth as a </a:t>
            </a:r>
            <a:r>
              <a:rPr lang="en-US" sz="1800" dirty="0">
                <a:solidFill>
                  <a:schemeClr val="tx1"/>
                </a:solidFill>
                <a:latin typeface="Arial" pitchFamily="34" charset="0"/>
                <a:cs typeface="Arial" pitchFamily="34" charset="0"/>
              </a:rPr>
              <a:t>“student growth percentile” (SGP)</a:t>
            </a:r>
            <a:r>
              <a:rPr lang="en-US" sz="1800" b="0" dirty="0">
                <a:solidFill>
                  <a:schemeClr val="tx1"/>
                </a:solidFill>
                <a:latin typeface="Arial" pitchFamily="34" charset="0"/>
                <a:cs typeface="Arial" pitchFamily="34" charset="0"/>
              </a:rPr>
              <a:t>.</a:t>
            </a:r>
            <a:r>
              <a:rPr lang="en-US" sz="1800" b="0" baseline="0" dirty="0" smtClean="0">
                <a:solidFill>
                  <a:schemeClr val="tx1"/>
                </a:solidFill>
                <a:latin typeface="Arial" pitchFamily="34" charset="0"/>
                <a:cs typeface="Arial" pitchFamily="34" charset="0"/>
              </a:rPr>
              <a:t>  Student A’s SGP is the result of a statistical model and in this example is 45, meaning she performed as well or better in the current year than </a:t>
            </a:r>
            <a:r>
              <a:rPr lang="en-US" sz="1800" i="1" dirty="0">
                <a:solidFill>
                  <a:schemeClr val="tx1"/>
                </a:solidFill>
                <a:latin typeface="Arial" pitchFamily="34" charset="0"/>
                <a:cs typeface="Arial" pitchFamily="34" charset="0"/>
              </a:rPr>
              <a:t>45 percent of similar students</a:t>
            </a:r>
            <a:r>
              <a:rPr lang="en-US" sz="1800" b="0" baseline="0" dirty="0" smtClean="0">
                <a:solidFill>
                  <a:schemeClr val="tx1"/>
                </a:solidFill>
                <a:latin typeface="Arial" pitchFamily="34" charset="0"/>
                <a:cs typeface="Arial" pitchFamily="34" charset="0"/>
              </a:rPr>
              <a:t>.  SGPs range from 1-99.</a:t>
            </a:r>
            <a:endParaRPr lang="en-US" sz="2400" b="0" dirty="0" smtClean="0">
              <a:solidFill>
                <a:schemeClr val="tx1"/>
              </a:solidFill>
              <a:latin typeface="Arial" pitchFamily="34" charset="0"/>
              <a:cs typeface="Arial" pitchFamily="34" charset="0"/>
            </a:endParaRPr>
          </a:p>
          <a:p>
            <a:pPr marL="0" indent="0">
              <a:buNone/>
            </a:pPr>
            <a:endParaRPr lang="en-US" sz="1800" dirty="0"/>
          </a:p>
        </p:txBody>
      </p:sp>
      <p:sp>
        <p:nvSpPr>
          <p:cNvPr id="5" name="Footer Placeholder 4"/>
          <p:cNvSpPr>
            <a:spLocks noGrp="1"/>
          </p:cNvSpPr>
          <p:nvPr>
            <p:ph type="ftr" sz="quarter" idx="10"/>
          </p:nvPr>
        </p:nvSpPr>
        <p:spPr/>
        <p:txBody>
          <a:bodyPr/>
          <a:lstStyle/>
          <a:p>
            <a:pPr>
              <a:defRPr/>
            </a:pPr>
            <a:r>
              <a:rPr lang="en-US" dirty="0" smtClean="0"/>
              <a:t>EngageNY.org</a:t>
            </a:r>
            <a:endParaRPr lang="en-US" dirty="0"/>
          </a:p>
        </p:txBody>
      </p:sp>
      <p:sp>
        <p:nvSpPr>
          <p:cNvPr id="6" name="Slide Number Placeholder 5"/>
          <p:cNvSpPr>
            <a:spLocks noGrp="1"/>
          </p:cNvSpPr>
          <p:nvPr>
            <p:ph type="sldNum" sz="quarter" idx="11"/>
          </p:nvPr>
        </p:nvSpPr>
        <p:spPr/>
        <p:txBody>
          <a:bodyPr/>
          <a:lstStyle/>
          <a:p>
            <a:pPr>
              <a:defRPr/>
            </a:pPr>
            <a:fld id="{37D18043-C858-4C68-9756-00DD403221DE}" type="slidenum">
              <a:rPr lang="en-US" smtClean="0"/>
              <a:pPr>
                <a:defRPr/>
              </a:pPr>
              <a:t>12</a:t>
            </a:fld>
            <a:endParaRPr lang="en-US" dirty="0"/>
          </a:p>
        </p:txBody>
      </p:sp>
      <p:grpSp>
        <p:nvGrpSpPr>
          <p:cNvPr id="39" name="Group 3"/>
          <p:cNvGrpSpPr>
            <a:grpSpLocks/>
          </p:cNvGrpSpPr>
          <p:nvPr/>
        </p:nvGrpSpPr>
        <p:grpSpPr bwMode="auto">
          <a:xfrm>
            <a:off x="460375" y="1657105"/>
            <a:ext cx="4994275" cy="4789118"/>
            <a:chOff x="300335" y="1825823"/>
            <a:chExt cx="4424065" cy="4788917"/>
          </a:xfrm>
        </p:grpSpPr>
        <p:cxnSp>
          <p:nvCxnSpPr>
            <p:cNvPr id="40" name="Straight Connector 39"/>
            <p:cNvCxnSpPr/>
            <p:nvPr/>
          </p:nvCxnSpPr>
          <p:spPr>
            <a:xfrm>
              <a:off x="685648" y="1825823"/>
              <a:ext cx="0" cy="4346393"/>
            </a:xfrm>
            <a:prstGeom prst="line">
              <a:avLst/>
            </a:prstGeom>
            <a:ln w="25400">
              <a:solidFill>
                <a:srgbClr val="3D7FA9"/>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685648" y="6169041"/>
              <a:ext cx="4038752" cy="0"/>
            </a:xfrm>
            <a:prstGeom prst="line">
              <a:avLst/>
            </a:prstGeom>
            <a:ln w="25400">
              <a:solidFill>
                <a:srgbClr val="3D7FA9"/>
              </a:solidFill>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300335" y="1825823"/>
              <a:ext cx="436219" cy="3124070"/>
            </a:xfrm>
            <a:prstGeom prst="rect">
              <a:avLst/>
            </a:prstGeom>
            <a:noFill/>
          </p:spPr>
          <p:txBody>
            <a:bodyPr vert="vert270" wrap="square">
              <a:spAutoFit/>
            </a:bodyPr>
            <a:lstStyle/>
            <a:p>
              <a:pPr algn="ctr">
                <a:defRPr/>
              </a:pPr>
              <a:r>
                <a:rPr lang="en-US" sz="2000" dirty="0">
                  <a:solidFill>
                    <a:srgbClr val="002060"/>
                  </a:solidFill>
                  <a:latin typeface="Arial" pitchFamily="34" charset="0"/>
                  <a:ea typeface="ＭＳ Ｐゴシック" pitchFamily="34" charset="-128"/>
                  <a:cs typeface="Arial" pitchFamily="34" charset="0"/>
                </a:rPr>
                <a:t> </a:t>
              </a:r>
              <a:r>
                <a:rPr lang="en-US" b="1" dirty="0">
                  <a:latin typeface="Arial" pitchFamily="34" charset="0"/>
                  <a:ea typeface="ＭＳ Ｐゴシック" pitchFamily="34" charset="-128"/>
                  <a:cs typeface="Arial" pitchFamily="34" charset="0"/>
                </a:rPr>
                <a:t>ELA Scale Score</a:t>
              </a:r>
            </a:p>
          </p:txBody>
        </p:sp>
        <p:sp>
          <p:nvSpPr>
            <p:cNvPr id="43" name="TextBox 7"/>
            <p:cNvSpPr txBox="1">
              <a:spLocks noChangeArrowheads="1"/>
            </p:cNvSpPr>
            <p:nvPr/>
          </p:nvSpPr>
          <p:spPr bwMode="auto">
            <a:xfrm>
              <a:off x="1524000" y="6245423"/>
              <a:ext cx="685800" cy="369317"/>
            </a:xfrm>
            <a:prstGeom prst="rect">
              <a:avLst/>
            </a:prstGeom>
            <a:noFill/>
            <a:ln w="9525">
              <a:noFill/>
              <a:miter lim="800000"/>
              <a:headEnd/>
              <a:tailEnd/>
            </a:ln>
          </p:spPr>
          <p:txBody>
            <a:bodyPr>
              <a:spAutoFit/>
            </a:bodyPr>
            <a:lstStyle/>
            <a:p>
              <a:pPr algn="ctr"/>
              <a:r>
                <a:rPr lang="en-US" b="1" dirty="0" smtClean="0">
                  <a:latin typeface="Arial" pitchFamily="34" charset="0"/>
                  <a:cs typeface="Arial" pitchFamily="34" charset="0"/>
                </a:rPr>
                <a:t>2012</a:t>
              </a:r>
              <a:endParaRPr lang="en-US" b="1" dirty="0">
                <a:latin typeface="Arial" pitchFamily="34" charset="0"/>
                <a:cs typeface="Arial" pitchFamily="34" charset="0"/>
              </a:endParaRPr>
            </a:p>
          </p:txBody>
        </p:sp>
        <p:sp>
          <p:nvSpPr>
            <p:cNvPr id="44" name="TextBox 8"/>
            <p:cNvSpPr txBox="1">
              <a:spLocks noChangeArrowheads="1"/>
            </p:cNvSpPr>
            <p:nvPr/>
          </p:nvSpPr>
          <p:spPr bwMode="auto">
            <a:xfrm>
              <a:off x="3352800" y="6245423"/>
              <a:ext cx="685800" cy="369317"/>
            </a:xfrm>
            <a:prstGeom prst="rect">
              <a:avLst/>
            </a:prstGeom>
            <a:noFill/>
            <a:ln w="9525">
              <a:noFill/>
              <a:miter lim="800000"/>
              <a:headEnd/>
              <a:tailEnd/>
            </a:ln>
          </p:spPr>
          <p:txBody>
            <a:bodyPr>
              <a:spAutoFit/>
            </a:bodyPr>
            <a:lstStyle/>
            <a:p>
              <a:pPr algn="ctr"/>
              <a:r>
                <a:rPr lang="en-US" b="1" dirty="0" smtClean="0">
                  <a:latin typeface="Arial" pitchFamily="34" charset="0"/>
                  <a:cs typeface="Arial" pitchFamily="34" charset="0"/>
                </a:rPr>
                <a:t>2013</a:t>
              </a:r>
              <a:endParaRPr lang="en-US" b="1" dirty="0">
                <a:latin typeface="Arial" pitchFamily="34" charset="0"/>
                <a:cs typeface="Arial" pitchFamily="34" charset="0"/>
              </a:endParaRPr>
            </a:p>
          </p:txBody>
        </p:sp>
        <p:sp>
          <p:nvSpPr>
            <p:cNvPr id="45" name="Oval 44"/>
            <p:cNvSpPr/>
            <p:nvPr/>
          </p:nvSpPr>
          <p:spPr>
            <a:xfrm>
              <a:off x="3581119" y="4038705"/>
              <a:ext cx="153281" cy="152394"/>
            </a:xfrm>
            <a:prstGeom prst="ellipse">
              <a:avLst/>
            </a:prstGeom>
            <a:solidFill>
              <a:srgbClr val="3D7FA9"/>
            </a:solidFill>
            <a:ln>
              <a:solidFill>
                <a:srgbClr val="3D7FA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000" dirty="0"/>
            </a:p>
          </p:txBody>
        </p:sp>
        <p:cxnSp>
          <p:nvCxnSpPr>
            <p:cNvPr id="46" name="Straight Connector 45"/>
            <p:cNvCxnSpPr/>
            <p:nvPr/>
          </p:nvCxnSpPr>
          <p:spPr>
            <a:xfrm flipV="1">
              <a:off x="4724400" y="1825823"/>
              <a:ext cx="0" cy="4346393"/>
            </a:xfrm>
            <a:prstGeom prst="line">
              <a:avLst/>
            </a:prstGeom>
            <a:ln w="25400">
              <a:solidFill>
                <a:srgbClr val="3D7FA9"/>
              </a:solidFill>
            </a:ln>
          </p:spPr>
          <p:style>
            <a:lnRef idx="1">
              <a:schemeClr val="accent1"/>
            </a:lnRef>
            <a:fillRef idx="0">
              <a:schemeClr val="accent1"/>
            </a:fillRef>
            <a:effectRef idx="0">
              <a:schemeClr val="accent1"/>
            </a:effectRef>
            <a:fontRef idx="minor">
              <a:schemeClr val="tx1"/>
            </a:fontRef>
          </p:style>
        </p:cxnSp>
        <p:sp>
          <p:nvSpPr>
            <p:cNvPr id="47" name="Oval 46"/>
            <p:cNvSpPr/>
            <p:nvPr/>
          </p:nvSpPr>
          <p:spPr>
            <a:xfrm>
              <a:off x="3581119" y="3806940"/>
              <a:ext cx="153281" cy="152394"/>
            </a:xfrm>
            <a:prstGeom prst="ellipse">
              <a:avLst/>
            </a:prstGeom>
            <a:solidFill>
              <a:srgbClr val="3D7FA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000" dirty="0"/>
            </a:p>
          </p:txBody>
        </p:sp>
        <p:sp>
          <p:nvSpPr>
            <p:cNvPr id="48" name="Oval 47"/>
            <p:cNvSpPr/>
            <p:nvPr/>
          </p:nvSpPr>
          <p:spPr>
            <a:xfrm>
              <a:off x="3581119" y="4340318"/>
              <a:ext cx="153281" cy="152394"/>
            </a:xfrm>
            <a:prstGeom prst="ellipse">
              <a:avLst/>
            </a:prstGeom>
            <a:solidFill>
              <a:srgbClr val="FF0000"/>
            </a:solidFill>
            <a:ln>
              <a:solidFill>
                <a:srgbClr val="3D7FA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000" dirty="0"/>
            </a:p>
          </p:txBody>
        </p:sp>
        <p:sp>
          <p:nvSpPr>
            <p:cNvPr id="49" name="Oval 48"/>
            <p:cNvSpPr/>
            <p:nvPr/>
          </p:nvSpPr>
          <p:spPr>
            <a:xfrm>
              <a:off x="3581119" y="4568908"/>
              <a:ext cx="153281" cy="152394"/>
            </a:xfrm>
            <a:prstGeom prst="ellipse">
              <a:avLst/>
            </a:prstGeom>
            <a:solidFill>
              <a:srgbClr val="3D7FA9"/>
            </a:solidFill>
            <a:ln>
              <a:solidFill>
                <a:srgbClr val="3D7FA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000" dirty="0"/>
            </a:p>
          </p:txBody>
        </p:sp>
        <p:sp>
          <p:nvSpPr>
            <p:cNvPr id="50" name="Oval 49"/>
            <p:cNvSpPr/>
            <p:nvPr/>
          </p:nvSpPr>
          <p:spPr>
            <a:xfrm>
              <a:off x="3581119" y="4949892"/>
              <a:ext cx="153281" cy="152394"/>
            </a:xfrm>
            <a:prstGeom prst="ellipse">
              <a:avLst/>
            </a:prstGeom>
            <a:solidFill>
              <a:srgbClr val="3D7FA9"/>
            </a:solidFill>
            <a:ln>
              <a:solidFill>
                <a:srgbClr val="3D7FA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000" dirty="0"/>
            </a:p>
          </p:txBody>
        </p:sp>
        <p:sp>
          <p:nvSpPr>
            <p:cNvPr id="51" name="Oval 50"/>
            <p:cNvSpPr/>
            <p:nvPr/>
          </p:nvSpPr>
          <p:spPr>
            <a:xfrm>
              <a:off x="3581119" y="5178483"/>
              <a:ext cx="153281" cy="152394"/>
            </a:xfrm>
            <a:prstGeom prst="ellipse">
              <a:avLst/>
            </a:prstGeom>
            <a:solidFill>
              <a:srgbClr val="3D7FA9"/>
            </a:solidFill>
            <a:ln>
              <a:solidFill>
                <a:srgbClr val="3D7FA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000" dirty="0"/>
            </a:p>
          </p:txBody>
        </p:sp>
        <p:sp>
          <p:nvSpPr>
            <p:cNvPr id="52" name="Oval 51"/>
            <p:cNvSpPr/>
            <p:nvPr/>
          </p:nvSpPr>
          <p:spPr>
            <a:xfrm>
              <a:off x="3581119" y="3578350"/>
              <a:ext cx="153281" cy="152394"/>
            </a:xfrm>
            <a:prstGeom prst="ellipse">
              <a:avLst/>
            </a:prstGeom>
            <a:solidFill>
              <a:srgbClr val="3D7FA9"/>
            </a:solidFill>
            <a:ln>
              <a:solidFill>
                <a:srgbClr val="3D7FA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000" dirty="0"/>
            </a:p>
          </p:txBody>
        </p:sp>
        <p:sp>
          <p:nvSpPr>
            <p:cNvPr id="53" name="Oval 52"/>
            <p:cNvSpPr/>
            <p:nvPr/>
          </p:nvSpPr>
          <p:spPr>
            <a:xfrm>
              <a:off x="3581119" y="3349759"/>
              <a:ext cx="153281" cy="152394"/>
            </a:xfrm>
            <a:prstGeom prst="ellipse">
              <a:avLst/>
            </a:prstGeom>
            <a:solidFill>
              <a:srgbClr val="3D7FA9"/>
            </a:solidFill>
            <a:ln>
              <a:solidFill>
                <a:srgbClr val="3D7FA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000" dirty="0"/>
            </a:p>
          </p:txBody>
        </p:sp>
        <p:cxnSp>
          <p:nvCxnSpPr>
            <p:cNvPr id="54" name="Straight Arrow Connector 53"/>
            <p:cNvCxnSpPr/>
            <p:nvPr/>
          </p:nvCxnSpPr>
          <p:spPr>
            <a:xfrm flipV="1">
              <a:off x="1980805" y="3502153"/>
              <a:ext cx="1448438" cy="1219149"/>
            </a:xfrm>
            <a:prstGeom prst="straightConnector1">
              <a:avLst/>
            </a:prstGeom>
            <a:ln>
              <a:solidFill>
                <a:srgbClr val="3D7FA9"/>
              </a:solidFill>
              <a:tailEnd type="arrow"/>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p:nvPr/>
          </p:nvCxnSpPr>
          <p:spPr>
            <a:xfrm flipV="1">
              <a:off x="1980805" y="3730743"/>
              <a:ext cx="1448438" cy="990559"/>
            </a:xfrm>
            <a:prstGeom prst="straightConnector1">
              <a:avLst/>
            </a:prstGeom>
            <a:ln>
              <a:solidFill>
                <a:srgbClr val="3D7FA9"/>
              </a:solidFill>
              <a:tailEnd type="arrow"/>
            </a:ln>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p:nvPr/>
          </p:nvCxnSpPr>
          <p:spPr>
            <a:xfrm flipV="1">
              <a:off x="1980805" y="3959334"/>
              <a:ext cx="1448438" cy="761968"/>
            </a:xfrm>
            <a:prstGeom prst="straightConnector1">
              <a:avLst/>
            </a:prstGeom>
            <a:ln>
              <a:solidFill>
                <a:srgbClr val="3D7FA9"/>
              </a:solidFill>
              <a:tailEnd type="arrow"/>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p:nvPr/>
          </p:nvCxnSpPr>
          <p:spPr>
            <a:xfrm flipV="1">
              <a:off x="1980805" y="4187924"/>
              <a:ext cx="1448438" cy="533378"/>
            </a:xfrm>
            <a:prstGeom prst="straightConnector1">
              <a:avLst/>
            </a:prstGeom>
            <a:ln>
              <a:solidFill>
                <a:srgbClr val="3D7FA9"/>
              </a:solidFill>
              <a:tailEnd type="arrow"/>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p:nvPr/>
          </p:nvCxnSpPr>
          <p:spPr>
            <a:xfrm flipV="1">
              <a:off x="1980805" y="4416514"/>
              <a:ext cx="1448438" cy="304787"/>
            </a:xfrm>
            <a:prstGeom prst="straightConnector1">
              <a:avLst/>
            </a:prstGeom>
            <a:ln>
              <a:solidFill>
                <a:srgbClr val="3D7FA9"/>
              </a:solidFill>
              <a:tailEnd type="arrow"/>
            </a:ln>
          </p:spPr>
          <p:style>
            <a:lnRef idx="1">
              <a:schemeClr val="accent1"/>
            </a:lnRef>
            <a:fillRef idx="0">
              <a:schemeClr val="accent1"/>
            </a:fillRef>
            <a:effectRef idx="0">
              <a:schemeClr val="accent1"/>
            </a:effectRef>
            <a:fontRef idx="minor">
              <a:schemeClr val="tx1"/>
            </a:fontRef>
          </p:style>
        </p:cxnSp>
        <p:cxnSp>
          <p:nvCxnSpPr>
            <p:cNvPr id="59" name="Straight Arrow Connector 58"/>
            <p:cNvCxnSpPr/>
            <p:nvPr/>
          </p:nvCxnSpPr>
          <p:spPr>
            <a:xfrm flipV="1">
              <a:off x="1980805" y="4645105"/>
              <a:ext cx="1448438" cy="76197"/>
            </a:xfrm>
            <a:prstGeom prst="straightConnector1">
              <a:avLst/>
            </a:prstGeom>
            <a:ln>
              <a:solidFill>
                <a:srgbClr val="3D7FA9"/>
              </a:solidFill>
              <a:tailEnd type="arrow"/>
            </a:ln>
          </p:spPr>
          <p:style>
            <a:lnRef idx="1">
              <a:schemeClr val="accent1"/>
            </a:lnRef>
            <a:fillRef idx="0">
              <a:schemeClr val="accent1"/>
            </a:fillRef>
            <a:effectRef idx="0">
              <a:schemeClr val="accent1"/>
            </a:effectRef>
            <a:fontRef idx="minor">
              <a:schemeClr val="tx1"/>
            </a:fontRef>
          </p:style>
        </p:cxnSp>
        <p:cxnSp>
          <p:nvCxnSpPr>
            <p:cNvPr id="60" name="Straight Arrow Connector 59"/>
            <p:cNvCxnSpPr/>
            <p:nvPr/>
          </p:nvCxnSpPr>
          <p:spPr>
            <a:xfrm>
              <a:off x="1980805" y="4721302"/>
              <a:ext cx="1448438" cy="304787"/>
            </a:xfrm>
            <a:prstGeom prst="straightConnector1">
              <a:avLst/>
            </a:prstGeom>
            <a:ln>
              <a:solidFill>
                <a:srgbClr val="3D7FA9"/>
              </a:solidFill>
              <a:tailEnd type="arrow"/>
            </a:ln>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p:nvPr/>
          </p:nvCxnSpPr>
          <p:spPr>
            <a:xfrm>
              <a:off x="1980805" y="4721302"/>
              <a:ext cx="1448438" cy="457181"/>
            </a:xfrm>
            <a:prstGeom prst="straightConnector1">
              <a:avLst/>
            </a:prstGeom>
            <a:ln>
              <a:solidFill>
                <a:srgbClr val="3D7FA9"/>
              </a:solidFill>
              <a:tailEnd type="arrow"/>
            </a:ln>
          </p:spPr>
          <p:style>
            <a:lnRef idx="1">
              <a:schemeClr val="accent1"/>
            </a:lnRef>
            <a:fillRef idx="0">
              <a:schemeClr val="accent1"/>
            </a:fillRef>
            <a:effectRef idx="0">
              <a:schemeClr val="accent1"/>
            </a:effectRef>
            <a:fontRef idx="minor">
              <a:schemeClr val="tx1"/>
            </a:fontRef>
          </p:style>
        </p:cxnSp>
        <p:sp>
          <p:nvSpPr>
            <p:cNvPr id="62" name="Oval 61"/>
            <p:cNvSpPr/>
            <p:nvPr/>
          </p:nvSpPr>
          <p:spPr>
            <a:xfrm>
              <a:off x="3581119" y="5407073"/>
              <a:ext cx="153281" cy="152394"/>
            </a:xfrm>
            <a:prstGeom prst="ellipse">
              <a:avLst/>
            </a:prstGeom>
            <a:solidFill>
              <a:srgbClr val="3D7FA9"/>
            </a:solidFill>
            <a:ln>
              <a:solidFill>
                <a:srgbClr val="3D7FA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000" dirty="0"/>
            </a:p>
          </p:txBody>
        </p:sp>
        <p:cxnSp>
          <p:nvCxnSpPr>
            <p:cNvPr id="63" name="Straight Arrow Connector 62"/>
            <p:cNvCxnSpPr/>
            <p:nvPr/>
          </p:nvCxnSpPr>
          <p:spPr>
            <a:xfrm>
              <a:off x="1980805" y="4732097"/>
              <a:ext cx="1448438" cy="751172"/>
            </a:xfrm>
            <a:prstGeom prst="straightConnector1">
              <a:avLst/>
            </a:prstGeom>
            <a:ln>
              <a:solidFill>
                <a:srgbClr val="3D7FA9"/>
              </a:solidFill>
              <a:tailEnd type="arrow"/>
            </a:ln>
          </p:spPr>
          <p:style>
            <a:lnRef idx="1">
              <a:schemeClr val="accent1"/>
            </a:lnRef>
            <a:fillRef idx="0">
              <a:schemeClr val="accent1"/>
            </a:fillRef>
            <a:effectRef idx="0">
              <a:schemeClr val="accent1"/>
            </a:effectRef>
            <a:fontRef idx="minor">
              <a:schemeClr val="tx1"/>
            </a:fontRef>
          </p:style>
        </p:cxnSp>
        <p:sp>
          <p:nvSpPr>
            <p:cNvPr id="64" name="Oval 63"/>
            <p:cNvSpPr/>
            <p:nvPr/>
          </p:nvSpPr>
          <p:spPr>
            <a:xfrm>
              <a:off x="3581119" y="3121169"/>
              <a:ext cx="153281" cy="152394"/>
            </a:xfrm>
            <a:prstGeom prst="ellipse">
              <a:avLst/>
            </a:prstGeom>
            <a:solidFill>
              <a:srgbClr val="3D7FA9"/>
            </a:solidFill>
            <a:ln>
              <a:solidFill>
                <a:srgbClr val="3D7FA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000" dirty="0"/>
            </a:p>
          </p:txBody>
        </p:sp>
        <p:sp>
          <p:nvSpPr>
            <p:cNvPr id="65" name="Oval 64"/>
            <p:cNvSpPr/>
            <p:nvPr/>
          </p:nvSpPr>
          <p:spPr>
            <a:xfrm>
              <a:off x="3581119" y="2892578"/>
              <a:ext cx="153281" cy="152394"/>
            </a:xfrm>
            <a:prstGeom prst="ellipse">
              <a:avLst/>
            </a:prstGeom>
            <a:solidFill>
              <a:srgbClr val="3D7FA9"/>
            </a:solidFill>
            <a:ln>
              <a:solidFill>
                <a:srgbClr val="3D7FA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000" dirty="0"/>
            </a:p>
          </p:txBody>
        </p:sp>
        <p:cxnSp>
          <p:nvCxnSpPr>
            <p:cNvPr id="66" name="Straight Arrow Connector 65"/>
            <p:cNvCxnSpPr/>
            <p:nvPr/>
          </p:nvCxnSpPr>
          <p:spPr>
            <a:xfrm flipV="1">
              <a:off x="1980805" y="3349759"/>
              <a:ext cx="1448438" cy="1374717"/>
            </a:xfrm>
            <a:prstGeom prst="straightConnector1">
              <a:avLst/>
            </a:prstGeom>
            <a:ln>
              <a:solidFill>
                <a:srgbClr val="3D7FA9"/>
              </a:solidFill>
              <a:tailEnd type="arrow"/>
            </a:ln>
          </p:spPr>
          <p:style>
            <a:lnRef idx="1">
              <a:schemeClr val="accent1"/>
            </a:lnRef>
            <a:fillRef idx="0">
              <a:schemeClr val="accent1"/>
            </a:fillRef>
            <a:effectRef idx="0">
              <a:schemeClr val="accent1"/>
            </a:effectRef>
            <a:fontRef idx="minor">
              <a:schemeClr val="tx1"/>
            </a:fontRef>
          </p:style>
        </p:cxnSp>
        <p:cxnSp>
          <p:nvCxnSpPr>
            <p:cNvPr id="67" name="Straight Arrow Connector 66"/>
            <p:cNvCxnSpPr/>
            <p:nvPr/>
          </p:nvCxnSpPr>
          <p:spPr>
            <a:xfrm flipV="1">
              <a:off x="1980805" y="3121169"/>
              <a:ext cx="1448438" cy="1603308"/>
            </a:xfrm>
            <a:prstGeom prst="straightConnector1">
              <a:avLst/>
            </a:prstGeom>
            <a:ln>
              <a:solidFill>
                <a:srgbClr val="3D7FA9"/>
              </a:solidFill>
              <a:tailEnd type="arrow"/>
            </a:ln>
          </p:spPr>
          <p:style>
            <a:lnRef idx="1">
              <a:schemeClr val="accent1"/>
            </a:lnRef>
            <a:fillRef idx="0">
              <a:schemeClr val="accent1"/>
            </a:fillRef>
            <a:effectRef idx="0">
              <a:schemeClr val="accent1"/>
            </a:effectRef>
            <a:fontRef idx="minor">
              <a:schemeClr val="tx1"/>
            </a:fontRef>
          </p:style>
        </p:cxnSp>
        <p:sp>
          <p:nvSpPr>
            <p:cNvPr id="68" name="Oval 67"/>
            <p:cNvSpPr/>
            <p:nvPr/>
          </p:nvSpPr>
          <p:spPr>
            <a:xfrm>
              <a:off x="1752993" y="4655900"/>
              <a:ext cx="151875" cy="152394"/>
            </a:xfrm>
            <a:prstGeom prst="ellipse">
              <a:avLst/>
            </a:prstGeom>
            <a:solidFill>
              <a:srgbClr val="FF0000"/>
            </a:solidFill>
            <a:ln>
              <a:solidFill>
                <a:srgbClr val="3D7FA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000" dirty="0"/>
            </a:p>
          </p:txBody>
        </p:sp>
      </p:grpSp>
      <p:sp>
        <p:nvSpPr>
          <p:cNvPr id="70" name="TextBox 46"/>
          <p:cNvSpPr txBox="1">
            <a:spLocks noChangeArrowheads="1"/>
          </p:cNvSpPr>
          <p:nvPr/>
        </p:nvSpPr>
        <p:spPr bwMode="auto">
          <a:xfrm>
            <a:off x="195262" y="4422132"/>
            <a:ext cx="700088" cy="338554"/>
          </a:xfrm>
          <a:prstGeom prst="rect">
            <a:avLst/>
          </a:prstGeom>
          <a:noFill/>
          <a:ln w="9525">
            <a:noFill/>
            <a:miter lim="800000"/>
            <a:headEnd/>
            <a:tailEnd/>
          </a:ln>
        </p:spPr>
        <p:txBody>
          <a:bodyPr wrap="square">
            <a:spAutoFit/>
          </a:bodyPr>
          <a:lstStyle/>
          <a:p>
            <a:pPr algn="ctr"/>
            <a:r>
              <a:rPr lang="en-US" sz="1600" b="1" dirty="0">
                <a:latin typeface="+mn-lt"/>
                <a:cs typeface="Times New Roman" pitchFamily="18" charset="0"/>
              </a:rPr>
              <a:t>450</a:t>
            </a:r>
          </a:p>
        </p:txBody>
      </p:sp>
      <p:cxnSp>
        <p:nvCxnSpPr>
          <p:cNvPr id="71" name="Straight Connector 70"/>
          <p:cNvCxnSpPr/>
          <p:nvPr/>
        </p:nvCxnSpPr>
        <p:spPr>
          <a:xfrm>
            <a:off x="828291" y="4592166"/>
            <a:ext cx="296862" cy="0"/>
          </a:xfrm>
          <a:prstGeom prst="line">
            <a:avLst/>
          </a:prstGeom>
          <a:ln>
            <a:solidFill>
              <a:srgbClr val="0070C0"/>
            </a:solidFill>
          </a:ln>
          <a:effectLst/>
        </p:spPr>
        <p:style>
          <a:lnRef idx="2">
            <a:schemeClr val="accent1"/>
          </a:lnRef>
          <a:fillRef idx="0">
            <a:schemeClr val="accent1"/>
          </a:fillRef>
          <a:effectRef idx="1">
            <a:schemeClr val="accent1"/>
          </a:effectRef>
          <a:fontRef idx="minor">
            <a:schemeClr val="tx1"/>
          </a:fontRef>
        </p:style>
      </p:cxnSp>
      <p:sp>
        <p:nvSpPr>
          <p:cNvPr id="38" name="TextBox 42"/>
          <p:cNvSpPr txBox="1">
            <a:spLocks noChangeArrowheads="1"/>
          </p:cNvSpPr>
          <p:nvPr/>
        </p:nvSpPr>
        <p:spPr bwMode="auto">
          <a:xfrm>
            <a:off x="4347937" y="4082786"/>
            <a:ext cx="1086421" cy="338554"/>
          </a:xfrm>
          <a:prstGeom prst="rect">
            <a:avLst/>
          </a:prstGeom>
          <a:noFill/>
          <a:ln w="9525">
            <a:noFill/>
            <a:miter lim="800000"/>
            <a:headEnd/>
            <a:tailEnd/>
          </a:ln>
        </p:spPr>
        <p:txBody>
          <a:bodyPr wrap="square">
            <a:spAutoFit/>
          </a:bodyPr>
          <a:lstStyle/>
          <a:p>
            <a:pPr algn="ctr"/>
            <a:r>
              <a:rPr lang="en-US" sz="1600" dirty="0">
                <a:latin typeface="Arial" pitchFamily="34" charset="0"/>
                <a:cs typeface="Arial" pitchFamily="34" charset="0"/>
              </a:rPr>
              <a:t>Student A</a:t>
            </a:r>
          </a:p>
        </p:txBody>
      </p:sp>
      <p:sp>
        <p:nvSpPr>
          <p:cNvPr id="69" name="TextBox 59"/>
          <p:cNvSpPr txBox="1">
            <a:spLocks noChangeArrowheads="1"/>
          </p:cNvSpPr>
          <p:nvPr/>
        </p:nvSpPr>
        <p:spPr bwMode="auto">
          <a:xfrm>
            <a:off x="3634073" y="2319754"/>
            <a:ext cx="1232917" cy="338554"/>
          </a:xfrm>
          <a:prstGeom prst="rect">
            <a:avLst/>
          </a:prstGeom>
          <a:noFill/>
          <a:ln w="9525">
            <a:noFill/>
            <a:miter lim="800000"/>
            <a:headEnd/>
            <a:tailEnd/>
          </a:ln>
        </p:spPr>
        <p:txBody>
          <a:bodyPr wrap="square">
            <a:spAutoFit/>
          </a:bodyPr>
          <a:lstStyle/>
          <a:p>
            <a:pPr algn="ctr"/>
            <a:r>
              <a:rPr lang="en-US" sz="1600" dirty="0">
                <a:latin typeface="Arial" pitchFamily="34" charset="0"/>
                <a:cs typeface="Arial" pitchFamily="34" charset="0"/>
              </a:rPr>
              <a:t>High </a:t>
            </a:r>
            <a:r>
              <a:rPr lang="en-US" sz="1600" dirty="0" smtClean="0">
                <a:latin typeface="Arial" pitchFamily="34" charset="0"/>
                <a:cs typeface="Arial" pitchFamily="34" charset="0"/>
              </a:rPr>
              <a:t>SGP</a:t>
            </a:r>
            <a:endParaRPr lang="en-US" sz="1600" dirty="0">
              <a:latin typeface="Arial" pitchFamily="34" charset="0"/>
              <a:cs typeface="Arial" pitchFamily="34" charset="0"/>
            </a:endParaRPr>
          </a:p>
        </p:txBody>
      </p:sp>
      <p:sp>
        <p:nvSpPr>
          <p:cNvPr id="72" name="TextBox 60"/>
          <p:cNvSpPr txBox="1">
            <a:spLocks noChangeArrowheads="1"/>
          </p:cNvSpPr>
          <p:nvPr/>
        </p:nvSpPr>
        <p:spPr bwMode="auto">
          <a:xfrm>
            <a:off x="3578733" y="5463004"/>
            <a:ext cx="1343596" cy="338554"/>
          </a:xfrm>
          <a:prstGeom prst="rect">
            <a:avLst/>
          </a:prstGeom>
          <a:noFill/>
          <a:ln w="9525">
            <a:noFill/>
            <a:miter lim="800000"/>
            <a:headEnd/>
            <a:tailEnd/>
          </a:ln>
        </p:spPr>
        <p:txBody>
          <a:bodyPr wrap="square">
            <a:spAutoFit/>
          </a:bodyPr>
          <a:lstStyle/>
          <a:p>
            <a:pPr algn="ctr"/>
            <a:r>
              <a:rPr lang="en-US" sz="1600" dirty="0">
                <a:latin typeface="Arial" pitchFamily="34" charset="0"/>
                <a:cs typeface="Arial" pitchFamily="34" charset="0"/>
              </a:rPr>
              <a:t>Low </a:t>
            </a:r>
            <a:r>
              <a:rPr lang="en-US" sz="1600" dirty="0" smtClean="0">
                <a:latin typeface="Arial" pitchFamily="34" charset="0"/>
                <a:cs typeface="Arial" pitchFamily="34" charset="0"/>
              </a:rPr>
              <a:t>SGP</a:t>
            </a:r>
            <a:endParaRPr lang="en-US" sz="1600" dirty="0">
              <a:latin typeface="Arial" pitchFamily="34" charset="0"/>
              <a:cs typeface="Arial" pitchFamily="34" charset="0"/>
            </a:endParaRPr>
          </a:p>
        </p:txBody>
      </p:sp>
    </p:spTree>
    <p:extLst>
      <p:ext uri="{BB962C8B-B14F-4D97-AF65-F5344CB8AC3E}">
        <p14:creationId xmlns="" xmlns:p14="http://schemas.microsoft.com/office/powerpoint/2010/main" val="4429761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95262" y="152400"/>
            <a:ext cx="8643938" cy="1143000"/>
          </a:xfrm>
        </p:spPr>
        <p:txBody>
          <a:bodyPr anchor="b"/>
          <a:lstStyle/>
          <a:p>
            <a:r>
              <a:rPr lang="en-US" dirty="0">
                <a:latin typeface="Arial" pitchFamily="34" charset="0"/>
                <a:cs typeface="Arial" pitchFamily="34" charset="0"/>
              </a:rPr>
              <a:t>Student </a:t>
            </a:r>
            <a:r>
              <a:rPr lang="en-US" dirty="0" smtClean="0">
                <a:latin typeface="Arial" pitchFamily="34" charset="0"/>
                <a:cs typeface="Arial" pitchFamily="34" charset="0"/>
              </a:rPr>
              <a:t>E’s </a:t>
            </a:r>
            <a:r>
              <a:rPr lang="en-US" dirty="0">
                <a:latin typeface="Arial" pitchFamily="34" charset="0"/>
                <a:cs typeface="Arial" pitchFamily="34" charset="0"/>
              </a:rPr>
              <a:t>Current Year Performance Compared </a:t>
            </a:r>
            <a:r>
              <a:rPr lang="en-US" dirty="0" smtClean="0">
                <a:latin typeface="Arial" pitchFamily="34" charset="0"/>
                <a:cs typeface="Arial" pitchFamily="34" charset="0"/>
              </a:rPr>
              <a:t>To </a:t>
            </a:r>
            <a:r>
              <a:rPr lang="en-US" dirty="0">
                <a:latin typeface="Arial" pitchFamily="34" charset="0"/>
                <a:cs typeface="Arial" pitchFamily="34" charset="0"/>
              </a:rPr>
              <a:t>“Similar” Students</a:t>
            </a:r>
            <a:endParaRPr lang="en-US" dirty="0"/>
          </a:p>
        </p:txBody>
      </p:sp>
      <p:sp>
        <p:nvSpPr>
          <p:cNvPr id="8" name="Content Placeholder 7"/>
          <p:cNvSpPr>
            <a:spLocks noGrp="1"/>
          </p:cNvSpPr>
          <p:nvPr>
            <p:ph idx="1"/>
          </p:nvPr>
        </p:nvSpPr>
        <p:spPr>
          <a:xfrm>
            <a:off x="5715000" y="1646237"/>
            <a:ext cx="2971800" cy="4525963"/>
          </a:xfrm>
        </p:spPr>
        <p:txBody>
          <a:bodyPr/>
          <a:lstStyle/>
          <a:p>
            <a:pPr marL="0" indent="0">
              <a:buNone/>
            </a:pPr>
            <a:r>
              <a:rPr lang="en-US" sz="1800" b="0" baseline="0" dirty="0" smtClean="0">
                <a:solidFill>
                  <a:schemeClr val="tx1"/>
                </a:solidFill>
                <a:latin typeface="Arial" pitchFamily="34" charset="0"/>
                <a:cs typeface="Arial" pitchFamily="34" charset="0"/>
              </a:rPr>
              <a:t>We can make similar comparisons</a:t>
            </a:r>
            <a:r>
              <a:rPr lang="en-US" sz="1800" b="0" dirty="0" smtClean="0">
                <a:solidFill>
                  <a:schemeClr val="tx1"/>
                </a:solidFill>
                <a:latin typeface="Arial" pitchFamily="34" charset="0"/>
                <a:cs typeface="Arial" pitchFamily="34" charset="0"/>
              </a:rPr>
              <a:t> for other students with different prior test scores.  Notice that students with relatively low prior scores, like student A, can have high SGPs, as can students with high starting scores, like student E. Students with similar current year scores can have very different SGPs.  Students with high SGPs may not reach proficiency.</a:t>
            </a:r>
            <a:endParaRPr lang="en-US" sz="1800" dirty="0"/>
          </a:p>
        </p:txBody>
      </p:sp>
      <p:sp>
        <p:nvSpPr>
          <p:cNvPr id="5" name="Footer Placeholder 4"/>
          <p:cNvSpPr>
            <a:spLocks noGrp="1"/>
          </p:cNvSpPr>
          <p:nvPr>
            <p:ph type="ftr" sz="quarter" idx="10"/>
          </p:nvPr>
        </p:nvSpPr>
        <p:spPr/>
        <p:txBody>
          <a:bodyPr/>
          <a:lstStyle/>
          <a:p>
            <a:pPr>
              <a:defRPr/>
            </a:pPr>
            <a:r>
              <a:rPr lang="en-US" dirty="0" smtClean="0"/>
              <a:t>EngageNY.org</a:t>
            </a:r>
            <a:endParaRPr lang="en-US" dirty="0"/>
          </a:p>
        </p:txBody>
      </p:sp>
      <p:sp>
        <p:nvSpPr>
          <p:cNvPr id="6" name="Slide Number Placeholder 5"/>
          <p:cNvSpPr>
            <a:spLocks noGrp="1"/>
          </p:cNvSpPr>
          <p:nvPr>
            <p:ph type="sldNum" sz="quarter" idx="11"/>
          </p:nvPr>
        </p:nvSpPr>
        <p:spPr/>
        <p:txBody>
          <a:bodyPr/>
          <a:lstStyle/>
          <a:p>
            <a:pPr>
              <a:defRPr/>
            </a:pPr>
            <a:fld id="{37D18043-C858-4C68-9756-00DD403221DE}" type="slidenum">
              <a:rPr lang="en-US" smtClean="0"/>
              <a:pPr>
                <a:defRPr/>
              </a:pPr>
              <a:t>13</a:t>
            </a:fld>
            <a:endParaRPr lang="en-US" dirty="0"/>
          </a:p>
        </p:txBody>
      </p:sp>
      <p:grpSp>
        <p:nvGrpSpPr>
          <p:cNvPr id="39" name="Group 3"/>
          <p:cNvGrpSpPr>
            <a:grpSpLocks/>
          </p:cNvGrpSpPr>
          <p:nvPr/>
        </p:nvGrpSpPr>
        <p:grpSpPr bwMode="auto">
          <a:xfrm>
            <a:off x="460375" y="1657105"/>
            <a:ext cx="4994275" cy="4789118"/>
            <a:chOff x="300335" y="1825823"/>
            <a:chExt cx="4424065" cy="4788917"/>
          </a:xfrm>
        </p:grpSpPr>
        <p:cxnSp>
          <p:nvCxnSpPr>
            <p:cNvPr id="40" name="Straight Connector 39"/>
            <p:cNvCxnSpPr/>
            <p:nvPr/>
          </p:nvCxnSpPr>
          <p:spPr>
            <a:xfrm>
              <a:off x="685648" y="1825823"/>
              <a:ext cx="0" cy="4346393"/>
            </a:xfrm>
            <a:prstGeom prst="line">
              <a:avLst/>
            </a:prstGeom>
            <a:ln w="25400">
              <a:solidFill>
                <a:srgbClr val="3D7FA9"/>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685648" y="6169041"/>
              <a:ext cx="4038752" cy="0"/>
            </a:xfrm>
            <a:prstGeom prst="line">
              <a:avLst/>
            </a:prstGeom>
            <a:ln w="25400">
              <a:solidFill>
                <a:srgbClr val="3D7FA9"/>
              </a:solidFill>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300335" y="1825823"/>
              <a:ext cx="436219" cy="3124070"/>
            </a:xfrm>
            <a:prstGeom prst="rect">
              <a:avLst/>
            </a:prstGeom>
            <a:noFill/>
          </p:spPr>
          <p:txBody>
            <a:bodyPr vert="vert270" wrap="square">
              <a:spAutoFit/>
            </a:bodyPr>
            <a:lstStyle/>
            <a:p>
              <a:pPr algn="ctr">
                <a:defRPr/>
              </a:pPr>
              <a:r>
                <a:rPr lang="en-US" sz="2000" dirty="0">
                  <a:solidFill>
                    <a:srgbClr val="002060"/>
                  </a:solidFill>
                  <a:latin typeface="Arial" pitchFamily="34" charset="0"/>
                  <a:ea typeface="ＭＳ Ｐゴシック" pitchFamily="34" charset="-128"/>
                  <a:cs typeface="Arial" pitchFamily="34" charset="0"/>
                </a:rPr>
                <a:t> </a:t>
              </a:r>
              <a:r>
                <a:rPr lang="en-US" b="1" dirty="0">
                  <a:latin typeface="Arial" pitchFamily="34" charset="0"/>
                  <a:ea typeface="ＭＳ Ｐゴシック" pitchFamily="34" charset="-128"/>
                  <a:cs typeface="Arial" pitchFamily="34" charset="0"/>
                </a:rPr>
                <a:t>ELA Scale Score</a:t>
              </a:r>
            </a:p>
          </p:txBody>
        </p:sp>
        <p:sp>
          <p:nvSpPr>
            <p:cNvPr id="43" name="TextBox 7"/>
            <p:cNvSpPr txBox="1">
              <a:spLocks noChangeArrowheads="1"/>
            </p:cNvSpPr>
            <p:nvPr/>
          </p:nvSpPr>
          <p:spPr bwMode="auto">
            <a:xfrm>
              <a:off x="1040023" y="6245423"/>
              <a:ext cx="685800" cy="369317"/>
            </a:xfrm>
            <a:prstGeom prst="rect">
              <a:avLst/>
            </a:prstGeom>
            <a:noFill/>
            <a:ln w="9525">
              <a:noFill/>
              <a:miter lim="800000"/>
              <a:headEnd/>
              <a:tailEnd/>
            </a:ln>
          </p:spPr>
          <p:txBody>
            <a:bodyPr>
              <a:spAutoFit/>
            </a:bodyPr>
            <a:lstStyle/>
            <a:p>
              <a:pPr algn="ctr"/>
              <a:r>
                <a:rPr lang="en-US" b="1" dirty="0" smtClean="0">
                  <a:latin typeface="Arial" pitchFamily="34" charset="0"/>
                  <a:cs typeface="Arial" pitchFamily="34" charset="0"/>
                </a:rPr>
                <a:t>2012</a:t>
              </a:r>
              <a:endParaRPr lang="en-US" b="1" dirty="0">
                <a:latin typeface="Arial" pitchFamily="34" charset="0"/>
                <a:cs typeface="Arial" pitchFamily="34" charset="0"/>
              </a:endParaRPr>
            </a:p>
          </p:txBody>
        </p:sp>
        <p:sp>
          <p:nvSpPr>
            <p:cNvPr id="44" name="TextBox 8"/>
            <p:cNvSpPr txBox="1">
              <a:spLocks noChangeArrowheads="1"/>
            </p:cNvSpPr>
            <p:nvPr/>
          </p:nvSpPr>
          <p:spPr bwMode="auto">
            <a:xfrm>
              <a:off x="2525024" y="6245423"/>
              <a:ext cx="685800" cy="369317"/>
            </a:xfrm>
            <a:prstGeom prst="rect">
              <a:avLst/>
            </a:prstGeom>
            <a:noFill/>
            <a:ln w="9525">
              <a:noFill/>
              <a:miter lim="800000"/>
              <a:headEnd/>
              <a:tailEnd/>
            </a:ln>
          </p:spPr>
          <p:txBody>
            <a:bodyPr>
              <a:spAutoFit/>
            </a:bodyPr>
            <a:lstStyle/>
            <a:p>
              <a:pPr algn="ctr"/>
              <a:r>
                <a:rPr lang="en-US" b="1" dirty="0" smtClean="0">
                  <a:latin typeface="Arial" pitchFamily="34" charset="0"/>
                  <a:cs typeface="Arial" pitchFamily="34" charset="0"/>
                </a:rPr>
                <a:t>2013</a:t>
              </a:r>
              <a:endParaRPr lang="en-US" b="1" dirty="0">
                <a:latin typeface="Arial" pitchFamily="34" charset="0"/>
                <a:cs typeface="Arial" pitchFamily="34" charset="0"/>
              </a:endParaRPr>
            </a:p>
          </p:txBody>
        </p:sp>
        <p:cxnSp>
          <p:nvCxnSpPr>
            <p:cNvPr id="46" name="Straight Connector 45"/>
            <p:cNvCxnSpPr/>
            <p:nvPr/>
          </p:nvCxnSpPr>
          <p:spPr>
            <a:xfrm flipV="1">
              <a:off x="4724400" y="1825823"/>
              <a:ext cx="0" cy="4346393"/>
            </a:xfrm>
            <a:prstGeom prst="line">
              <a:avLst/>
            </a:prstGeom>
            <a:ln w="25400">
              <a:solidFill>
                <a:srgbClr val="3D7FA9"/>
              </a:solidFill>
            </a:ln>
          </p:spPr>
          <p:style>
            <a:lnRef idx="1">
              <a:schemeClr val="accent1"/>
            </a:lnRef>
            <a:fillRef idx="0">
              <a:schemeClr val="accent1"/>
            </a:fillRef>
            <a:effectRef idx="0">
              <a:schemeClr val="accent1"/>
            </a:effectRef>
            <a:fontRef idx="minor">
              <a:schemeClr val="tx1"/>
            </a:fontRef>
          </p:style>
        </p:cxnSp>
      </p:grpSp>
      <p:sp>
        <p:nvSpPr>
          <p:cNvPr id="70" name="TextBox 46"/>
          <p:cNvSpPr txBox="1">
            <a:spLocks noChangeArrowheads="1"/>
          </p:cNvSpPr>
          <p:nvPr/>
        </p:nvSpPr>
        <p:spPr bwMode="auto">
          <a:xfrm>
            <a:off x="195262" y="4843046"/>
            <a:ext cx="700088" cy="338554"/>
          </a:xfrm>
          <a:prstGeom prst="rect">
            <a:avLst/>
          </a:prstGeom>
          <a:noFill/>
          <a:ln w="9525">
            <a:noFill/>
            <a:miter lim="800000"/>
            <a:headEnd/>
            <a:tailEnd/>
          </a:ln>
        </p:spPr>
        <p:txBody>
          <a:bodyPr wrap="square">
            <a:spAutoFit/>
          </a:bodyPr>
          <a:lstStyle/>
          <a:p>
            <a:pPr algn="ctr"/>
            <a:r>
              <a:rPr lang="en-US" sz="1600" b="1" dirty="0">
                <a:latin typeface="+mn-lt"/>
                <a:cs typeface="Times New Roman" pitchFamily="18" charset="0"/>
              </a:rPr>
              <a:t>450</a:t>
            </a:r>
          </a:p>
        </p:txBody>
      </p:sp>
      <p:cxnSp>
        <p:nvCxnSpPr>
          <p:cNvPr id="71" name="Straight Connector 70"/>
          <p:cNvCxnSpPr/>
          <p:nvPr/>
        </p:nvCxnSpPr>
        <p:spPr>
          <a:xfrm>
            <a:off x="828291" y="5029200"/>
            <a:ext cx="296862" cy="0"/>
          </a:xfrm>
          <a:prstGeom prst="line">
            <a:avLst/>
          </a:prstGeom>
          <a:ln>
            <a:solidFill>
              <a:srgbClr val="0070C0"/>
            </a:solidFill>
          </a:ln>
          <a:effectLst/>
        </p:spPr>
        <p:style>
          <a:lnRef idx="2">
            <a:schemeClr val="accent1"/>
          </a:lnRef>
          <a:fillRef idx="0">
            <a:schemeClr val="accent1"/>
          </a:fillRef>
          <a:effectRef idx="1">
            <a:schemeClr val="accent1"/>
          </a:effectRef>
          <a:fontRef idx="minor">
            <a:schemeClr val="tx1"/>
          </a:fontRef>
        </p:style>
      </p:cxnSp>
      <p:sp>
        <p:nvSpPr>
          <p:cNvPr id="38" name="TextBox 42"/>
          <p:cNvSpPr txBox="1">
            <a:spLocks noChangeArrowheads="1"/>
          </p:cNvSpPr>
          <p:nvPr/>
        </p:nvSpPr>
        <p:spPr bwMode="auto">
          <a:xfrm>
            <a:off x="3810000" y="4488925"/>
            <a:ext cx="1086421" cy="338554"/>
          </a:xfrm>
          <a:prstGeom prst="rect">
            <a:avLst/>
          </a:prstGeom>
          <a:noFill/>
          <a:ln w="9525">
            <a:noFill/>
            <a:miter lim="800000"/>
            <a:headEnd/>
            <a:tailEnd/>
          </a:ln>
        </p:spPr>
        <p:txBody>
          <a:bodyPr wrap="square">
            <a:spAutoFit/>
          </a:bodyPr>
          <a:lstStyle/>
          <a:p>
            <a:pPr algn="ctr"/>
            <a:r>
              <a:rPr lang="en-US" sz="1600" dirty="0">
                <a:latin typeface="Arial" pitchFamily="34" charset="0"/>
                <a:cs typeface="Arial" pitchFamily="34" charset="0"/>
              </a:rPr>
              <a:t>Student A</a:t>
            </a:r>
          </a:p>
        </p:txBody>
      </p:sp>
      <p:grpSp>
        <p:nvGrpSpPr>
          <p:cNvPr id="73" name="Group 3"/>
          <p:cNvGrpSpPr>
            <a:grpSpLocks/>
          </p:cNvGrpSpPr>
          <p:nvPr/>
        </p:nvGrpSpPr>
        <p:grpSpPr bwMode="auto">
          <a:xfrm>
            <a:off x="1646865" y="1659559"/>
            <a:ext cx="2099127" cy="2116913"/>
            <a:chOff x="1752993" y="2892578"/>
            <a:chExt cx="1932301" cy="2620126"/>
          </a:xfrm>
        </p:grpSpPr>
        <p:sp>
          <p:nvSpPr>
            <p:cNvPr id="79" name="Oval 78"/>
            <p:cNvSpPr/>
            <p:nvPr/>
          </p:nvSpPr>
          <p:spPr>
            <a:xfrm>
              <a:off x="3581119" y="4038706"/>
              <a:ext cx="104175" cy="147129"/>
            </a:xfrm>
            <a:prstGeom prst="ellipse">
              <a:avLst/>
            </a:prstGeom>
            <a:solidFill>
              <a:srgbClr val="3D7FA9"/>
            </a:solidFill>
            <a:ln>
              <a:solidFill>
                <a:srgbClr val="3D7FA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000" dirty="0"/>
            </a:p>
          </p:txBody>
        </p:sp>
        <p:sp>
          <p:nvSpPr>
            <p:cNvPr id="81" name="Oval 80"/>
            <p:cNvSpPr/>
            <p:nvPr/>
          </p:nvSpPr>
          <p:spPr>
            <a:xfrm>
              <a:off x="3581119" y="3806941"/>
              <a:ext cx="104175" cy="147129"/>
            </a:xfrm>
            <a:prstGeom prst="ellipse">
              <a:avLst/>
            </a:prstGeom>
            <a:solidFill>
              <a:srgbClr val="3D7FA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000" dirty="0"/>
            </a:p>
          </p:txBody>
        </p:sp>
        <p:sp>
          <p:nvSpPr>
            <p:cNvPr id="82" name="Oval 81"/>
            <p:cNvSpPr/>
            <p:nvPr/>
          </p:nvSpPr>
          <p:spPr>
            <a:xfrm>
              <a:off x="3581119" y="4340318"/>
              <a:ext cx="104175" cy="152394"/>
            </a:xfrm>
            <a:prstGeom prst="ellipse">
              <a:avLst/>
            </a:prstGeom>
            <a:solidFill>
              <a:srgbClr val="FF0000"/>
            </a:solidFill>
            <a:ln>
              <a:solidFill>
                <a:srgbClr val="3D7FA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000" dirty="0"/>
            </a:p>
          </p:txBody>
        </p:sp>
        <p:sp>
          <p:nvSpPr>
            <p:cNvPr id="83" name="Oval 82"/>
            <p:cNvSpPr/>
            <p:nvPr/>
          </p:nvSpPr>
          <p:spPr>
            <a:xfrm>
              <a:off x="3581119" y="4568907"/>
              <a:ext cx="104175" cy="147129"/>
            </a:xfrm>
            <a:prstGeom prst="ellipse">
              <a:avLst/>
            </a:prstGeom>
            <a:solidFill>
              <a:srgbClr val="3D7FA9"/>
            </a:solidFill>
            <a:ln>
              <a:solidFill>
                <a:srgbClr val="3D7FA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000" dirty="0"/>
            </a:p>
          </p:txBody>
        </p:sp>
        <p:sp>
          <p:nvSpPr>
            <p:cNvPr id="84" name="Oval 83"/>
            <p:cNvSpPr/>
            <p:nvPr/>
          </p:nvSpPr>
          <p:spPr>
            <a:xfrm>
              <a:off x="3581119" y="4820348"/>
              <a:ext cx="104175" cy="147129"/>
            </a:xfrm>
            <a:prstGeom prst="ellipse">
              <a:avLst/>
            </a:prstGeom>
            <a:solidFill>
              <a:srgbClr val="3D7FA9"/>
            </a:solidFill>
            <a:ln>
              <a:solidFill>
                <a:srgbClr val="3D7FA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000" dirty="0"/>
            </a:p>
          </p:txBody>
        </p:sp>
        <p:sp>
          <p:nvSpPr>
            <p:cNvPr id="85" name="Oval 84"/>
            <p:cNvSpPr/>
            <p:nvPr/>
          </p:nvSpPr>
          <p:spPr>
            <a:xfrm>
              <a:off x="3581118" y="5136527"/>
              <a:ext cx="104175" cy="147129"/>
            </a:xfrm>
            <a:prstGeom prst="ellipse">
              <a:avLst/>
            </a:prstGeom>
            <a:solidFill>
              <a:srgbClr val="3D7FA9"/>
            </a:solidFill>
            <a:ln>
              <a:solidFill>
                <a:srgbClr val="3D7FA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000" dirty="0"/>
            </a:p>
          </p:txBody>
        </p:sp>
        <p:sp>
          <p:nvSpPr>
            <p:cNvPr id="86" name="Oval 85"/>
            <p:cNvSpPr/>
            <p:nvPr/>
          </p:nvSpPr>
          <p:spPr>
            <a:xfrm>
              <a:off x="3581119" y="3578350"/>
              <a:ext cx="104175" cy="147129"/>
            </a:xfrm>
            <a:prstGeom prst="ellipse">
              <a:avLst/>
            </a:prstGeom>
            <a:solidFill>
              <a:srgbClr val="3D7FA9"/>
            </a:solidFill>
            <a:ln>
              <a:solidFill>
                <a:srgbClr val="3D7FA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000" dirty="0"/>
            </a:p>
          </p:txBody>
        </p:sp>
        <p:sp>
          <p:nvSpPr>
            <p:cNvPr id="87" name="Oval 86"/>
            <p:cNvSpPr/>
            <p:nvPr/>
          </p:nvSpPr>
          <p:spPr>
            <a:xfrm>
              <a:off x="3581119" y="3349759"/>
              <a:ext cx="104175" cy="147129"/>
            </a:xfrm>
            <a:prstGeom prst="ellipse">
              <a:avLst/>
            </a:prstGeom>
            <a:solidFill>
              <a:srgbClr val="3D7FA9"/>
            </a:solidFill>
            <a:ln>
              <a:solidFill>
                <a:srgbClr val="3D7FA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000" dirty="0"/>
            </a:p>
          </p:txBody>
        </p:sp>
        <p:cxnSp>
          <p:nvCxnSpPr>
            <p:cNvPr id="88" name="Straight Arrow Connector 87"/>
            <p:cNvCxnSpPr/>
            <p:nvPr/>
          </p:nvCxnSpPr>
          <p:spPr>
            <a:xfrm flipV="1">
              <a:off x="1980805" y="3502153"/>
              <a:ext cx="1448438" cy="1219149"/>
            </a:xfrm>
            <a:prstGeom prst="straightConnector1">
              <a:avLst/>
            </a:prstGeom>
            <a:ln>
              <a:solidFill>
                <a:srgbClr val="3D7FA9"/>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89" name="Straight Arrow Connector 88"/>
            <p:cNvCxnSpPr/>
            <p:nvPr/>
          </p:nvCxnSpPr>
          <p:spPr>
            <a:xfrm flipV="1">
              <a:off x="1980805" y="3730743"/>
              <a:ext cx="1448438" cy="990559"/>
            </a:xfrm>
            <a:prstGeom prst="straightConnector1">
              <a:avLst/>
            </a:prstGeom>
            <a:ln>
              <a:solidFill>
                <a:srgbClr val="3D7FA9"/>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90" name="Straight Arrow Connector 89"/>
            <p:cNvCxnSpPr/>
            <p:nvPr/>
          </p:nvCxnSpPr>
          <p:spPr>
            <a:xfrm flipV="1">
              <a:off x="1980805" y="3959334"/>
              <a:ext cx="1448438" cy="761968"/>
            </a:xfrm>
            <a:prstGeom prst="straightConnector1">
              <a:avLst/>
            </a:prstGeom>
            <a:ln>
              <a:solidFill>
                <a:srgbClr val="3D7FA9"/>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91" name="Straight Arrow Connector 90"/>
            <p:cNvCxnSpPr/>
            <p:nvPr/>
          </p:nvCxnSpPr>
          <p:spPr>
            <a:xfrm flipV="1">
              <a:off x="1980805" y="4187924"/>
              <a:ext cx="1448438" cy="533378"/>
            </a:xfrm>
            <a:prstGeom prst="straightConnector1">
              <a:avLst/>
            </a:prstGeom>
            <a:ln>
              <a:solidFill>
                <a:srgbClr val="3D7FA9"/>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92" name="Straight Arrow Connector 91"/>
            <p:cNvCxnSpPr/>
            <p:nvPr/>
          </p:nvCxnSpPr>
          <p:spPr>
            <a:xfrm flipV="1">
              <a:off x="1980805" y="4416514"/>
              <a:ext cx="1448438" cy="304787"/>
            </a:xfrm>
            <a:prstGeom prst="straightConnector1">
              <a:avLst/>
            </a:prstGeom>
            <a:ln>
              <a:solidFill>
                <a:srgbClr val="3D7FA9"/>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93" name="Straight Arrow Connector 92"/>
            <p:cNvCxnSpPr/>
            <p:nvPr/>
          </p:nvCxnSpPr>
          <p:spPr>
            <a:xfrm flipV="1">
              <a:off x="1980805" y="4645105"/>
              <a:ext cx="1448438" cy="76197"/>
            </a:xfrm>
            <a:prstGeom prst="straightConnector1">
              <a:avLst/>
            </a:prstGeom>
            <a:ln>
              <a:solidFill>
                <a:srgbClr val="3D7FA9"/>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94" name="Straight Arrow Connector 93"/>
            <p:cNvCxnSpPr/>
            <p:nvPr/>
          </p:nvCxnSpPr>
          <p:spPr>
            <a:xfrm>
              <a:off x="1980805" y="4729465"/>
              <a:ext cx="1448438" cy="165546"/>
            </a:xfrm>
            <a:prstGeom prst="straightConnector1">
              <a:avLst/>
            </a:prstGeom>
            <a:ln>
              <a:solidFill>
                <a:srgbClr val="3D7FA9"/>
              </a:solidFill>
              <a:prstDash val="sysDot"/>
              <a:tailEnd type="arrow"/>
            </a:ln>
          </p:spPr>
          <p:style>
            <a:lnRef idx="1">
              <a:schemeClr val="accent1"/>
            </a:lnRef>
            <a:fillRef idx="0">
              <a:schemeClr val="accent1"/>
            </a:fillRef>
            <a:effectRef idx="0">
              <a:schemeClr val="accent1"/>
            </a:effectRef>
            <a:fontRef idx="minor">
              <a:schemeClr val="tx1"/>
            </a:fontRef>
          </p:style>
        </p:cxnSp>
        <p:sp>
          <p:nvSpPr>
            <p:cNvPr id="96" name="Oval 95"/>
            <p:cNvSpPr/>
            <p:nvPr/>
          </p:nvSpPr>
          <p:spPr>
            <a:xfrm>
              <a:off x="3581119" y="5365575"/>
              <a:ext cx="104175" cy="147129"/>
            </a:xfrm>
            <a:prstGeom prst="ellipse">
              <a:avLst/>
            </a:prstGeom>
            <a:solidFill>
              <a:srgbClr val="3D7FA9"/>
            </a:solidFill>
            <a:ln>
              <a:solidFill>
                <a:srgbClr val="3D7FA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000" dirty="0"/>
            </a:p>
          </p:txBody>
        </p:sp>
        <p:sp>
          <p:nvSpPr>
            <p:cNvPr id="98" name="Oval 97"/>
            <p:cNvSpPr/>
            <p:nvPr/>
          </p:nvSpPr>
          <p:spPr>
            <a:xfrm>
              <a:off x="3581119" y="3121170"/>
              <a:ext cx="104175" cy="147129"/>
            </a:xfrm>
            <a:prstGeom prst="ellipse">
              <a:avLst/>
            </a:prstGeom>
            <a:solidFill>
              <a:srgbClr val="3D7FA9"/>
            </a:solidFill>
            <a:ln>
              <a:solidFill>
                <a:srgbClr val="3D7FA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000" dirty="0"/>
            </a:p>
          </p:txBody>
        </p:sp>
        <p:sp>
          <p:nvSpPr>
            <p:cNvPr id="99" name="Oval 98"/>
            <p:cNvSpPr/>
            <p:nvPr/>
          </p:nvSpPr>
          <p:spPr>
            <a:xfrm>
              <a:off x="3581119" y="2892578"/>
              <a:ext cx="104175" cy="147129"/>
            </a:xfrm>
            <a:prstGeom prst="ellipse">
              <a:avLst/>
            </a:prstGeom>
            <a:solidFill>
              <a:srgbClr val="3D7FA9"/>
            </a:solidFill>
            <a:ln>
              <a:solidFill>
                <a:srgbClr val="3D7FA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000" dirty="0"/>
            </a:p>
          </p:txBody>
        </p:sp>
        <p:cxnSp>
          <p:nvCxnSpPr>
            <p:cNvPr id="100" name="Straight Arrow Connector 99"/>
            <p:cNvCxnSpPr/>
            <p:nvPr/>
          </p:nvCxnSpPr>
          <p:spPr>
            <a:xfrm flipV="1">
              <a:off x="1980805" y="3349759"/>
              <a:ext cx="1448438" cy="1374717"/>
            </a:xfrm>
            <a:prstGeom prst="straightConnector1">
              <a:avLst/>
            </a:prstGeom>
            <a:ln>
              <a:solidFill>
                <a:srgbClr val="3D7FA9"/>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101" name="Straight Arrow Connector 100"/>
            <p:cNvCxnSpPr/>
            <p:nvPr/>
          </p:nvCxnSpPr>
          <p:spPr>
            <a:xfrm flipV="1">
              <a:off x="1980805" y="3121169"/>
              <a:ext cx="1448438" cy="1603308"/>
            </a:xfrm>
            <a:prstGeom prst="straightConnector1">
              <a:avLst/>
            </a:prstGeom>
            <a:ln>
              <a:solidFill>
                <a:srgbClr val="3D7FA9"/>
              </a:solidFill>
              <a:prstDash val="sysDot"/>
              <a:tailEnd type="arrow"/>
            </a:ln>
          </p:spPr>
          <p:style>
            <a:lnRef idx="1">
              <a:schemeClr val="accent1"/>
            </a:lnRef>
            <a:fillRef idx="0">
              <a:schemeClr val="accent1"/>
            </a:fillRef>
            <a:effectRef idx="0">
              <a:schemeClr val="accent1"/>
            </a:effectRef>
            <a:fontRef idx="minor">
              <a:schemeClr val="tx1"/>
            </a:fontRef>
          </p:style>
        </p:cxnSp>
        <p:sp>
          <p:nvSpPr>
            <p:cNvPr id="102" name="Oval 101"/>
            <p:cNvSpPr/>
            <p:nvPr/>
          </p:nvSpPr>
          <p:spPr>
            <a:xfrm>
              <a:off x="1752993" y="4655900"/>
              <a:ext cx="104175" cy="147129"/>
            </a:xfrm>
            <a:prstGeom prst="ellipse">
              <a:avLst/>
            </a:prstGeom>
            <a:solidFill>
              <a:srgbClr val="FF0000"/>
            </a:solidFill>
            <a:ln>
              <a:solidFill>
                <a:srgbClr val="3D7FA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000" dirty="0"/>
            </a:p>
          </p:txBody>
        </p:sp>
      </p:grpSp>
      <p:grpSp>
        <p:nvGrpSpPr>
          <p:cNvPr id="74" name="Group 3"/>
          <p:cNvGrpSpPr>
            <a:grpSpLocks/>
          </p:cNvGrpSpPr>
          <p:nvPr/>
        </p:nvGrpSpPr>
        <p:grpSpPr bwMode="auto">
          <a:xfrm>
            <a:off x="1600200" y="3458028"/>
            <a:ext cx="1814531" cy="2179718"/>
            <a:chOff x="1752993" y="2892578"/>
            <a:chExt cx="1981407" cy="2666889"/>
          </a:xfrm>
        </p:grpSpPr>
        <p:sp>
          <p:nvSpPr>
            <p:cNvPr id="75" name="Oval 74"/>
            <p:cNvSpPr/>
            <p:nvPr/>
          </p:nvSpPr>
          <p:spPr>
            <a:xfrm>
              <a:off x="3581119" y="4038705"/>
              <a:ext cx="153281" cy="152394"/>
            </a:xfrm>
            <a:prstGeom prst="ellipse">
              <a:avLst/>
            </a:prstGeom>
            <a:solidFill>
              <a:srgbClr val="3D7FA9"/>
            </a:solidFill>
            <a:ln>
              <a:solidFill>
                <a:srgbClr val="3D7FA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000" dirty="0"/>
            </a:p>
          </p:txBody>
        </p:sp>
        <p:sp>
          <p:nvSpPr>
            <p:cNvPr id="76" name="Oval 75"/>
            <p:cNvSpPr/>
            <p:nvPr/>
          </p:nvSpPr>
          <p:spPr>
            <a:xfrm>
              <a:off x="3581119" y="3806940"/>
              <a:ext cx="153281" cy="152394"/>
            </a:xfrm>
            <a:prstGeom prst="ellipse">
              <a:avLst/>
            </a:prstGeom>
            <a:solidFill>
              <a:srgbClr val="3D7FA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000" dirty="0"/>
            </a:p>
          </p:txBody>
        </p:sp>
        <p:sp>
          <p:nvSpPr>
            <p:cNvPr id="77" name="Oval 76"/>
            <p:cNvSpPr/>
            <p:nvPr/>
          </p:nvSpPr>
          <p:spPr>
            <a:xfrm>
              <a:off x="3581119" y="4340318"/>
              <a:ext cx="153281" cy="152394"/>
            </a:xfrm>
            <a:prstGeom prst="ellipse">
              <a:avLst/>
            </a:prstGeom>
            <a:solidFill>
              <a:srgbClr val="FF0000"/>
            </a:solidFill>
            <a:ln>
              <a:solidFill>
                <a:srgbClr val="3D7FA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000" dirty="0"/>
            </a:p>
          </p:txBody>
        </p:sp>
        <p:sp>
          <p:nvSpPr>
            <p:cNvPr id="78" name="Oval 77"/>
            <p:cNvSpPr/>
            <p:nvPr/>
          </p:nvSpPr>
          <p:spPr>
            <a:xfrm>
              <a:off x="3581119" y="4568908"/>
              <a:ext cx="153281" cy="152394"/>
            </a:xfrm>
            <a:prstGeom prst="ellipse">
              <a:avLst/>
            </a:prstGeom>
            <a:solidFill>
              <a:srgbClr val="3D7FA9"/>
            </a:solidFill>
            <a:ln>
              <a:solidFill>
                <a:srgbClr val="3D7FA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000" dirty="0"/>
            </a:p>
          </p:txBody>
        </p:sp>
        <p:sp>
          <p:nvSpPr>
            <p:cNvPr id="80" name="Oval 79"/>
            <p:cNvSpPr/>
            <p:nvPr/>
          </p:nvSpPr>
          <p:spPr>
            <a:xfrm>
              <a:off x="3581119" y="4949892"/>
              <a:ext cx="153281" cy="152394"/>
            </a:xfrm>
            <a:prstGeom prst="ellipse">
              <a:avLst/>
            </a:prstGeom>
            <a:solidFill>
              <a:srgbClr val="3D7FA9"/>
            </a:solidFill>
            <a:ln>
              <a:solidFill>
                <a:srgbClr val="3D7FA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000" dirty="0"/>
            </a:p>
          </p:txBody>
        </p:sp>
        <p:sp>
          <p:nvSpPr>
            <p:cNvPr id="103" name="Oval 102"/>
            <p:cNvSpPr/>
            <p:nvPr/>
          </p:nvSpPr>
          <p:spPr>
            <a:xfrm>
              <a:off x="3581119" y="5178483"/>
              <a:ext cx="153281" cy="152394"/>
            </a:xfrm>
            <a:prstGeom prst="ellipse">
              <a:avLst/>
            </a:prstGeom>
            <a:solidFill>
              <a:srgbClr val="3D7FA9"/>
            </a:solidFill>
            <a:ln>
              <a:solidFill>
                <a:srgbClr val="3D7FA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000" dirty="0"/>
            </a:p>
          </p:txBody>
        </p:sp>
        <p:sp>
          <p:nvSpPr>
            <p:cNvPr id="104" name="Oval 103"/>
            <p:cNvSpPr/>
            <p:nvPr/>
          </p:nvSpPr>
          <p:spPr>
            <a:xfrm>
              <a:off x="3581119" y="3578350"/>
              <a:ext cx="153281" cy="152394"/>
            </a:xfrm>
            <a:prstGeom prst="ellipse">
              <a:avLst/>
            </a:prstGeom>
            <a:solidFill>
              <a:srgbClr val="3D7FA9"/>
            </a:solidFill>
            <a:ln>
              <a:solidFill>
                <a:srgbClr val="3D7FA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000" dirty="0"/>
            </a:p>
          </p:txBody>
        </p:sp>
        <p:sp>
          <p:nvSpPr>
            <p:cNvPr id="105" name="Oval 104"/>
            <p:cNvSpPr/>
            <p:nvPr/>
          </p:nvSpPr>
          <p:spPr>
            <a:xfrm>
              <a:off x="3581119" y="3349759"/>
              <a:ext cx="153281" cy="152394"/>
            </a:xfrm>
            <a:prstGeom prst="ellipse">
              <a:avLst/>
            </a:prstGeom>
            <a:solidFill>
              <a:srgbClr val="3D7FA9"/>
            </a:solidFill>
            <a:ln>
              <a:solidFill>
                <a:srgbClr val="3D7FA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000" dirty="0"/>
            </a:p>
          </p:txBody>
        </p:sp>
        <p:cxnSp>
          <p:nvCxnSpPr>
            <p:cNvPr id="106" name="Straight Arrow Connector 105"/>
            <p:cNvCxnSpPr/>
            <p:nvPr/>
          </p:nvCxnSpPr>
          <p:spPr>
            <a:xfrm flipV="1">
              <a:off x="1980805" y="3502153"/>
              <a:ext cx="1448438" cy="1219149"/>
            </a:xfrm>
            <a:prstGeom prst="straightConnector1">
              <a:avLst/>
            </a:prstGeom>
            <a:ln>
              <a:solidFill>
                <a:srgbClr val="3D7FA9"/>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107" name="Straight Arrow Connector 106"/>
            <p:cNvCxnSpPr/>
            <p:nvPr/>
          </p:nvCxnSpPr>
          <p:spPr>
            <a:xfrm flipV="1">
              <a:off x="1980805" y="3730743"/>
              <a:ext cx="1448438" cy="990559"/>
            </a:xfrm>
            <a:prstGeom prst="straightConnector1">
              <a:avLst/>
            </a:prstGeom>
            <a:ln>
              <a:solidFill>
                <a:srgbClr val="3D7FA9"/>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108" name="Straight Arrow Connector 107"/>
            <p:cNvCxnSpPr/>
            <p:nvPr/>
          </p:nvCxnSpPr>
          <p:spPr>
            <a:xfrm flipV="1">
              <a:off x="1980805" y="3959334"/>
              <a:ext cx="1448438" cy="761968"/>
            </a:xfrm>
            <a:prstGeom prst="straightConnector1">
              <a:avLst/>
            </a:prstGeom>
            <a:ln>
              <a:solidFill>
                <a:srgbClr val="3D7FA9"/>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109" name="Straight Arrow Connector 108"/>
            <p:cNvCxnSpPr/>
            <p:nvPr/>
          </p:nvCxnSpPr>
          <p:spPr>
            <a:xfrm flipV="1">
              <a:off x="1980805" y="4187924"/>
              <a:ext cx="1448438" cy="533378"/>
            </a:xfrm>
            <a:prstGeom prst="straightConnector1">
              <a:avLst/>
            </a:prstGeom>
            <a:ln>
              <a:solidFill>
                <a:srgbClr val="3D7FA9"/>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110" name="Straight Arrow Connector 109"/>
            <p:cNvCxnSpPr/>
            <p:nvPr/>
          </p:nvCxnSpPr>
          <p:spPr>
            <a:xfrm flipV="1">
              <a:off x="1980805" y="4416514"/>
              <a:ext cx="1448438" cy="304787"/>
            </a:xfrm>
            <a:prstGeom prst="straightConnector1">
              <a:avLst/>
            </a:prstGeom>
            <a:ln>
              <a:solidFill>
                <a:srgbClr val="3D7FA9"/>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111" name="Straight Arrow Connector 110"/>
            <p:cNvCxnSpPr/>
            <p:nvPr/>
          </p:nvCxnSpPr>
          <p:spPr>
            <a:xfrm flipV="1">
              <a:off x="1980805" y="4645105"/>
              <a:ext cx="1448438" cy="76197"/>
            </a:xfrm>
            <a:prstGeom prst="straightConnector1">
              <a:avLst/>
            </a:prstGeom>
            <a:ln>
              <a:solidFill>
                <a:srgbClr val="3D7FA9"/>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112" name="Straight Arrow Connector 111"/>
            <p:cNvCxnSpPr/>
            <p:nvPr/>
          </p:nvCxnSpPr>
          <p:spPr>
            <a:xfrm>
              <a:off x="1980805" y="4721302"/>
              <a:ext cx="1448438" cy="304787"/>
            </a:xfrm>
            <a:prstGeom prst="straightConnector1">
              <a:avLst/>
            </a:prstGeom>
            <a:ln>
              <a:solidFill>
                <a:srgbClr val="3D7FA9"/>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113" name="Straight Arrow Connector 112"/>
            <p:cNvCxnSpPr/>
            <p:nvPr/>
          </p:nvCxnSpPr>
          <p:spPr>
            <a:xfrm>
              <a:off x="1980805" y="4721302"/>
              <a:ext cx="1448438" cy="457181"/>
            </a:xfrm>
            <a:prstGeom prst="straightConnector1">
              <a:avLst/>
            </a:prstGeom>
            <a:ln>
              <a:solidFill>
                <a:srgbClr val="3D7FA9"/>
              </a:solidFill>
              <a:prstDash val="sysDot"/>
              <a:tailEnd type="arrow"/>
            </a:ln>
          </p:spPr>
          <p:style>
            <a:lnRef idx="1">
              <a:schemeClr val="accent1"/>
            </a:lnRef>
            <a:fillRef idx="0">
              <a:schemeClr val="accent1"/>
            </a:fillRef>
            <a:effectRef idx="0">
              <a:schemeClr val="accent1"/>
            </a:effectRef>
            <a:fontRef idx="minor">
              <a:schemeClr val="tx1"/>
            </a:fontRef>
          </p:style>
        </p:cxnSp>
        <p:sp>
          <p:nvSpPr>
            <p:cNvPr id="114" name="Oval 113"/>
            <p:cNvSpPr/>
            <p:nvPr/>
          </p:nvSpPr>
          <p:spPr>
            <a:xfrm>
              <a:off x="3581119" y="5407073"/>
              <a:ext cx="153281" cy="152394"/>
            </a:xfrm>
            <a:prstGeom prst="ellipse">
              <a:avLst/>
            </a:prstGeom>
            <a:solidFill>
              <a:srgbClr val="3D7FA9"/>
            </a:solidFill>
            <a:ln>
              <a:solidFill>
                <a:srgbClr val="3D7FA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000" dirty="0"/>
            </a:p>
          </p:txBody>
        </p:sp>
        <p:cxnSp>
          <p:nvCxnSpPr>
            <p:cNvPr id="115" name="Straight Arrow Connector 114"/>
            <p:cNvCxnSpPr/>
            <p:nvPr/>
          </p:nvCxnSpPr>
          <p:spPr>
            <a:xfrm>
              <a:off x="1980805" y="4732097"/>
              <a:ext cx="1448438" cy="751172"/>
            </a:xfrm>
            <a:prstGeom prst="straightConnector1">
              <a:avLst/>
            </a:prstGeom>
            <a:ln>
              <a:solidFill>
                <a:srgbClr val="3D7FA9"/>
              </a:solidFill>
              <a:prstDash val="sysDot"/>
              <a:tailEnd type="arrow"/>
            </a:ln>
          </p:spPr>
          <p:style>
            <a:lnRef idx="1">
              <a:schemeClr val="accent1"/>
            </a:lnRef>
            <a:fillRef idx="0">
              <a:schemeClr val="accent1"/>
            </a:fillRef>
            <a:effectRef idx="0">
              <a:schemeClr val="accent1"/>
            </a:effectRef>
            <a:fontRef idx="minor">
              <a:schemeClr val="tx1"/>
            </a:fontRef>
          </p:style>
        </p:cxnSp>
        <p:sp>
          <p:nvSpPr>
            <p:cNvPr id="116" name="Oval 115"/>
            <p:cNvSpPr/>
            <p:nvPr/>
          </p:nvSpPr>
          <p:spPr>
            <a:xfrm>
              <a:off x="3581119" y="3121169"/>
              <a:ext cx="153281" cy="152394"/>
            </a:xfrm>
            <a:prstGeom prst="ellipse">
              <a:avLst/>
            </a:prstGeom>
            <a:solidFill>
              <a:srgbClr val="3D7FA9"/>
            </a:solidFill>
            <a:ln>
              <a:solidFill>
                <a:srgbClr val="3D7FA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000" dirty="0"/>
            </a:p>
          </p:txBody>
        </p:sp>
        <p:sp>
          <p:nvSpPr>
            <p:cNvPr id="117" name="Oval 116"/>
            <p:cNvSpPr/>
            <p:nvPr/>
          </p:nvSpPr>
          <p:spPr>
            <a:xfrm>
              <a:off x="3581119" y="2892578"/>
              <a:ext cx="153281" cy="152394"/>
            </a:xfrm>
            <a:prstGeom prst="ellipse">
              <a:avLst/>
            </a:prstGeom>
            <a:solidFill>
              <a:srgbClr val="3D7FA9"/>
            </a:solidFill>
            <a:ln>
              <a:solidFill>
                <a:srgbClr val="3D7FA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000" dirty="0"/>
            </a:p>
          </p:txBody>
        </p:sp>
        <p:cxnSp>
          <p:nvCxnSpPr>
            <p:cNvPr id="118" name="Straight Arrow Connector 117"/>
            <p:cNvCxnSpPr/>
            <p:nvPr/>
          </p:nvCxnSpPr>
          <p:spPr>
            <a:xfrm flipV="1">
              <a:off x="1980805" y="3349759"/>
              <a:ext cx="1448438" cy="1374717"/>
            </a:xfrm>
            <a:prstGeom prst="straightConnector1">
              <a:avLst/>
            </a:prstGeom>
            <a:ln>
              <a:solidFill>
                <a:srgbClr val="3D7FA9"/>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119" name="Straight Arrow Connector 118"/>
            <p:cNvCxnSpPr/>
            <p:nvPr/>
          </p:nvCxnSpPr>
          <p:spPr>
            <a:xfrm flipV="1">
              <a:off x="1980805" y="3121169"/>
              <a:ext cx="1448438" cy="1603308"/>
            </a:xfrm>
            <a:prstGeom prst="straightConnector1">
              <a:avLst/>
            </a:prstGeom>
            <a:ln>
              <a:solidFill>
                <a:srgbClr val="3D7FA9"/>
              </a:solidFill>
              <a:prstDash val="sysDot"/>
              <a:tailEnd type="arrow"/>
            </a:ln>
          </p:spPr>
          <p:style>
            <a:lnRef idx="1">
              <a:schemeClr val="accent1"/>
            </a:lnRef>
            <a:fillRef idx="0">
              <a:schemeClr val="accent1"/>
            </a:fillRef>
            <a:effectRef idx="0">
              <a:schemeClr val="accent1"/>
            </a:effectRef>
            <a:fontRef idx="minor">
              <a:schemeClr val="tx1"/>
            </a:fontRef>
          </p:style>
        </p:cxnSp>
        <p:sp>
          <p:nvSpPr>
            <p:cNvPr id="120" name="Oval 119"/>
            <p:cNvSpPr/>
            <p:nvPr/>
          </p:nvSpPr>
          <p:spPr>
            <a:xfrm>
              <a:off x="1752993" y="4655900"/>
              <a:ext cx="151875" cy="152394"/>
            </a:xfrm>
            <a:prstGeom prst="ellipse">
              <a:avLst/>
            </a:prstGeom>
            <a:solidFill>
              <a:srgbClr val="FF0000"/>
            </a:solidFill>
            <a:ln>
              <a:solidFill>
                <a:srgbClr val="3D7FA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000" dirty="0"/>
            </a:p>
          </p:txBody>
        </p:sp>
      </p:grpSp>
      <p:sp>
        <p:nvSpPr>
          <p:cNvPr id="121" name="TextBox 42"/>
          <p:cNvSpPr txBox="1">
            <a:spLocks noChangeArrowheads="1"/>
          </p:cNvSpPr>
          <p:nvPr/>
        </p:nvSpPr>
        <p:spPr bwMode="auto">
          <a:xfrm>
            <a:off x="3886200" y="2726729"/>
            <a:ext cx="1086421" cy="338554"/>
          </a:xfrm>
          <a:prstGeom prst="rect">
            <a:avLst/>
          </a:prstGeom>
          <a:noFill/>
          <a:ln w="9525">
            <a:noFill/>
            <a:miter lim="800000"/>
            <a:headEnd/>
            <a:tailEnd/>
          </a:ln>
        </p:spPr>
        <p:txBody>
          <a:bodyPr wrap="square">
            <a:spAutoFit/>
          </a:bodyPr>
          <a:lstStyle/>
          <a:p>
            <a:pPr algn="ctr"/>
            <a:r>
              <a:rPr lang="en-US" sz="1600" dirty="0">
                <a:latin typeface="Arial" pitchFamily="34" charset="0"/>
                <a:cs typeface="Arial" pitchFamily="34" charset="0"/>
              </a:rPr>
              <a:t>Student </a:t>
            </a:r>
            <a:r>
              <a:rPr lang="en-US" sz="1600" dirty="0" smtClean="0">
                <a:latin typeface="Arial" pitchFamily="34" charset="0"/>
                <a:cs typeface="Arial" pitchFamily="34" charset="0"/>
              </a:rPr>
              <a:t>E</a:t>
            </a:r>
            <a:endParaRPr lang="en-US" sz="1600" dirty="0">
              <a:latin typeface="Arial" pitchFamily="34" charset="0"/>
              <a:cs typeface="Arial" pitchFamily="34" charset="0"/>
            </a:endParaRPr>
          </a:p>
        </p:txBody>
      </p:sp>
      <p:sp>
        <p:nvSpPr>
          <p:cNvPr id="4" name="Rectangle 3"/>
          <p:cNvSpPr/>
          <p:nvPr/>
        </p:nvSpPr>
        <p:spPr>
          <a:xfrm>
            <a:off x="3175000" y="3429000"/>
            <a:ext cx="711200" cy="402095"/>
          </a:xfrm>
          <a:prstGeom prst="rect">
            <a:avLst/>
          </a:prstGeom>
          <a:solidFill>
            <a:schemeClr val="bg1">
              <a:lumMod val="85000"/>
              <a:alpha val="5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p:cNvCxnSpPr/>
          <p:nvPr/>
        </p:nvCxnSpPr>
        <p:spPr>
          <a:xfrm flipV="1">
            <a:off x="895350" y="2674500"/>
            <a:ext cx="4559300" cy="29938"/>
          </a:xfrm>
          <a:prstGeom prst="line">
            <a:avLst/>
          </a:prstGeom>
          <a:ln>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122" name="TextBox 8"/>
          <p:cNvSpPr txBox="1">
            <a:spLocks noChangeArrowheads="1"/>
          </p:cNvSpPr>
          <p:nvPr/>
        </p:nvSpPr>
        <p:spPr bwMode="auto">
          <a:xfrm>
            <a:off x="4215606" y="6024299"/>
            <a:ext cx="2478088" cy="584775"/>
          </a:xfrm>
          <a:prstGeom prst="rect">
            <a:avLst/>
          </a:prstGeom>
          <a:noFill/>
          <a:ln w="9525">
            <a:noFill/>
            <a:miter lim="800000"/>
            <a:headEnd/>
            <a:tailEnd/>
          </a:ln>
        </p:spPr>
        <p:txBody>
          <a:bodyPr>
            <a:spAutoFit/>
          </a:bodyPr>
          <a:lstStyle/>
          <a:p>
            <a:r>
              <a:rPr lang="en-US" sz="1400" dirty="0">
                <a:solidFill>
                  <a:srgbClr val="FF0000"/>
                </a:solidFill>
                <a:cs typeface="ＭＳ Ｐゴシック"/>
              </a:rPr>
              <a:t>─</a:t>
            </a:r>
            <a:r>
              <a:rPr lang="en-US" sz="1400" dirty="0">
                <a:cs typeface="ＭＳ Ｐゴシック"/>
              </a:rPr>
              <a:t>   Proficiency</a:t>
            </a:r>
          </a:p>
          <a:p>
            <a:endParaRPr lang="en-US" dirty="0">
              <a:cs typeface="ＭＳ Ｐゴシック"/>
            </a:endParaRPr>
          </a:p>
        </p:txBody>
      </p:sp>
    </p:spTree>
    <p:extLst>
      <p:ext uri="{BB962C8B-B14F-4D97-AF65-F5344CB8AC3E}">
        <p14:creationId xmlns="" xmlns:p14="http://schemas.microsoft.com/office/powerpoint/2010/main" val="623001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1143000"/>
          </a:xfrm>
        </p:spPr>
        <p:txBody>
          <a:bodyPr/>
          <a:lstStyle/>
          <a:p>
            <a:r>
              <a:rPr lang="en-US" dirty="0" smtClean="0"/>
              <a:t>Student Growth Percentiles:  </a:t>
            </a:r>
            <a:br>
              <a:rPr lang="en-US" dirty="0" smtClean="0"/>
            </a:br>
            <a:r>
              <a:rPr lang="en-US" dirty="0" smtClean="0"/>
              <a:t>True or False?</a:t>
            </a:r>
            <a:endParaRPr lang="en-US" dirty="0"/>
          </a:p>
        </p:txBody>
      </p:sp>
      <p:sp>
        <p:nvSpPr>
          <p:cNvPr id="3" name="Content Placeholder 2"/>
          <p:cNvSpPr>
            <a:spLocks noGrp="1"/>
          </p:cNvSpPr>
          <p:nvPr>
            <p:ph sz="half" idx="1"/>
          </p:nvPr>
        </p:nvSpPr>
        <p:spPr>
          <a:xfrm>
            <a:off x="457200" y="1371600"/>
            <a:ext cx="5562600" cy="4525963"/>
          </a:xfrm>
        </p:spPr>
        <p:txBody>
          <a:bodyPr/>
          <a:lstStyle/>
          <a:p>
            <a:pPr marL="457200" indent="-457200" eaLnBrk="1" hangingPunct="1">
              <a:buFont typeface="Wingdings" pitchFamily="2" charset="2"/>
              <a:buAutoNum type="arabicPeriod"/>
            </a:pPr>
            <a:r>
              <a:rPr lang="en-US" sz="2000" b="0" dirty="0">
                <a:solidFill>
                  <a:schemeClr val="tx1"/>
                </a:solidFill>
              </a:rPr>
              <a:t>A student with an SGP of 50 performed </a:t>
            </a:r>
            <a:r>
              <a:rPr lang="en-US" sz="2000" b="0" dirty="0" smtClean="0">
                <a:solidFill>
                  <a:schemeClr val="tx1"/>
                </a:solidFill>
              </a:rPr>
              <a:t>as well or better </a:t>
            </a:r>
            <a:r>
              <a:rPr lang="en-US" sz="2000" b="0" dirty="0">
                <a:solidFill>
                  <a:schemeClr val="tx1"/>
                </a:solidFill>
              </a:rPr>
              <a:t>than </a:t>
            </a:r>
            <a:r>
              <a:rPr lang="en-US" sz="2000" b="0" dirty="0" smtClean="0">
                <a:solidFill>
                  <a:schemeClr val="tx1"/>
                </a:solidFill>
              </a:rPr>
              <a:t>50 percent </a:t>
            </a:r>
            <a:r>
              <a:rPr lang="en-US" sz="2000" b="0" dirty="0">
                <a:solidFill>
                  <a:schemeClr val="tx1"/>
                </a:solidFill>
              </a:rPr>
              <a:t>of similar students.   </a:t>
            </a:r>
          </a:p>
          <a:p>
            <a:pPr marL="457200" indent="-457200" eaLnBrk="1" hangingPunct="1">
              <a:spcBef>
                <a:spcPts val="600"/>
              </a:spcBef>
              <a:buFont typeface="Wingdings" pitchFamily="2" charset="2"/>
              <a:buAutoNum type="arabicPeriod"/>
            </a:pPr>
            <a:r>
              <a:rPr lang="en-US" sz="2000" b="0" dirty="0">
                <a:solidFill>
                  <a:schemeClr val="tx1"/>
                </a:solidFill>
              </a:rPr>
              <a:t>A student with an SGP of 80 must be proficient.</a:t>
            </a:r>
          </a:p>
          <a:p>
            <a:pPr marL="457200" indent="-457200" eaLnBrk="1" hangingPunct="1">
              <a:spcBef>
                <a:spcPts val="600"/>
              </a:spcBef>
              <a:buFont typeface="Wingdings" pitchFamily="2" charset="2"/>
              <a:buAutoNum type="arabicPeriod"/>
            </a:pPr>
            <a:r>
              <a:rPr lang="en-US" sz="2000" b="0" dirty="0">
                <a:solidFill>
                  <a:schemeClr val="tx1"/>
                </a:solidFill>
              </a:rPr>
              <a:t>A student with an SGP of 20 grew less than a student with an SGP of 60.</a:t>
            </a:r>
          </a:p>
          <a:p>
            <a:pPr marL="457200" indent="-457200" eaLnBrk="1" hangingPunct="1">
              <a:spcBef>
                <a:spcPts val="600"/>
              </a:spcBef>
              <a:buFont typeface="Wingdings" pitchFamily="2" charset="2"/>
              <a:buAutoNum type="arabicPeriod"/>
            </a:pPr>
            <a:r>
              <a:rPr lang="en-US" sz="2000" b="0" dirty="0">
                <a:solidFill>
                  <a:schemeClr val="tx1"/>
                </a:solidFill>
              </a:rPr>
              <a:t>The highest SGP that a student can receive is 99.</a:t>
            </a:r>
          </a:p>
          <a:p>
            <a:pPr marL="457200" indent="-457200" eaLnBrk="1" hangingPunct="1">
              <a:spcBef>
                <a:spcPts val="600"/>
              </a:spcBef>
              <a:buFont typeface="Wingdings" pitchFamily="2" charset="2"/>
              <a:buAutoNum type="arabicPeriod"/>
            </a:pPr>
            <a:r>
              <a:rPr lang="en-US" sz="2000" b="0" dirty="0" smtClean="0">
                <a:solidFill>
                  <a:schemeClr val="tx1"/>
                </a:solidFill>
              </a:rPr>
              <a:t>A student with an SGP of 75 got about 75% of test questions correct.</a:t>
            </a:r>
          </a:p>
          <a:p>
            <a:pPr marL="457200" indent="-457200" eaLnBrk="1" hangingPunct="1">
              <a:spcBef>
                <a:spcPts val="600"/>
              </a:spcBef>
              <a:buFont typeface="Wingdings" pitchFamily="2" charset="2"/>
              <a:buAutoNum type="arabicPeriod"/>
            </a:pPr>
            <a:r>
              <a:rPr lang="en-US" sz="2000" b="0" dirty="0" smtClean="0">
                <a:solidFill>
                  <a:srgbClr val="FF0000"/>
                </a:solidFill>
              </a:rPr>
              <a:t>Extra credit:  A </a:t>
            </a:r>
            <a:r>
              <a:rPr lang="en-US" sz="2000" b="0" dirty="0">
                <a:solidFill>
                  <a:srgbClr val="FF0000"/>
                </a:solidFill>
              </a:rPr>
              <a:t>student with an SGP of </a:t>
            </a:r>
            <a:r>
              <a:rPr lang="en-US" sz="2000" b="0" dirty="0" smtClean="0">
                <a:solidFill>
                  <a:srgbClr val="FF0000"/>
                </a:solidFill>
              </a:rPr>
              <a:t>55 in math and an SGP of 50 in ELA learned more math than ELA content this year.</a:t>
            </a:r>
          </a:p>
        </p:txBody>
      </p:sp>
      <p:sp>
        <p:nvSpPr>
          <p:cNvPr id="4" name="Content Placeholder 3"/>
          <p:cNvSpPr>
            <a:spLocks noGrp="1"/>
          </p:cNvSpPr>
          <p:nvPr>
            <p:ph sz="half" idx="2"/>
          </p:nvPr>
        </p:nvSpPr>
        <p:spPr>
          <a:xfrm>
            <a:off x="6324600" y="1371600"/>
            <a:ext cx="2514600" cy="4525963"/>
          </a:xfrm>
        </p:spPr>
        <p:txBody>
          <a:bodyPr/>
          <a:lstStyle/>
          <a:p>
            <a:pPr marL="0" indent="0">
              <a:spcBef>
                <a:spcPts val="0"/>
              </a:spcBef>
              <a:spcAft>
                <a:spcPts val="0"/>
              </a:spcAft>
              <a:buFont typeface="Wingdings" pitchFamily="2" charset="2"/>
              <a:buAutoNum type="arabicPeriod"/>
              <a:defRPr/>
            </a:pPr>
            <a:r>
              <a:rPr lang="en-US" sz="2000" b="0" dirty="0" smtClean="0">
                <a:solidFill>
                  <a:srgbClr val="FF0000"/>
                </a:solidFill>
              </a:rPr>
              <a:t>True</a:t>
            </a:r>
          </a:p>
          <a:p>
            <a:pPr marL="0" indent="0">
              <a:spcBef>
                <a:spcPts val="0"/>
              </a:spcBef>
              <a:spcAft>
                <a:spcPts val="0"/>
              </a:spcAft>
              <a:buFont typeface="Wingdings" pitchFamily="2" charset="2"/>
              <a:buAutoNum type="arabicPeriod"/>
              <a:defRPr/>
            </a:pPr>
            <a:endParaRPr lang="en-US" sz="2000" b="0" dirty="0" smtClean="0">
              <a:solidFill>
                <a:srgbClr val="FF0000"/>
              </a:solidFill>
            </a:endParaRPr>
          </a:p>
          <a:p>
            <a:pPr marL="0" indent="0">
              <a:spcBef>
                <a:spcPts val="0"/>
              </a:spcBef>
              <a:spcAft>
                <a:spcPts val="0"/>
              </a:spcAft>
              <a:buFont typeface="Wingdings" pitchFamily="2" charset="2"/>
              <a:buAutoNum type="arabicPeriod"/>
              <a:defRPr/>
            </a:pPr>
            <a:r>
              <a:rPr lang="en-US" sz="2000" b="0" dirty="0" smtClean="0">
                <a:solidFill>
                  <a:srgbClr val="FF0000"/>
                </a:solidFill>
              </a:rPr>
              <a:t> False</a:t>
            </a:r>
          </a:p>
          <a:p>
            <a:pPr marL="0" indent="0">
              <a:spcBef>
                <a:spcPts val="0"/>
              </a:spcBef>
              <a:spcAft>
                <a:spcPts val="0"/>
              </a:spcAft>
              <a:buFont typeface="Wingdings" pitchFamily="2" charset="2"/>
              <a:buAutoNum type="arabicPeriod"/>
              <a:defRPr/>
            </a:pPr>
            <a:endParaRPr lang="en-US" sz="2000" b="0" dirty="0">
              <a:solidFill>
                <a:srgbClr val="FF0000"/>
              </a:solidFill>
            </a:endParaRPr>
          </a:p>
          <a:p>
            <a:pPr marL="0" indent="0">
              <a:spcBef>
                <a:spcPts val="0"/>
              </a:spcBef>
              <a:spcAft>
                <a:spcPts val="0"/>
              </a:spcAft>
              <a:buFont typeface="Wingdings" pitchFamily="2" charset="2"/>
              <a:buAutoNum type="arabicPeriod"/>
              <a:defRPr/>
            </a:pPr>
            <a:r>
              <a:rPr lang="en-US" sz="2000" b="0" dirty="0" smtClean="0">
                <a:solidFill>
                  <a:srgbClr val="FF0000"/>
                </a:solidFill>
              </a:rPr>
              <a:t> False</a:t>
            </a:r>
          </a:p>
          <a:p>
            <a:pPr marL="0" indent="0">
              <a:spcBef>
                <a:spcPts val="0"/>
              </a:spcBef>
              <a:spcAft>
                <a:spcPts val="0"/>
              </a:spcAft>
              <a:buFont typeface="Wingdings" pitchFamily="2" charset="2"/>
              <a:buAutoNum type="arabicPeriod"/>
              <a:defRPr/>
            </a:pPr>
            <a:endParaRPr lang="en-US" sz="2000" b="0" dirty="0" smtClean="0">
              <a:solidFill>
                <a:srgbClr val="FF0000"/>
              </a:solidFill>
            </a:endParaRPr>
          </a:p>
          <a:p>
            <a:pPr marL="0" indent="0">
              <a:spcBef>
                <a:spcPts val="0"/>
              </a:spcBef>
              <a:spcAft>
                <a:spcPts val="0"/>
              </a:spcAft>
              <a:buFont typeface="Wingdings" pitchFamily="2" charset="2"/>
              <a:buAutoNum type="arabicPeriod"/>
              <a:defRPr/>
            </a:pPr>
            <a:r>
              <a:rPr lang="en-US" sz="2000" b="0" dirty="0" smtClean="0">
                <a:solidFill>
                  <a:srgbClr val="FF0000"/>
                </a:solidFill>
              </a:rPr>
              <a:t> True</a:t>
            </a:r>
          </a:p>
          <a:p>
            <a:pPr marL="0" indent="0">
              <a:spcBef>
                <a:spcPts val="0"/>
              </a:spcBef>
              <a:spcAft>
                <a:spcPts val="0"/>
              </a:spcAft>
              <a:buFont typeface="Wingdings" pitchFamily="2" charset="2"/>
              <a:buAutoNum type="arabicPeriod"/>
              <a:defRPr/>
            </a:pPr>
            <a:endParaRPr lang="en-US" sz="2000" b="0" dirty="0">
              <a:solidFill>
                <a:srgbClr val="FF0000"/>
              </a:solidFill>
            </a:endParaRPr>
          </a:p>
          <a:p>
            <a:pPr marL="0" indent="0">
              <a:spcBef>
                <a:spcPts val="0"/>
              </a:spcBef>
              <a:spcAft>
                <a:spcPts val="0"/>
              </a:spcAft>
              <a:buFont typeface="Wingdings" pitchFamily="2" charset="2"/>
              <a:buAutoNum type="arabicPeriod"/>
              <a:defRPr/>
            </a:pPr>
            <a:r>
              <a:rPr lang="en-US" sz="2000" b="0" dirty="0" smtClean="0">
                <a:solidFill>
                  <a:srgbClr val="FF0000"/>
                </a:solidFill>
              </a:rPr>
              <a:t> False</a:t>
            </a:r>
          </a:p>
          <a:p>
            <a:pPr marL="0" indent="0">
              <a:spcBef>
                <a:spcPts val="0"/>
              </a:spcBef>
              <a:spcAft>
                <a:spcPts val="0"/>
              </a:spcAft>
              <a:buFont typeface="Wingdings" pitchFamily="2" charset="2"/>
              <a:buAutoNum type="arabicPeriod"/>
              <a:defRPr/>
            </a:pPr>
            <a:endParaRPr lang="en-US" sz="2000" b="0" dirty="0" smtClean="0">
              <a:solidFill>
                <a:srgbClr val="FF0000"/>
              </a:solidFill>
            </a:endParaRPr>
          </a:p>
          <a:p>
            <a:pPr marL="0" indent="0">
              <a:spcBef>
                <a:spcPts val="0"/>
              </a:spcBef>
              <a:spcAft>
                <a:spcPts val="0"/>
              </a:spcAft>
              <a:buFont typeface="Wingdings" pitchFamily="2" charset="2"/>
              <a:buAutoNum type="arabicPeriod"/>
              <a:defRPr/>
            </a:pPr>
            <a:r>
              <a:rPr lang="en-US" sz="2000" b="0" dirty="0" smtClean="0">
                <a:solidFill>
                  <a:srgbClr val="FF0000"/>
                </a:solidFill>
              </a:rPr>
              <a:t> False</a:t>
            </a:r>
            <a:endParaRPr lang="en-US" sz="2000" b="0" dirty="0">
              <a:solidFill>
                <a:srgbClr val="FF0000"/>
              </a:solidFill>
            </a:endParaRPr>
          </a:p>
          <a:p>
            <a:pPr marL="0" indent="0">
              <a:spcBef>
                <a:spcPts val="0"/>
              </a:spcBef>
              <a:buNone/>
            </a:pPr>
            <a:endParaRPr lang="en-US" sz="2000" dirty="0"/>
          </a:p>
        </p:txBody>
      </p:sp>
      <p:sp>
        <p:nvSpPr>
          <p:cNvPr id="5" name="Footer Placeholder 4"/>
          <p:cNvSpPr>
            <a:spLocks noGrp="1"/>
          </p:cNvSpPr>
          <p:nvPr>
            <p:ph type="ftr" sz="quarter" idx="10"/>
          </p:nvPr>
        </p:nvSpPr>
        <p:spPr/>
        <p:txBody>
          <a:bodyPr/>
          <a:lstStyle/>
          <a:p>
            <a:pPr>
              <a:defRPr/>
            </a:pPr>
            <a:r>
              <a:rPr lang="en-US" dirty="0" smtClean="0"/>
              <a:t>EngageNY.org</a:t>
            </a:r>
            <a:endParaRPr lang="en-US" dirty="0"/>
          </a:p>
        </p:txBody>
      </p:sp>
      <p:sp>
        <p:nvSpPr>
          <p:cNvPr id="6" name="Slide Number Placeholder 5"/>
          <p:cNvSpPr>
            <a:spLocks noGrp="1"/>
          </p:cNvSpPr>
          <p:nvPr>
            <p:ph type="sldNum" sz="quarter" idx="11"/>
          </p:nvPr>
        </p:nvSpPr>
        <p:spPr/>
        <p:txBody>
          <a:bodyPr/>
          <a:lstStyle/>
          <a:p>
            <a:pPr>
              <a:defRPr/>
            </a:pPr>
            <a:fld id="{BC619C17-6DA1-4238-B08F-FEE25453EC31}" type="slidenum">
              <a:rPr lang="en-US" smtClean="0"/>
              <a:pPr>
                <a:defRPr/>
              </a:pPr>
              <a:t>14</a:t>
            </a:fld>
            <a:endParaRPr lang="en-US" dirty="0"/>
          </a:p>
        </p:txBody>
      </p:sp>
    </p:spTree>
    <p:extLst>
      <p:ext uri="{BB962C8B-B14F-4D97-AF65-F5344CB8AC3E}">
        <p14:creationId xmlns="" xmlns:p14="http://schemas.microsoft.com/office/powerpoint/2010/main" val="2967568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 calcmode="lin" valueType="num">
                                      <p:cBhvr additive="base">
                                        <p:cTn id="19"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anim calcmode="lin" valueType="num">
                                      <p:cBhvr additive="base">
                                        <p:cTn id="2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xEl>
                                              <p:pRg st="8" end="8"/>
                                            </p:txEl>
                                          </p:spTgt>
                                        </p:tgtEl>
                                        <p:attrNameLst>
                                          <p:attrName>style.visibility</p:attrName>
                                        </p:attrNameLst>
                                      </p:cBhvr>
                                      <p:to>
                                        <p:strVal val="visible"/>
                                      </p:to>
                                    </p:set>
                                    <p:anim calcmode="lin" valueType="num">
                                      <p:cBhvr additive="base">
                                        <p:cTn id="31"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txEl>
                                              <p:pRg st="10" end="10"/>
                                            </p:txEl>
                                          </p:spTgt>
                                        </p:tgtEl>
                                        <p:attrNameLst>
                                          <p:attrName>style.visibility</p:attrName>
                                        </p:attrNameLst>
                                      </p:cBhvr>
                                      <p:to>
                                        <p:strVal val="visible"/>
                                      </p:to>
                                    </p:set>
                                    <p:anim calcmode="lin" valueType="num">
                                      <p:cBhvr additive="base">
                                        <p:cTn id="37"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171" y="14514"/>
            <a:ext cx="8229600" cy="1143000"/>
          </a:xfrm>
        </p:spPr>
        <p:txBody>
          <a:bodyPr/>
          <a:lstStyle/>
          <a:p>
            <a:r>
              <a:rPr lang="en-US" dirty="0">
                <a:latin typeface="Arial" pitchFamily="34" charset="0"/>
                <a:cs typeface="Arial" pitchFamily="34" charset="0"/>
              </a:rPr>
              <a:t>Defining </a:t>
            </a:r>
            <a:r>
              <a:rPr lang="en-US" dirty="0" smtClean="0">
                <a:latin typeface="Arial" pitchFamily="34" charset="0"/>
                <a:cs typeface="Arial" pitchFamily="34" charset="0"/>
              </a:rPr>
              <a:t>“Similar Students</a:t>
            </a:r>
            <a:r>
              <a:rPr lang="en-US" dirty="0">
                <a:latin typeface="Arial" pitchFamily="34" charset="0"/>
                <a:cs typeface="Arial" pitchFamily="34" charset="0"/>
              </a:rPr>
              <a:t>” </a:t>
            </a:r>
            <a:endParaRPr lang="en-US" dirty="0"/>
          </a:p>
        </p:txBody>
      </p:sp>
      <p:sp>
        <p:nvSpPr>
          <p:cNvPr id="3" name="Content Placeholder 2"/>
          <p:cNvSpPr>
            <a:spLocks noGrp="1"/>
          </p:cNvSpPr>
          <p:nvPr>
            <p:ph idx="1"/>
          </p:nvPr>
        </p:nvSpPr>
        <p:spPr>
          <a:xfrm>
            <a:off x="457200" y="1600200"/>
            <a:ext cx="2931720" cy="4525963"/>
          </a:xfrm>
        </p:spPr>
        <p:txBody>
          <a:bodyPr/>
          <a:lstStyle/>
          <a:p>
            <a:pPr marL="0" indent="0">
              <a:buNone/>
            </a:pPr>
            <a:r>
              <a:rPr lang="en-US" sz="2000" b="0" baseline="0" dirty="0" smtClean="0">
                <a:solidFill>
                  <a:schemeClr val="tx1"/>
                </a:solidFill>
                <a:latin typeface="Arial" pitchFamily="34" charset="0"/>
                <a:cs typeface="Arial" pitchFamily="34" charset="0"/>
              </a:rPr>
              <a:t>We include data about four characteristics (circled in blue here) when we compare student growth. These factors allow us to more precisely separate the impact of things that a teacher does not control from the effects of the instruction.  </a:t>
            </a:r>
            <a:endParaRPr lang="en-US" sz="2800" b="0" dirty="0" smtClean="0">
              <a:solidFill>
                <a:schemeClr val="tx1"/>
              </a:solidFill>
              <a:latin typeface="Arial" pitchFamily="34" charset="0"/>
              <a:cs typeface="Arial" pitchFamily="34" charset="0"/>
            </a:endParaRPr>
          </a:p>
          <a:p>
            <a:endParaRPr lang="en-US" sz="2000" dirty="0"/>
          </a:p>
        </p:txBody>
      </p:sp>
      <p:sp>
        <p:nvSpPr>
          <p:cNvPr id="4" name="Footer Placeholder 3"/>
          <p:cNvSpPr>
            <a:spLocks noGrp="1"/>
          </p:cNvSpPr>
          <p:nvPr>
            <p:ph type="ftr" sz="quarter" idx="10"/>
          </p:nvPr>
        </p:nvSpPr>
        <p:spPr/>
        <p:txBody>
          <a:bodyPr/>
          <a:lstStyle/>
          <a:p>
            <a:pPr>
              <a:defRPr/>
            </a:pPr>
            <a:r>
              <a:rPr lang="en-US" dirty="0" smtClean="0"/>
              <a:t>EngageNY.org</a:t>
            </a:r>
            <a:endParaRPr lang="en-US" dirty="0"/>
          </a:p>
        </p:txBody>
      </p:sp>
      <p:sp>
        <p:nvSpPr>
          <p:cNvPr id="5" name="Slide Number Placeholder 4"/>
          <p:cNvSpPr>
            <a:spLocks noGrp="1"/>
          </p:cNvSpPr>
          <p:nvPr>
            <p:ph type="sldNum" sz="quarter" idx="11"/>
          </p:nvPr>
        </p:nvSpPr>
        <p:spPr/>
        <p:txBody>
          <a:bodyPr/>
          <a:lstStyle/>
          <a:p>
            <a:pPr>
              <a:defRPr/>
            </a:pPr>
            <a:fld id="{38AB0506-A0B2-47F0-8E7A-100251E1F1D3}" type="slidenum">
              <a:rPr lang="en-US" smtClean="0"/>
              <a:pPr>
                <a:defRPr/>
              </a:pPr>
              <a:t>15</a:t>
            </a:fld>
            <a:endParaRPr lang="en-US" dirty="0"/>
          </a:p>
        </p:txBody>
      </p:sp>
      <p:grpSp>
        <p:nvGrpSpPr>
          <p:cNvPr id="6" name="Group 5"/>
          <p:cNvGrpSpPr/>
          <p:nvPr/>
        </p:nvGrpSpPr>
        <p:grpSpPr>
          <a:xfrm>
            <a:off x="3275610" y="1524000"/>
            <a:ext cx="5577827" cy="4460596"/>
            <a:chOff x="2436420" y="955146"/>
            <a:chExt cx="5577827" cy="4460596"/>
          </a:xfrm>
        </p:grpSpPr>
        <p:sp>
          <p:nvSpPr>
            <p:cNvPr id="7" name="Oval 6"/>
            <p:cNvSpPr/>
            <p:nvPr/>
          </p:nvSpPr>
          <p:spPr>
            <a:xfrm>
              <a:off x="6298160" y="2601306"/>
              <a:ext cx="1716087" cy="1371600"/>
            </a:xfrm>
            <a:prstGeom prst="ellipse">
              <a:avLst/>
            </a:prstGeom>
            <a:solidFill>
              <a:schemeClr val="tx2">
                <a:alpha val="0"/>
              </a:schemeClr>
            </a:solidFill>
            <a:ln>
              <a:solidFill>
                <a:srgbClr val="3D7FA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800" dirty="0">
                <a:solidFill>
                  <a:srgbClr val="3D7FA9"/>
                </a:solidFill>
                <a:latin typeface="Arial" pitchFamily="34" charset="0"/>
                <a:cs typeface="Arial" pitchFamily="34" charset="0"/>
              </a:endParaRPr>
            </a:p>
          </p:txBody>
        </p:sp>
        <p:sp>
          <p:nvSpPr>
            <p:cNvPr id="8" name="Oval 7"/>
            <p:cNvSpPr/>
            <p:nvPr/>
          </p:nvSpPr>
          <p:spPr>
            <a:xfrm>
              <a:off x="2900341" y="3844739"/>
              <a:ext cx="1975469" cy="1571003"/>
            </a:xfrm>
            <a:prstGeom prst="ellipse">
              <a:avLst/>
            </a:prstGeom>
            <a:solidFill>
              <a:schemeClr val="tx2">
                <a:alpha val="0"/>
              </a:schemeClr>
            </a:solidFill>
            <a:ln>
              <a:solidFill>
                <a:srgbClr val="3D7FA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800" dirty="0">
                <a:latin typeface="Arial" pitchFamily="34" charset="0"/>
                <a:cs typeface="Arial" pitchFamily="34" charset="0"/>
              </a:endParaRPr>
            </a:p>
          </p:txBody>
        </p:sp>
        <p:sp>
          <p:nvSpPr>
            <p:cNvPr id="9" name="Rectangle 8"/>
            <p:cNvSpPr/>
            <p:nvPr/>
          </p:nvSpPr>
          <p:spPr>
            <a:xfrm>
              <a:off x="4037610" y="2702609"/>
              <a:ext cx="1687230" cy="736897"/>
            </a:xfrm>
            <a:prstGeom prst="rect">
              <a:avLst/>
            </a:prstGeom>
            <a:ln>
              <a:solidFill>
                <a:srgbClr val="3D7FA9"/>
              </a:solidFill>
            </a:ln>
          </p:spPr>
          <p:style>
            <a:lnRef idx="2">
              <a:schemeClr val="dk1"/>
            </a:lnRef>
            <a:fillRef idx="1">
              <a:schemeClr val="lt1"/>
            </a:fillRef>
            <a:effectRef idx="0">
              <a:schemeClr val="dk1"/>
            </a:effectRef>
            <a:fontRef idx="minor">
              <a:schemeClr val="dk1"/>
            </a:fontRef>
          </p:style>
          <p:txBody>
            <a:bodyPr anchor="ctr"/>
            <a:lstStyle/>
            <a:p>
              <a:pPr algn="ctr">
                <a:defRPr/>
              </a:pPr>
              <a:r>
                <a:rPr lang="en-US" sz="2000" dirty="0" smtClean="0">
                  <a:solidFill>
                    <a:schemeClr val="tx1"/>
                  </a:solidFill>
                  <a:latin typeface="Arial" pitchFamily="34" charset="0"/>
                  <a:cs typeface="Arial" pitchFamily="34" charset="0"/>
                </a:rPr>
                <a:t>Student </a:t>
              </a:r>
              <a:r>
                <a:rPr lang="en-US" sz="2000" dirty="0">
                  <a:solidFill>
                    <a:schemeClr val="tx1"/>
                  </a:solidFill>
                  <a:latin typeface="Arial" pitchFamily="34" charset="0"/>
                  <a:cs typeface="Arial" pitchFamily="34" charset="0"/>
                </a:rPr>
                <a:t>performance</a:t>
              </a:r>
            </a:p>
          </p:txBody>
        </p:sp>
        <p:sp>
          <p:nvSpPr>
            <p:cNvPr id="10" name="Rectangle 9"/>
            <p:cNvSpPr/>
            <p:nvPr/>
          </p:nvSpPr>
          <p:spPr>
            <a:xfrm>
              <a:off x="3017693" y="4249240"/>
              <a:ext cx="1740765" cy="76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000" baseline="0" dirty="0">
                  <a:solidFill>
                    <a:schemeClr val="tx1"/>
                  </a:solidFill>
                  <a:latin typeface="Arial" pitchFamily="34" charset="0"/>
                  <a:cs typeface="Arial" pitchFamily="34" charset="0"/>
                </a:rPr>
                <a:t>Economic </a:t>
              </a:r>
              <a:r>
                <a:rPr lang="en-US" sz="2000" baseline="0" dirty="0" smtClean="0">
                  <a:solidFill>
                    <a:schemeClr val="tx1"/>
                  </a:solidFill>
                  <a:latin typeface="Arial" pitchFamily="34" charset="0"/>
                  <a:cs typeface="Arial" pitchFamily="34" charset="0"/>
                </a:rPr>
                <a:t>disadvantage (poverty)</a:t>
              </a:r>
              <a:endParaRPr lang="en-US" sz="2000" dirty="0">
                <a:solidFill>
                  <a:schemeClr val="tx1"/>
                </a:solidFill>
                <a:latin typeface="Arial" pitchFamily="34" charset="0"/>
                <a:cs typeface="Arial" pitchFamily="34" charset="0"/>
              </a:endParaRPr>
            </a:p>
          </p:txBody>
        </p:sp>
        <p:sp>
          <p:nvSpPr>
            <p:cNvPr id="11" name="Oval 10"/>
            <p:cNvSpPr/>
            <p:nvPr/>
          </p:nvSpPr>
          <p:spPr>
            <a:xfrm>
              <a:off x="2436420" y="1211557"/>
              <a:ext cx="1714500" cy="1371600"/>
            </a:xfrm>
            <a:prstGeom prst="ellipse">
              <a:avLst/>
            </a:prstGeom>
            <a:solidFill>
              <a:schemeClr val="bg1">
                <a:alpha val="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800" dirty="0">
                <a:latin typeface="Arial" pitchFamily="34" charset="0"/>
                <a:cs typeface="Arial" pitchFamily="34" charset="0"/>
              </a:endParaRPr>
            </a:p>
          </p:txBody>
        </p:sp>
        <p:sp>
          <p:nvSpPr>
            <p:cNvPr id="12" name="Rectangle 11"/>
            <p:cNvSpPr/>
            <p:nvPr/>
          </p:nvSpPr>
          <p:spPr>
            <a:xfrm>
              <a:off x="2549730" y="1488546"/>
              <a:ext cx="1505694" cy="76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000" dirty="0" smtClean="0">
                  <a:solidFill>
                    <a:schemeClr val="tx1"/>
                  </a:solidFill>
                  <a:latin typeface="Arial" pitchFamily="34" charset="0"/>
                  <a:cs typeface="Arial" pitchFamily="34" charset="0"/>
                </a:rPr>
                <a:t>Instruction</a:t>
              </a:r>
              <a:endParaRPr lang="en-US" sz="2000" dirty="0">
                <a:solidFill>
                  <a:schemeClr val="tx1"/>
                </a:solidFill>
                <a:latin typeface="Arial" pitchFamily="34" charset="0"/>
                <a:cs typeface="Arial" pitchFamily="34" charset="0"/>
              </a:endParaRPr>
            </a:p>
          </p:txBody>
        </p:sp>
        <p:sp>
          <p:nvSpPr>
            <p:cNvPr id="14" name="Rectangle 13"/>
            <p:cNvSpPr/>
            <p:nvPr/>
          </p:nvSpPr>
          <p:spPr>
            <a:xfrm>
              <a:off x="6508503" y="3096606"/>
              <a:ext cx="129540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000" dirty="0" smtClean="0">
                  <a:solidFill>
                    <a:schemeClr val="tx1"/>
                  </a:solidFill>
                  <a:latin typeface="Arial" pitchFamily="34" charset="0"/>
                  <a:cs typeface="Arial" pitchFamily="34" charset="0"/>
                </a:rPr>
                <a:t>Disability (SWD)</a:t>
              </a:r>
              <a:endParaRPr lang="en-US" sz="2000" dirty="0">
                <a:solidFill>
                  <a:schemeClr val="tx1"/>
                </a:solidFill>
                <a:latin typeface="Arial" pitchFamily="34" charset="0"/>
                <a:cs typeface="Arial" pitchFamily="34" charset="0"/>
              </a:endParaRPr>
            </a:p>
          </p:txBody>
        </p:sp>
        <p:cxnSp>
          <p:nvCxnSpPr>
            <p:cNvPr id="15" name="Straight Arrow Connector 14"/>
            <p:cNvCxnSpPr/>
            <p:nvPr/>
          </p:nvCxnSpPr>
          <p:spPr>
            <a:xfrm>
              <a:off x="3428010" y="2626410"/>
              <a:ext cx="551543" cy="346222"/>
            </a:xfrm>
            <a:prstGeom prst="straightConnector1">
              <a:avLst/>
            </a:prstGeom>
            <a:ln>
              <a:solidFill>
                <a:srgbClr val="3D7FA9"/>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V="1">
              <a:off x="4443800" y="3549046"/>
              <a:ext cx="346841" cy="295693"/>
            </a:xfrm>
            <a:prstGeom prst="straightConnector1">
              <a:avLst/>
            </a:prstGeom>
            <a:ln>
              <a:solidFill>
                <a:srgbClr val="3D7FA9"/>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H="1" flipV="1">
              <a:off x="5325441" y="3591906"/>
              <a:ext cx="335773" cy="505666"/>
            </a:xfrm>
            <a:prstGeom prst="straightConnector1">
              <a:avLst/>
            </a:prstGeom>
            <a:ln>
              <a:solidFill>
                <a:srgbClr val="3D7FA9"/>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H="1" flipV="1">
              <a:off x="5790210" y="3058506"/>
              <a:ext cx="440228" cy="76200"/>
            </a:xfrm>
            <a:prstGeom prst="straightConnector1">
              <a:avLst/>
            </a:prstGeom>
            <a:ln>
              <a:solidFill>
                <a:srgbClr val="3D7FA9"/>
              </a:solidFill>
              <a:tailEnd type="arrow"/>
            </a:ln>
          </p:spPr>
          <p:style>
            <a:lnRef idx="1">
              <a:schemeClr val="accent1"/>
            </a:lnRef>
            <a:fillRef idx="0">
              <a:schemeClr val="accent1"/>
            </a:fillRef>
            <a:effectRef idx="0">
              <a:schemeClr val="accent1"/>
            </a:effectRef>
            <a:fontRef idx="minor">
              <a:schemeClr val="tx1"/>
            </a:fontRef>
          </p:style>
        </p:cxnSp>
        <p:sp>
          <p:nvSpPr>
            <p:cNvPr id="19" name="Oval 18"/>
            <p:cNvSpPr/>
            <p:nvPr/>
          </p:nvSpPr>
          <p:spPr>
            <a:xfrm>
              <a:off x="5903913" y="955146"/>
              <a:ext cx="1716087" cy="1371600"/>
            </a:xfrm>
            <a:prstGeom prst="ellipse">
              <a:avLst/>
            </a:prstGeom>
            <a:solidFill>
              <a:schemeClr val="tx2">
                <a:alpha val="0"/>
              </a:schemeClr>
            </a:solidFill>
            <a:ln>
              <a:solidFill>
                <a:srgbClr val="3D7FA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800" dirty="0">
                <a:solidFill>
                  <a:srgbClr val="3D7FA9"/>
                </a:solidFill>
                <a:latin typeface="Arial" pitchFamily="34" charset="0"/>
                <a:cs typeface="Arial" pitchFamily="34" charset="0"/>
              </a:endParaRPr>
            </a:p>
          </p:txBody>
        </p:sp>
        <p:sp>
          <p:nvSpPr>
            <p:cNvPr id="20" name="TextBox 19"/>
            <p:cNvSpPr txBox="1"/>
            <p:nvPr/>
          </p:nvSpPr>
          <p:spPr>
            <a:xfrm>
              <a:off x="6089650" y="1287003"/>
              <a:ext cx="1344612" cy="707886"/>
            </a:xfrm>
            <a:prstGeom prst="rect">
              <a:avLst/>
            </a:prstGeom>
            <a:noFill/>
          </p:spPr>
          <p:txBody>
            <a:bodyPr wrap="square" rtlCol="0">
              <a:spAutoFit/>
            </a:bodyPr>
            <a:lstStyle/>
            <a:p>
              <a:pPr algn="ctr"/>
              <a:r>
                <a:rPr lang="en-US" sz="2000" dirty="0" smtClean="0">
                  <a:latin typeface="Arial" pitchFamily="34" charset="0"/>
                  <a:cs typeface="Arial" pitchFamily="34" charset="0"/>
                </a:rPr>
                <a:t>Academic</a:t>
              </a:r>
              <a:r>
                <a:rPr lang="en-US" sz="2000" baseline="0" dirty="0" smtClean="0">
                  <a:latin typeface="Arial" pitchFamily="34" charset="0"/>
                  <a:cs typeface="Arial" pitchFamily="34" charset="0"/>
                </a:rPr>
                <a:t> h</a:t>
              </a:r>
              <a:r>
                <a:rPr lang="en-US" sz="2000" dirty="0" smtClean="0">
                  <a:latin typeface="Arial" pitchFamily="34" charset="0"/>
                  <a:cs typeface="Arial" pitchFamily="34" charset="0"/>
                </a:rPr>
                <a:t>istory</a:t>
              </a:r>
              <a:endParaRPr lang="en-US" sz="2000" dirty="0">
                <a:latin typeface="Arial" pitchFamily="34" charset="0"/>
                <a:cs typeface="Arial" pitchFamily="34" charset="0"/>
              </a:endParaRPr>
            </a:p>
          </p:txBody>
        </p:sp>
        <p:cxnSp>
          <p:nvCxnSpPr>
            <p:cNvPr id="21" name="Straight Arrow Connector 20"/>
            <p:cNvCxnSpPr/>
            <p:nvPr/>
          </p:nvCxnSpPr>
          <p:spPr>
            <a:xfrm flipH="1">
              <a:off x="5715000" y="2125880"/>
              <a:ext cx="356060" cy="479659"/>
            </a:xfrm>
            <a:prstGeom prst="straightConnector1">
              <a:avLst/>
            </a:prstGeom>
            <a:ln>
              <a:solidFill>
                <a:srgbClr val="3D7FA9"/>
              </a:solidFill>
              <a:tailEnd type="arrow"/>
            </a:ln>
          </p:spPr>
          <p:style>
            <a:lnRef idx="1">
              <a:schemeClr val="accent1"/>
            </a:lnRef>
            <a:fillRef idx="0">
              <a:schemeClr val="accent1"/>
            </a:fillRef>
            <a:effectRef idx="0">
              <a:schemeClr val="accent1"/>
            </a:effectRef>
            <a:fontRef idx="minor">
              <a:schemeClr val="tx1"/>
            </a:fontRef>
          </p:style>
        </p:cxnSp>
        <p:sp>
          <p:nvSpPr>
            <p:cNvPr id="22" name="Oval 21"/>
            <p:cNvSpPr/>
            <p:nvPr/>
          </p:nvSpPr>
          <p:spPr>
            <a:xfrm>
              <a:off x="5294910" y="4044142"/>
              <a:ext cx="1714500" cy="1371600"/>
            </a:xfrm>
            <a:prstGeom prst="ellipse">
              <a:avLst/>
            </a:prstGeom>
            <a:solidFill>
              <a:schemeClr val="tx2">
                <a:alpha val="0"/>
              </a:schemeClr>
            </a:solidFill>
            <a:ln>
              <a:solidFill>
                <a:srgbClr val="3D7FA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800" dirty="0">
                <a:solidFill>
                  <a:srgbClr val="3D7FA9"/>
                </a:solidFill>
                <a:latin typeface="Arial" pitchFamily="34" charset="0"/>
                <a:cs typeface="Arial" pitchFamily="34" charset="0"/>
              </a:endParaRPr>
            </a:p>
          </p:txBody>
        </p:sp>
        <p:sp>
          <p:nvSpPr>
            <p:cNvPr id="13" name="Rectangle 12"/>
            <p:cNvSpPr/>
            <p:nvPr/>
          </p:nvSpPr>
          <p:spPr>
            <a:xfrm>
              <a:off x="5408584" y="4384146"/>
              <a:ext cx="1487153" cy="76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000" dirty="0">
                  <a:solidFill>
                    <a:schemeClr val="tx1"/>
                  </a:solidFill>
                  <a:latin typeface="Arial" pitchFamily="34" charset="0"/>
                  <a:cs typeface="Arial" pitchFamily="34" charset="0"/>
                </a:rPr>
                <a:t>Language </a:t>
              </a:r>
              <a:r>
                <a:rPr lang="en-US" sz="2000" dirty="0" smtClean="0">
                  <a:solidFill>
                    <a:schemeClr val="tx1"/>
                  </a:solidFill>
                  <a:latin typeface="Arial" pitchFamily="34" charset="0"/>
                  <a:cs typeface="Arial" pitchFamily="34" charset="0"/>
                </a:rPr>
                <a:t>proficiency (ELL)</a:t>
              </a:r>
              <a:endParaRPr lang="en-US" sz="2000" dirty="0">
                <a:solidFill>
                  <a:schemeClr val="tx1"/>
                </a:solidFill>
                <a:latin typeface="Arial" pitchFamily="34" charset="0"/>
                <a:cs typeface="Arial" pitchFamily="34" charset="0"/>
              </a:endParaRPr>
            </a:p>
          </p:txBody>
        </p:sp>
      </p:grpSp>
    </p:spTree>
    <p:extLst>
      <p:ext uri="{BB962C8B-B14F-4D97-AF65-F5344CB8AC3E}">
        <p14:creationId xmlns="" xmlns:p14="http://schemas.microsoft.com/office/powerpoint/2010/main" val="14059339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05800" cy="1143000"/>
          </a:xfrm>
        </p:spPr>
        <p:txBody>
          <a:bodyPr/>
          <a:lstStyle/>
          <a:p>
            <a:r>
              <a:rPr lang="en-US" sz="2600" dirty="0">
                <a:latin typeface="Arial" pitchFamily="34" charset="0"/>
                <a:cs typeface="Arial" pitchFamily="34" charset="0"/>
              </a:rPr>
              <a:t>Expanding the </a:t>
            </a:r>
            <a:r>
              <a:rPr lang="en-US" dirty="0">
                <a:latin typeface="Arial" pitchFamily="34" charset="0"/>
                <a:cs typeface="Arial" pitchFamily="34" charset="0"/>
              </a:rPr>
              <a:t>Definition</a:t>
            </a:r>
            <a:r>
              <a:rPr lang="en-US" sz="2600" dirty="0">
                <a:latin typeface="Arial" pitchFamily="34" charset="0"/>
                <a:cs typeface="Arial" pitchFamily="34" charset="0"/>
              </a:rPr>
              <a:t> of “Similar” </a:t>
            </a:r>
            <a:r>
              <a:rPr lang="en-US" sz="2600" dirty="0" smtClean="0">
                <a:latin typeface="Arial" pitchFamily="34" charset="0"/>
                <a:cs typeface="Arial" pitchFamily="34" charset="0"/>
              </a:rPr>
              <a:t>Students:  An </a:t>
            </a:r>
            <a:r>
              <a:rPr lang="en-US" sz="2600" dirty="0">
                <a:latin typeface="Arial" pitchFamily="34" charset="0"/>
                <a:cs typeface="Arial" pitchFamily="34" charset="0"/>
              </a:rPr>
              <a:t>Example</a:t>
            </a:r>
            <a:endParaRPr lang="en-US" sz="2600" dirty="0"/>
          </a:p>
        </p:txBody>
      </p:sp>
      <p:sp>
        <p:nvSpPr>
          <p:cNvPr id="3" name="Content Placeholder 2"/>
          <p:cNvSpPr>
            <a:spLocks noGrp="1"/>
          </p:cNvSpPr>
          <p:nvPr>
            <p:ph idx="1"/>
          </p:nvPr>
        </p:nvSpPr>
        <p:spPr>
          <a:xfrm>
            <a:off x="5840412" y="1600200"/>
            <a:ext cx="2846387" cy="4525963"/>
          </a:xfrm>
        </p:spPr>
        <p:txBody>
          <a:bodyPr/>
          <a:lstStyle/>
          <a:p>
            <a:pPr marL="0" indent="0">
              <a:buNone/>
            </a:pPr>
            <a:r>
              <a:rPr lang="en-US" sz="2000" b="0" dirty="0" smtClean="0">
                <a:solidFill>
                  <a:schemeClr val="tx1"/>
                </a:solidFill>
                <a:latin typeface="Arial" pitchFamily="34" charset="0"/>
                <a:cs typeface="Arial" pitchFamily="34" charset="0"/>
              </a:rPr>
              <a:t>Previously, </a:t>
            </a:r>
            <a:r>
              <a:rPr lang="en-US" sz="2000" b="0" dirty="0">
                <a:solidFill>
                  <a:schemeClr val="tx1"/>
                </a:solidFill>
                <a:latin typeface="Arial" pitchFamily="34" charset="0"/>
                <a:cs typeface="Arial" pitchFamily="34" charset="0"/>
              </a:rPr>
              <a:t>we compared all students with </a:t>
            </a:r>
            <a:r>
              <a:rPr lang="en-US" sz="2000" b="0" dirty="0" smtClean="0">
                <a:solidFill>
                  <a:schemeClr val="tx1"/>
                </a:solidFill>
                <a:latin typeface="Arial" pitchFamily="34" charset="0"/>
                <a:cs typeface="Arial" pitchFamily="34" charset="0"/>
              </a:rPr>
              <a:t>the same prior scores to </a:t>
            </a:r>
            <a:r>
              <a:rPr lang="en-US" sz="2000" b="0" dirty="0">
                <a:solidFill>
                  <a:schemeClr val="tx1"/>
                </a:solidFill>
                <a:latin typeface="Arial" pitchFamily="34" charset="0"/>
                <a:cs typeface="Arial" pitchFamily="34" charset="0"/>
              </a:rPr>
              <a:t>measure growth for </a:t>
            </a:r>
            <a:r>
              <a:rPr lang="en-US" sz="2000" b="0" dirty="0" smtClean="0">
                <a:solidFill>
                  <a:schemeClr val="tx1"/>
                </a:solidFill>
                <a:latin typeface="Arial" pitchFamily="34" charset="0"/>
                <a:cs typeface="Arial" pitchFamily="34" charset="0"/>
              </a:rPr>
              <a:t>Student </a:t>
            </a:r>
            <a:r>
              <a:rPr lang="en-US" sz="2000" b="0" dirty="0">
                <a:solidFill>
                  <a:schemeClr val="tx1"/>
                </a:solidFill>
                <a:latin typeface="Arial" pitchFamily="34" charset="0"/>
                <a:cs typeface="Arial" pitchFamily="34" charset="0"/>
              </a:rPr>
              <a:t>A.</a:t>
            </a:r>
          </a:p>
          <a:p>
            <a:pPr marL="0" indent="0">
              <a:spcBef>
                <a:spcPts val="1200"/>
              </a:spcBef>
              <a:buNone/>
            </a:pPr>
            <a:r>
              <a:rPr lang="en-US" sz="2000" b="0" dirty="0" smtClean="0">
                <a:solidFill>
                  <a:schemeClr val="tx1"/>
                </a:solidFill>
                <a:latin typeface="Arial" pitchFamily="34" charset="0"/>
                <a:cs typeface="Arial" pitchFamily="34" charset="0"/>
              </a:rPr>
              <a:t>Now </a:t>
            </a:r>
            <a:r>
              <a:rPr lang="en-US" sz="2000" b="0" dirty="0">
                <a:solidFill>
                  <a:schemeClr val="tx1"/>
                </a:solidFill>
                <a:latin typeface="Arial" pitchFamily="34" charset="0"/>
                <a:cs typeface="Arial" pitchFamily="34" charset="0"/>
              </a:rPr>
              <a:t>we expand the definition of </a:t>
            </a:r>
            <a:r>
              <a:rPr lang="en-US" sz="2000" b="0" dirty="0" smtClean="0">
                <a:solidFill>
                  <a:schemeClr val="tx1"/>
                </a:solidFill>
                <a:latin typeface="Arial" pitchFamily="34" charset="0"/>
                <a:cs typeface="Arial" pitchFamily="34" charset="0"/>
              </a:rPr>
              <a:t>“similar” </a:t>
            </a:r>
            <a:r>
              <a:rPr lang="en-US" sz="2000" b="0" dirty="0">
                <a:solidFill>
                  <a:schemeClr val="tx1"/>
                </a:solidFill>
                <a:latin typeface="Arial" pitchFamily="34" charset="0"/>
                <a:cs typeface="Arial" pitchFamily="34" charset="0"/>
              </a:rPr>
              <a:t>to include other characteristics, </a:t>
            </a:r>
            <a:r>
              <a:rPr lang="en-US" sz="2000" b="0" dirty="0" smtClean="0">
                <a:solidFill>
                  <a:schemeClr val="tx1"/>
                </a:solidFill>
                <a:latin typeface="Arial" pitchFamily="34" charset="0"/>
                <a:cs typeface="Arial" pitchFamily="34" charset="0"/>
              </a:rPr>
              <a:t>such as </a:t>
            </a:r>
            <a:r>
              <a:rPr lang="en-US" sz="2000" b="0" dirty="0">
                <a:solidFill>
                  <a:schemeClr val="tx1"/>
                </a:solidFill>
                <a:latin typeface="Arial" pitchFamily="34" charset="0"/>
                <a:cs typeface="Arial" pitchFamily="34" charset="0"/>
              </a:rPr>
              <a:t>whether or not the student is economically </a:t>
            </a:r>
            <a:r>
              <a:rPr lang="en-US" sz="2000" b="0" dirty="0" smtClean="0">
                <a:solidFill>
                  <a:schemeClr val="tx1"/>
                </a:solidFill>
                <a:latin typeface="Arial" pitchFamily="34" charset="0"/>
                <a:cs typeface="Arial" pitchFamily="34" charset="0"/>
              </a:rPr>
              <a:t>disadvantaged.</a:t>
            </a:r>
            <a:endParaRPr lang="en-US" sz="2000" b="0" dirty="0">
              <a:solidFill>
                <a:schemeClr val="tx1"/>
              </a:solidFill>
              <a:latin typeface="Arial" pitchFamily="34" charset="0"/>
              <a:cs typeface="Arial" pitchFamily="34" charset="0"/>
            </a:endParaRPr>
          </a:p>
          <a:p>
            <a:endParaRPr lang="en-US" b="0" dirty="0"/>
          </a:p>
        </p:txBody>
      </p:sp>
      <p:sp>
        <p:nvSpPr>
          <p:cNvPr id="4" name="Footer Placeholder 3"/>
          <p:cNvSpPr>
            <a:spLocks noGrp="1"/>
          </p:cNvSpPr>
          <p:nvPr>
            <p:ph type="ftr" sz="quarter" idx="10"/>
          </p:nvPr>
        </p:nvSpPr>
        <p:spPr/>
        <p:txBody>
          <a:bodyPr/>
          <a:lstStyle/>
          <a:p>
            <a:pPr>
              <a:defRPr/>
            </a:pPr>
            <a:r>
              <a:rPr lang="en-US" dirty="0" smtClean="0"/>
              <a:t>EngageNY.org</a:t>
            </a:r>
            <a:endParaRPr lang="en-US" dirty="0"/>
          </a:p>
        </p:txBody>
      </p:sp>
      <p:sp>
        <p:nvSpPr>
          <p:cNvPr id="5" name="Slide Number Placeholder 4"/>
          <p:cNvSpPr>
            <a:spLocks noGrp="1"/>
          </p:cNvSpPr>
          <p:nvPr>
            <p:ph type="sldNum" sz="quarter" idx="11"/>
          </p:nvPr>
        </p:nvSpPr>
        <p:spPr/>
        <p:txBody>
          <a:bodyPr/>
          <a:lstStyle/>
          <a:p>
            <a:pPr>
              <a:defRPr/>
            </a:pPr>
            <a:fld id="{38AB0506-A0B2-47F0-8E7A-100251E1F1D3}" type="slidenum">
              <a:rPr lang="en-US" smtClean="0"/>
              <a:pPr>
                <a:defRPr/>
              </a:pPr>
              <a:t>16</a:t>
            </a:fld>
            <a:endParaRPr lang="en-US" dirty="0"/>
          </a:p>
        </p:txBody>
      </p:sp>
      <p:grpSp>
        <p:nvGrpSpPr>
          <p:cNvPr id="6" name="Group 3"/>
          <p:cNvGrpSpPr>
            <a:grpSpLocks/>
          </p:cNvGrpSpPr>
          <p:nvPr/>
        </p:nvGrpSpPr>
        <p:grpSpPr bwMode="auto">
          <a:xfrm>
            <a:off x="380999" y="1519651"/>
            <a:ext cx="5184251" cy="4957349"/>
            <a:chOff x="300334" y="1825724"/>
            <a:chExt cx="4424057" cy="4775502"/>
          </a:xfrm>
        </p:grpSpPr>
        <p:cxnSp>
          <p:nvCxnSpPr>
            <p:cNvPr id="7" name="Straight Connector 6"/>
            <p:cNvCxnSpPr/>
            <p:nvPr/>
          </p:nvCxnSpPr>
          <p:spPr>
            <a:xfrm>
              <a:off x="685647" y="1825829"/>
              <a:ext cx="0" cy="4346406"/>
            </a:xfrm>
            <a:prstGeom prst="line">
              <a:avLst/>
            </a:prstGeom>
            <a:ln w="25400">
              <a:solidFill>
                <a:srgbClr val="3D7FA9"/>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685647" y="6169060"/>
              <a:ext cx="4038744" cy="0"/>
            </a:xfrm>
            <a:prstGeom prst="line">
              <a:avLst/>
            </a:prstGeom>
            <a:ln w="25400">
              <a:solidFill>
                <a:srgbClr val="3D7FA9"/>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300334" y="1825724"/>
              <a:ext cx="420233" cy="3047987"/>
            </a:xfrm>
            <a:prstGeom prst="rect">
              <a:avLst/>
            </a:prstGeom>
            <a:noFill/>
          </p:spPr>
          <p:txBody>
            <a:bodyPr vert="vert270" wrap="square">
              <a:spAutoFit/>
            </a:bodyPr>
            <a:lstStyle/>
            <a:p>
              <a:pPr algn="ctr">
                <a:defRPr/>
              </a:pPr>
              <a:r>
                <a:rPr lang="en-US" sz="2000" dirty="0">
                  <a:solidFill>
                    <a:srgbClr val="002060"/>
                  </a:solidFill>
                  <a:latin typeface="Arial" pitchFamily="34" charset="0"/>
                  <a:ea typeface="ＭＳ Ｐゴシック" pitchFamily="34" charset="-128"/>
                  <a:cs typeface="Arial" pitchFamily="34" charset="0"/>
                </a:rPr>
                <a:t> </a:t>
              </a:r>
              <a:r>
                <a:rPr lang="en-US" sz="2000" b="1" dirty="0">
                  <a:latin typeface="Arial" pitchFamily="34" charset="0"/>
                  <a:ea typeface="ＭＳ Ｐゴシック" pitchFamily="34" charset="-128"/>
                  <a:cs typeface="Arial" pitchFamily="34" charset="0"/>
                </a:rPr>
                <a:t>ELA Scale Score</a:t>
              </a:r>
            </a:p>
          </p:txBody>
        </p:sp>
        <p:sp>
          <p:nvSpPr>
            <p:cNvPr id="10" name="TextBox 7"/>
            <p:cNvSpPr txBox="1">
              <a:spLocks noChangeArrowheads="1"/>
            </p:cNvSpPr>
            <p:nvPr/>
          </p:nvSpPr>
          <p:spPr bwMode="auto">
            <a:xfrm>
              <a:off x="1523997" y="6245442"/>
              <a:ext cx="685799" cy="355784"/>
            </a:xfrm>
            <a:prstGeom prst="rect">
              <a:avLst/>
            </a:prstGeom>
            <a:noFill/>
            <a:ln w="9525">
              <a:noFill/>
              <a:miter lim="800000"/>
              <a:headEnd/>
              <a:tailEnd/>
            </a:ln>
          </p:spPr>
          <p:txBody>
            <a:bodyPr>
              <a:spAutoFit/>
            </a:bodyPr>
            <a:lstStyle/>
            <a:p>
              <a:pPr algn="ctr"/>
              <a:r>
                <a:rPr lang="en-US" b="1" dirty="0" smtClean="0">
                  <a:latin typeface="Arial" pitchFamily="34" charset="0"/>
                  <a:cs typeface="Arial" pitchFamily="34" charset="0"/>
                </a:rPr>
                <a:t>2012</a:t>
              </a:r>
              <a:endParaRPr lang="en-US" b="1" dirty="0">
                <a:latin typeface="Arial" pitchFamily="34" charset="0"/>
                <a:cs typeface="Arial" pitchFamily="34" charset="0"/>
              </a:endParaRPr>
            </a:p>
          </p:txBody>
        </p:sp>
        <p:sp>
          <p:nvSpPr>
            <p:cNvPr id="11" name="TextBox 8"/>
            <p:cNvSpPr txBox="1">
              <a:spLocks noChangeArrowheads="1"/>
            </p:cNvSpPr>
            <p:nvPr/>
          </p:nvSpPr>
          <p:spPr bwMode="auto">
            <a:xfrm>
              <a:off x="3352793" y="6245442"/>
              <a:ext cx="685799" cy="355784"/>
            </a:xfrm>
            <a:prstGeom prst="rect">
              <a:avLst/>
            </a:prstGeom>
            <a:noFill/>
            <a:ln w="9525">
              <a:noFill/>
              <a:miter lim="800000"/>
              <a:headEnd/>
              <a:tailEnd/>
            </a:ln>
          </p:spPr>
          <p:txBody>
            <a:bodyPr>
              <a:spAutoFit/>
            </a:bodyPr>
            <a:lstStyle/>
            <a:p>
              <a:pPr algn="ctr"/>
              <a:r>
                <a:rPr lang="en-US" b="1" dirty="0" smtClean="0">
                  <a:latin typeface="Arial" pitchFamily="34" charset="0"/>
                  <a:cs typeface="Arial" pitchFamily="34" charset="0"/>
                </a:rPr>
                <a:t>2013</a:t>
              </a:r>
              <a:endParaRPr lang="en-US" b="1" dirty="0">
                <a:latin typeface="Arial" pitchFamily="34" charset="0"/>
                <a:cs typeface="Arial" pitchFamily="34" charset="0"/>
              </a:endParaRPr>
            </a:p>
          </p:txBody>
        </p:sp>
        <p:sp>
          <p:nvSpPr>
            <p:cNvPr id="12" name="Oval 11"/>
            <p:cNvSpPr/>
            <p:nvPr/>
          </p:nvSpPr>
          <p:spPr>
            <a:xfrm>
              <a:off x="3581112" y="4038717"/>
              <a:ext cx="153281" cy="152394"/>
            </a:xfrm>
            <a:prstGeom prst="ellipse">
              <a:avLst/>
            </a:prstGeom>
            <a:solidFill>
              <a:srgbClr val="FFC000"/>
            </a:solidFill>
            <a:ln>
              <a:solidFill>
                <a:srgbClr val="3D7FA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000" dirty="0"/>
            </a:p>
          </p:txBody>
        </p:sp>
        <p:cxnSp>
          <p:nvCxnSpPr>
            <p:cNvPr id="13" name="Straight Connector 12"/>
            <p:cNvCxnSpPr/>
            <p:nvPr/>
          </p:nvCxnSpPr>
          <p:spPr>
            <a:xfrm flipV="1">
              <a:off x="4724390" y="1825829"/>
              <a:ext cx="0" cy="4346406"/>
            </a:xfrm>
            <a:prstGeom prst="line">
              <a:avLst/>
            </a:prstGeom>
            <a:ln w="25400">
              <a:solidFill>
                <a:srgbClr val="3D7FA9"/>
              </a:solidFill>
            </a:ln>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3581112" y="3806952"/>
              <a:ext cx="153281" cy="152394"/>
            </a:xfrm>
            <a:prstGeom prst="ellipse">
              <a:avLst/>
            </a:prstGeom>
            <a:solidFill>
              <a:srgbClr val="3D7FA9"/>
            </a:solidFill>
            <a:ln>
              <a:solidFill>
                <a:srgbClr val="3D7FA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000" dirty="0"/>
            </a:p>
          </p:txBody>
        </p:sp>
        <p:sp>
          <p:nvSpPr>
            <p:cNvPr id="15" name="Oval 14"/>
            <p:cNvSpPr/>
            <p:nvPr/>
          </p:nvSpPr>
          <p:spPr>
            <a:xfrm>
              <a:off x="3581112" y="4340331"/>
              <a:ext cx="153281" cy="152394"/>
            </a:xfrm>
            <a:prstGeom prst="ellipse">
              <a:avLst/>
            </a:prstGeom>
            <a:solidFill>
              <a:srgbClr val="FF0000"/>
            </a:solidFill>
            <a:ln>
              <a:solidFill>
                <a:srgbClr val="3D7FA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000" dirty="0"/>
            </a:p>
          </p:txBody>
        </p:sp>
        <p:sp>
          <p:nvSpPr>
            <p:cNvPr id="16" name="Oval 15"/>
            <p:cNvSpPr/>
            <p:nvPr/>
          </p:nvSpPr>
          <p:spPr>
            <a:xfrm>
              <a:off x="3581112" y="4568923"/>
              <a:ext cx="153281" cy="152394"/>
            </a:xfrm>
            <a:prstGeom prst="ellipse">
              <a:avLst/>
            </a:prstGeom>
            <a:solidFill>
              <a:srgbClr val="3D7FA9"/>
            </a:solidFill>
            <a:ln>
              <a:solidFill>
                <a:srgbClr val="3D7FA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000" dirty="0"/>
            </a:p>
          </p:txBody>
        </p:sp>
        <p:sp>
          <p:nvSpPr>
            <p:cNvPr id="17" name="Oval 16"/>
            <p:cNvSpPr/>
            <p:nvPr/>
          </p:nvSpPr>
          <p:spPr>
            <a:xfrm>
              <a:off x="3581112" y="4949907"/>
              <a:ext cx="153281" cy="152394"/>
            </a:xfrm>
            <a:prstGeom prst="ellipse">
              <a:avLst/>
            </a:prstGeom>
            <a:solidFill>
              <a:srgbClr val="3D7FA9"/>
            </a:solidFill>
            <a:ln>
              <a:solidFill>
                <a:srgbClr val="3D7FA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000" dirty="0"/>
            </a:p>
          </p:txBody>
        </p:sp>
        <p:sp>
          <p:nvSpPr>
            <p:cNvPr id="18" name="Oval 17"/>
            <p:cNvSpPr/>
            <p:nvPr/>
          </p:nvSpPr>
          <p:spPr>
            <a:xfrm>
              <a:off x="3581112" y="5178500"/>
              <a:ext cx="153281" cy="152394"/>
            </a:xfrm>
            <a:prstGeom prst="ellipse">
              <a:avLst/>
            </a:prstGeom>
            <a:solidFill>
              <a:srgbClr val="FFC000"/>
            </a:solidFill>
            <a:ln>
              <a:solidFill>
                <a:srgbClr val="3D7FA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000" dirty="0"/>
            </a:p>
          </p:txBody>
        </p:sp>
        <p:sp>
          <p:nvSpPr>
            <p:cNvPr id="19" name="Oval 18"/>
            <p:cNvSpPr/>
            <p:nvPr/>
          </p:nvSpPr>
          <p:spPr>
            <a:xfrm>
              <a:off x="3581112" y="3578361"/>
              <a:ext cx="153281" cy="152394"/>
            </a:xfrm>
            <a:prstGeom prst="ellipse">
              <a:avLst/>
            </a:prstGeom>
            <a:solidFill>
              <a:srgbClr val="3D7FA9"/>
            </a:solidFill>
            <a:ln>
              <a:solidFill>
                <a:srgbClr val="3D7FA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000" dirty="0"/>
            </a:p>
          </p:txBody>
        </p:sp>
        <p:sp>
          <p:nvSpPr>
            <p:cNvPr id="20" name="Oval 19"/>
            <p:cNvSpPr/>
            <p:nvPr/>
          </p:nvSpPr>
          <p:spPr>
            <a:xfrm>
              <a:off x="3581112" y="3349770"/>
              <a:ext cx="153281" cy="152394"/>
            </a:xfrm>
            <a:prstGeom prst="ellipse">
              <a:avLst/>
            </a:prstGeom>
            <a:solidFill>
              <a:srgbClr val="FFC000"/>
            </a:solidFill>
            <a:ln>
              <a:solidFill>
                <a:srgbClr val="3D7FA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000" dirty="0"/>
            </a:p>
          </p:txBody>
        </p:sp>
        <p:cxnSp>
          <p:nvCxnSpPr>
            <p:cNvPr id="21" name="Straight Arrow Connector 20"/>
            <p:cNvCxnSpPr/>
            <p:nvPr/>
          </p:nvCxnSpPr>
          <p:spPr>
            <a:xfrm flipV="1">
              <a:off x="1980800" y="3502164"/>
              <a:ext cx="1448435" cy="1219153"/>
            </a:xfrm>
            <a:prstGeom prst="straightConnector1">
              <a:avLst/>
            </a:prstGeom>
            <a:ln>
              <a:solidFill>
                <a:srgbClr val="3D7FA9"/>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flipV="1">
              <a:off x="1980800" y="3730755"/>
              <a:ext cx="1448435" cy="990562"/>
            </a:xfrm>
            <a:prstGeom prst="straightConnector1">
              <a:avLst/>
            </a:prstGeom>
            <a:ln>
              <a:solidFill>
                <a:srgbClr val="3D7FA9"/>
              </a:solidFill>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flipV="1">
              <a:off x="1980800" y="3959347"/>
              <a:ext cx="1448435" cy="761970"/>
            </a:xfrm>
            <a:prstGeom prst="straightConnector1">
              <a:avLst/>
            </a:prstGeom>
            <a:ln>
              <a:solidFill>
                <a:srgbClr val="3D7FA9"/>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V="1">
              <a:off x="1980800" y="4187937"/>
              <a:ext cx="1448435" cy="533379"/>
            </a:xfrm>
            <a:prstGeom prst="straightConnector1">
              <a:avLst/>
            </a:prstGeom>
            <a:ln>
              <a:solidFill>
                <a:srgbClr val="3D7FA9"/>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V="1">
              <a:off x="1980800" y="4416528"/>
              <a:ext cx="1448435" cy="304788"/>
            </a:xfrm>
            <a:prstGeom prst="straightConnector1">
              <a:avLst/>
            </a:prstGeom>
            <a:ln>
              <a:solidFill>
                <a:srgbClr val="3D7FA9"/>
              </a:solidFill>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flipV="1">
              <a:off x="1980800" y="4645119"/>
              <a:ext cx="1448435" cy="76197"/>
            </a:xfrm>
            <a:prstGeom prst="straightConnector1">
              <a:avLst/>
            </a:prstGeom>
            <a:ln>
              <a:solidFill>
                <a:srgbClr val="3D7FA9"/>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1980800" y="4721317"/>
              <a:ext cx="1448435" cy="304788"/>
            </a:xfrm>
            <a:prstGeom prst="straightConnector1">
              <a:avLst/>
            </a:prstGeom>
            <a:ln>
              <a:solidFill>
                <a:srgbClr val="3D7FA9"/>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1980800" y="4721317"/>
              <a:ext cx="1448435" cy="457182"/>
            </a:xfrm>
            <a:prstGeom prst="straightConnector1">
              <a:avLst/>
            </a:prstGeom>
            <a:ln>
              <a:solidFill>
                <a:srgbClr val="3D7FA9"/>
              </a:solidFill>
              <a:tailEnd type="arrow"/>
            </a:ln>
          </p:spPr>
          <p:style>
            <a:lnRef idx="1">
              <a:schemeClr val="accent1"/>
            </a:lnRef>
            <a:fillRef idx="0">
              <a:schemeClr val="accent1"/>
            </a:fillRef>
            <a:effectRef idx="0">
              <a:schemeClr val="accent1"/>
            </a:effectRef>
            <a:fontRef idx="minor">
              <a:schemeClr val="tx1"/>
            </a:fontRef>
          </p:style>
        </p:cxnSp>
        <p:sp>
          <p:nvSpPr>
            <p:cNvPr id="29" name="Oval 28"/>
            <p:cNvSpPr/>
            <p:nvPr/>
          </p:nvSpPr>
          <p:spPr>
            <a:xfrm>
              <a:off x="3581112" y="5407089"/>
              <a:ext cx="153281" cy="152394"/>
            </a:xfrm>
            <a:prstGeom prst="ellipse">
              <a:avLst/>
            </a:prstGeom>
            <a:solidFill>
              <a:srgbClr val="3D7FA9"/>
            </a:solidFill>
            <a:ln>
              <a:solidFill>
                <a:srgbClr val="3D7FA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000" dirty="0"/>
            </a:p>
          </p:txBody>
        </p:sp>
        <p:cxnSp>
          <p:nvCxnSpPr>
            <p:cNvPr id="30" name="Straight Arrow Connector 29"/>
            <p:cNvCxnSpPr/>
            <p:nvPr/>
          </p:nvCxnSpPr>
          <p:spPr>
            <a:xfrm>
              <a:off x="1980800" y="4724490"/>
              <a:ext cx="1448435" cy="758797"/>
            </a:xfrm>
            <a:prstGeom prst="straightConnector1">
              <a:avLst/>
            </a:prstGeom>
            <a:ln>
              <a:solidFill>
                <a:srgbClr val="3D7FA9"/>
              </a:solidFill>
              <a:tailEnd type="arrow"/>
            </a:ln>
          </p:spPr>
          <p:style>
            <a:lnRef idx="1">
              <a:schemeClr val="accent1"/>
            </a:lnRef>
            <a:fillRef idx="0">
              <a:schemeClr val="accent1"/>
            </a:fillRef>
            <a:effectRef idx="0">
              <a:schemeClr val="accent1"/>
            </a:effectRef>
            <a:fontRef idx="minor">
              <a:schemeClr val="tx1"/>
            </a:fontRef>
          </p:style>
        </p:cxnSp>
        <p:sp>
          <p:nvSpPr>
            <p:cNvPr id="31" name="Oval 30"/>
            <p:cNvSpPr/>
            <p:nvPr/>
          </p:nvSpPr>
          <p:spPr>
            <a:xfrm>
              <a:off x="3581112" y="3121178"/>
              <a:ext cx="153281" cy="152394"/>
            </a:xfrm>
            <a:prstGeom prst="ellipse">
              <a:avLst/>
            </a:prstGeom>
            <a:solidFill>
              <a:srgbClr val="3D7FA9"/>
            </a:solidFill>
            <a:ln>
              <a:solidFill>
                <a:srgbClr val="3D7FA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000" dirty="0"/>
            </a:p>
          </p:txBody>
        </p:sp>
        <p:sp>
          <p:nvSpPr>
            <p:cNvPr id="32" name="Oval 31"/>
            <p:cNvSpPr/>
            <p:nvPr/>
          </p:nvSpPr>
          <p:spPr>
            <a:xfrm>
              <a:off x="3581112" y="2892587"/>
              <a:ext cx="153281" cy="152394"/>
            </a:xfrm>
            <a:prstGeom prst="ellipse">
              <a:avLst/>
            </a:prstGeom>
            <a:solidFill>
              <a:srgbClr val="FFC000"/>
            </a:solidFill>
            <a:ln>
              <a:solidFill>
                <a:srgbClr val="3D7FA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000" dirty="0"/>
            </a:p>
          </p:txBody>
        </p:sp>
        <p:cxnSp>
          <p:nvCxnSpPr>
            <p:cNvPr id="33" name="Straight Arrow Connector 32"/>
            <p:cNvCxnSpPr/>
            <p:nvPr/>
          </p:nvCxnSpPr>
          <p:spPr>
            <a:xfrm flipV="1">
              <a:off x="1980800" y="3349770"/>
              <a:ext cx="1448435" cy="1374721"/>
            </a:xfrm>
            <a:prstGeom prst="straightConnector1">
              <a:avLst/>
            </a:prstGeom>
            <a:ln>
              <a:solidFill>
                <a:srgbClr val="3D7FA9"/>
              </a:solidFill>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flipV="1">
              <a:off x="1980800" y="3121179"/>
              <a:ext cx="1448434" cy="1603313"/>
            </a:xfrm>
            <a:prstGeom prst="straightConnector1">
              <a:avLst/>
            </a:prstGeom>
            <a:ln>
              <a:solidFill>
                <a:srgbClr val="3D7FA9"/>
              </a:solidFill>
              <a:tailEnd type="arrow"/>
            </a:ln>
          </p:spPr>
          <p:style>
            <a:lnRef idx="1">
              <a:schemeClr val="accent1"/>
            </a:lnRef>
            <a:fillRef idx="0">
              <a:schemeClr val="accent1"/>
            </a:fillRef>
            <a:effectRef idx="0">
              <a:schemeClr val="accent1"/>
            </a:effectRef>
            <a:fontRef idx="minor">
              <a:schemeClr val="tx1"/>
            </a:fontRef>
          </p:style>
        </p:cxnSp>
        <p:sp>
          <p:nvSpPr>
            <p:cNvPr id="35" name="Oval 34"/>
            <p:cNvSpPr/>
            <p:nvPr/>
          </p:nvSpPr>
          <p:spPr>
            <a:xfrm>
              <a:off x="1774083" y="4641152"/>
              <a:ext cx="151875" cy="152394"/>
            </a:xfrm>
            <a:prstGeom prst="ellipse">
              <a:avLst/>
            </a:prstGeom>
            <a:solidFill>
              <a:srgbClr val="FF0000"/>
            </a:solidFill>
            <a:ln>
              <a:solidFill>
                <a:srgbClr val="3D7FA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000" dirty="0"/>
            </a:p>
          </p:txBody>
        </p:sp>
      </p:grpSp>
      <p:sp>
        <p:nvSpPr>
          <p:cNvPr id="36" name="Oval 35"/>
          <p:cNvSpPr/>
          <p:nvPr/>
        </p:nvSpPr>
        <p:spPr bwMode="auto">
          <a:xfrm>
            <a:off x="990600" y="1945210"/>
            <a:ext cx="173037" cy="152400"/>
          </a:xfrm>
          <a:prstGeom prst="ellipse">
            <a:avLst/>
          </a:prstGeom>
          <a:solidFill>
            <a:srgbClr val="3D7FA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000" dirty="0"/>
          </a:p>
        </p:txBody>
      </p:sp>
      <p:sp>
        <p:nvSpPr>
          <p:cNvPr id="37" name="Oval 36"/>
          <p:cNvSpPr/>
          <p:nvPr/>
        </p:nvSpPr>
        <p:spPr bwMode="auto">
          <a:xfrm>
            <a:off x="990600" y="1602310"/>
            <a:ext cx="173037" cy="152400"/>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000" dirty="0"/>
          </a:p>
        </p:txBody>
      </p:sp>
      <p:sp>
        <p:nvSpPr>
          <p:cNvPr id="38" name="TextBox 37"/>
          <p:cNvSpPr txBox="1"/>
          <p:nvPr/>
        </p:nvSpPr>
        <p:spPr>
          <a:xfrm>
            <a:off x="1179966" y="1519650"/>
            <a:ext cx="3292558" cy="661720"/>
          </a:xfrm>
          <a:prstGeom prst="rect">
            <a:avLst/>
          </a:prstGeom>
          <a:noFill/>
        </p:spPr>
        <p:txBody>
          <a:bodyPr wrap="square" rtlCol="0">
            <a:spAutoFit/>
          </a:bodyPr>
          <a:lstStyle/>
          <a:p>
            <a:r>
              <a:rPr lang="en-US" sz="1600" dirty="0" smtClean="0"/>
              <a:t>Not Economically Disadvantaged</a:t>
            </a:r>
          </a:p>
          <a:p>
            <a:pPr>
              <a:spcBef>
                <a:spcPts val="600"/>
              </a:spcBef>
            </a:pPr>
            <a:r>
              <a:rPr lang="en-US" sz="1600" dirty="0" smtClean="0"/>
              <a:t>Economically Disadvantaged</a:t>
            </a:r>
            <a:endParaRPr lang="en-US" sz="1600" dirty="0"/>
          </a:p>
        </p:txBody>
      </p:sp>
      <p:sp>
        <p:nvSpPr>
          <p:cNvPr id="39" name="TextBox 42"/>
          <p:cNvSpPr txBox="1">
            <a:spLocks noChangeArrowheads="1"/>
          </p:cNvSpPr>
          <p:nvPr/>
        </p:nvSpPr>
        <p:spPr bwMode="auto">
          <a:xfrm>
            <a:off x="4461229" y="4053523"/>
            <a:ext cx="1215232" cy="338554"/>
          </a:xfrm>
          <a:prstGeom prst="rect">
            <a:avLst/>
          </a:prstGeom>
          <a:noFill/>
          <a:ln w="9525">
            <a:noFill/>
            <a:miter lim="800000"/>
            <a:headEnd/>
            <a:tailEnd/>
          </a:ln>
        </p:spPr>
        <p:txBody>
          <a:bodyPr wrap="square">
            <a:spAutoFit/>
          </a:bodyPr>
          <a:lstStyle/>
          <a:p>
            <a:r>
              <a:rPr lang="en-US" sz="1600" dirty="0">
                <a:latin typeface="Arial" pitchFamily="34" charset="0"/>
                <a:cs typeface="Arial" pitchFamily="34" charset="0"/>
              </a:rPr>
              <a:t>Student A</a:t>
            </a:r>
          </a:p>
        </p:txBody>
      </p:sp>
      <p:sp>
        <p:nvSpPr>
          <p:cNvPr id="40" name="TextBox 59"/>
          <p:cNvSpPr txBox="1">
            <a:spLocks noChangeArrowheads="1"/>
          </p:cNvSpPr>
          <p:nvPr/>
        </p:nvSpPr>
        <p:spPr bwMode="auto">
          <a:xfrm>
            <a:off x="3573408" y="2206084"/>
            <a:ext cx="1409699" cy="338554"/>
          </a:xfrm>
          <a:prstGeom prst="rect">
            <a:avLst/>
          </a:prstGeom>
          <a:noFill/>
          <a:ln w="9525">
            <a:noFill/>
            <a:miter lim="800000"/>
            <a:headEnd/>
            <a:tailEnd/>
          </a:ln>
        </p:spPr>
        <p:txBody>
          <a:bodyPr wrap="square">
            <a:spAutoFit/>
          </a:bodyPr>
          <a:lstStyle/>
          <a:p>
            <a:pPr algn="ctr"/>
            <a:r>
              <a:rPr lang="en-US" sz="1600" dirty="0">
                <a:latin typeface="Arial" pitchFamily="34" charset="0"/>
                <a:cs typeface="Arial" pitchFamily="34" charset="0"/>
              </a:rPr>
              <a:t>High </a:t>
            </a:r>
            <a:r>
              <a:rPr lang="en-US" sz="1600" dirty="0" smtClean="0">
                <a:latin typeface="Arial" pitchFamily="34" charset="0"/>
                <a:cs typeface="Arial" pitchFamily="34" charset="0"/>
              </a:rPr>
              <a:t>SGP</a:t>
            </a:r>
            <a:endParaRPr lang="en-US" sz="1600" dirty="0">
              <a:latin typeface="Arial" pitchFamily="34" charset="0"/>
              <a:cs typeface="Arial" pitchFamily="34" charset="0"/>
            </a:endParaRPr>
          </a:p>
        </p:txBody>
      </p:sp>
      <p:sp>
        <p:nvSpPr>
          <p:cNvPr id="41" name="TextBox 60"/>
          <p:cNvSpPr txBox="1">
            <a:spLocks noChangeArrowheads="1"/>
          </p:cNvSpPr>
          <p:nvPr/>
        </p:nvSpPr>
        <p:spPr bwMode="auto">
          <a:xfrm>
            <a:off x="3643849" y="5458991"/>
            <a:ext cx="1341436" cy="338554"/>
          </a:xfrm>
          <a:prstGeom prst="rect">
            <a:avLst/>
          </a:prstGeom>
          <a:noFill/>
          <a:ln w="9525">
            <a:noFill/>
            <a:miter lim="800000"/>
            <a:headEnd/>
            <a:tailEnd/>
          </a:ln>
        </p:spPr>
        <p:txBody>
          <a:bodyPr wrap="square">
            <a:spAutoFit/>
          </a:bodyPr>
          <a:lstStyle/>
          <a:p>
            <a:pPr algn="ctr"/>
            <a:r>
              <a:rPr lang="en-US" sz="1600" dirty="0">
                <a:latin typeface="Arial" pitchFamily="34" charset="0"/>
                <a:cs typeface="Arial" pitchFamily="34" charset="0"/>
              </a:rPr>
              <a:t>Low </a:t>
            </a:r>
            <a:r>
              <a:rPr lang="en-US" sz="1600" dirty="0" smtClean="0">
                <a:latin typeface="Arial" pitchFamily="34" charset="0"/>
                <a:cs typeface="Arial" pitchFamily="34" charset="0"/>
              </a:rPr>
              <a:t>SGP</a:t>
            </a:r>
            <a:endParaRPr lang="en-US" sz="1600" dirty="0">
              <a:latin typeface="Arial" pitchFamily="34" charset="0"/>
              <a:cs typeface="Arial" pitchFamily="34" charset="0"/>
            </a:endParaRPr>
          </a:p>
        </p:txBody>
      </p:sp>
      <p:sp>
        <p:nvSpPr>
          <p:cNvPr id="43" name="TextBox 46"/>
          <p:cNvSpPr txBox="1">
            <a:spLocks noChangeArrowheads="1"/>
          </p:cNvSpPr>
          <p:nvPr/>
        </p:nvSpPr>
        <p:spPr bwMode="auto">
          <a:xfrm>
            <a:off x="114300" y="4375256"/>
            <a:ext cx="700088" cy="338554"/>
          </a:xfrm>
          <a:prstGeom prst="rect">
            <a:avLst/>
          </a:prstGeom>
          <a:noFill/>
          <a:ln w="9525">
            <a:noFill/>
            <a:miter lim="800000"/>
            <a:headEnd/>
            <a:tailEnd/>
          </a:ln>
        </p:spPr>
        <p:txBody>
          <a:bodyPr wrap="square">
            <a:spAutoFit/>
          </a:bodyPr>
          <a:lstStyle/>
          <a:p>
            <a:pPr algn="ctr"/>
            <a:r>
              <a:rPr lang="en-US" sz="1600" b="1" dirty="0">
                <a:latin typeface="+mn-lt"/>
                <a:cs typeface="Times New Roman" pitchFamily="18" charset="0"/>
              </a:rPr>
              <a:t>450</a:t>
            </a:r>
          </a:p>
        </p:txBody>
      </p:sp>
      <p:cxnSp>
        <p:nvCxnSpPr>
          <p:cNvPr id="44" name="Straight Connector 43"/>
          <p:cNvCxnSpPr/>
          <p:nvPr/>
        </p:nvCxnSpPr>
        <p:spPr>
          <a:xfrm>
            <a:off x="695325" y="4545290"/>
            <a:ext cx="296862" cy="0"/>
          </a:xfrm>
          <a:prstGeom prst="line">
            <a:avLst/>
          </a:prstGeom>
          <a:ln>
            <a:solidFill>
              <a:srgbClr val="3D7FA9"/>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 xmlns:p14="http://schemas.microsoft.com/office/powerpoint/2010/main" val="19000798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5315" y="152400"/>
            <a:ext cx="8302752" cy="1143000"/>
          </a:xfrm>
        </p:spPr>
        <p:txBody>
          <a:bodyPr/>
          <a:lstStyle/>
          <a:p>
            <a:r>
              <a:rPr lang="en-US" dirty="0">
                <a:latin typeface="Arial" pitchFamily="34" charset="0"/>
                <a:cs typeface="Arial" pitchFamily="34" charset="0"/>
              </a:rPr>
              <a:t>Expanding the Definition of “Similar” </a:t>
            </a:r>
            <a:r>
              <a:rPr lang="en-US" dirty="0" smtClean="0">
                <a:latin typeface="Arial" pitchFamily="34" charset="0"/>
                <a:cs typeface="Arial" pitchFamily="34" charset="0"/>
              </a:rPr>
              <a:t>Students:  An </a:t>
            </a:r>
            <a:r>
              <a:rPr lang="en-US" dirty="0">
                <a:latin typeface="Arial" pitchFamily="34" charset="0"/>
                <a:cs typeface="Arial" pitchFamily="34" charset="0"/>
              </a:rPr>
              <a:t>Example</a:t>
            </a:r>
            <a:endParaRPr lang="en-US" dirty="0"/>
          </a:p>
        </p:txBody>
      </p:sp>
      <p:sp>
        <p:nvSpPr>
          <p:cNvPr id="4" name="Footer Placeholder 3"/>
          <p:cNvSpPr>
            <a:spLocks noGrp="1"/>
          </p:cNvSpPr>
          <p:nvPr>
            <p:ph type="ftr" sz="quarter" idx="10"/>
          </p:nvPr>
        </p:nvSpPr>
        <p:spPr/>
        <p:txBody>
          <a:bodyPr/>
          <a:lstStyle/>
          <a:p>
            <a:pPr>
              <a:defRPr/>
            </a:pPr>
            <a:r>
              <a:rPr lang="en-US" dirty="0" smtClean="0"/>
              <a:t>EngageNY.org</a:t>
            </a:r>
            <a:endParaRPr lang="en-US" dirty="0"/>
          </a:p>
        </p:txBody>
      </p:sp>
      <p:sp>
        <p:nvSpPr>
          <p:cNvPr id="5" name="Slide Number Placeholder 4"/>
          <p:cNvSpPr>
            <a:spLocks noGrp="1"/>
          </p:cNvSpPr>
          <p:nvPr>
            <p:ph type="sldNum" sz="quarter" idx="11"/>
          </p:nvPr>
        </p:nvSpPr>
        <p:spPr/>
        <p:txBody>
          <a:bodyPr/>
          <a:lstStyle/>
          <a:p>
            <a:pPr>
              <a:defRPr/>
            </a:pPr>
            <a:fld id="{38AB0506-A0B2-47F0-8E7A-100251E1F1D3}" type="slidenum">
              <a:rPr lang="en-US" smtClean="0"/>
              <a:pPr>
                <a:defRPr/>
              </a:pPr>
              <a:t>17</a:t>
            </a:fld>
            <a:endParaRPr lang="en-US" dirty="0"/>
          </a:p>
        </p:txBody>
      </p:sp>
      <p:sp>
        <p:nvSpPr>
          <p:cNvPr id="6" name="Content Placeholder 2"/>
          <p:cNvSpPr>
            <a:spLocks noGrp="1"/>
          </p:cNvSpPr>
          <p:nvPr>
            <p:ph idx="1"/>
          </p:nvPr>
        </p:nvSpPr>
        <p:spPr>
          <a:xfrm>
            <a:off x="5791200" y="1295400"/>
            <a:ext cx="2998788" cy="4800600"/>
          </a:xfrm>
        </p:spPr>
        <p:txBody>
          <a:bodyPr/>
          <a:lstStyle/>
          <a:p>
            <a:pPr marL="0" indent="0">
              <a:buNone/>
              <a:defRPr/>
            </a:pPr>
            <a:r>
              <a:rPr lang="en-US" sz="1900" b="0" dirty="0" smtClean="0">
                <a:solidFill>
                  <a:schemeClr val="tx1"/>
                </a:solidFill>
                <a:latin typeface="Arial" pitchFamily="34" charset="0"/>
                <a:cs typeface="Arial" pitchFamily="34" charset="0"/>
              </a:rPr>
              <a:t>Now the </a:t>
            </a:r>
            <a:r>
              <a:rPr lang="en-US" sz="1900" b="0" dirty="0">
                <a:solidFill>
                  <a:schemeClr val="tx1"/>
                </a:solidFill>
                <a:latin typeface="Arial" pitchFamily="34" charset="0"/>
                <a:cs typeface="Arial" pitchFamily="34" charset="0"/>
              </a:rPr>
              <a:t>comparison group for </a:t>
            </a:r>
            <a:r>
              <a:rPr lang="en-US" sz="1900" b="0" dirty="0" smtClean="0">
                <a:solidFill>
                  <a:schemeClr val="tx1"/>
                </a:solidFill>
                <a:latin typeface="Arial" pitchFamily="34" charset="0"/>
                <a:cs typeface="Arial" pitchFamily="34" charset="0"/>
              </a:rPr>
              <a:t>Student </a:t>
            </a:r>
            <a:r>
              <a:rPr lang="en-US" sz="1900" b="0" dirty="0">
                <a:solidFill>
                  <a:schemeClr val="tx1"/>
                </a:solidFill>
                <a:latin typeface="Arial" pitchFamily="34" charset="0"/>
                <a:cs typeface="Arial" pitchFamily="34" charset="0"/>
              </a:rPr>
              <a:t>A </a:t>
            </a:r>
            <a:r>
              <a:rPr lang="en-US" sz="1900" b="0" dirty="0" smtClean="0">
                <a:solidFill>
                  <a:schemeClr val="tx1"/>
                </a:solidFill>
                <a:latin typeface="Arial" pitchFamily="34" charset="0"/>
                <a:cs typeface="Arial" pitchFamily="34" charset="0"/>
              </a:rPr>
              <a:t>includes students with </a:t>
            </a:r>
            <a:r>
              <a:rPr lang="en-US" sz="1900" b="0" dirty="0">
                <a:solidFill>
                  <a:schemeClr val="tx1"/>
                </a:solidFill>
                <a:latin typeface="Arial" pitchFamily="34" charset="0"/>
                <a:cs typeface="Arial" pitchFamily="34" charset="0"/>
              </a:rPr>
              <a:t>the same prior score </a:t>
            </a:r>
            <a:r>
              <a:rPr lang="en-US" sz="1900" b="0" dirty="0" smtClean="0">
                <a:solidFill>
                  <a:schemeClr val="tx1"/>
                </a:solidFill>
                <a:latin typeface="Arial" pitchFamily="34" charset="0"/>
                <a:cs typeface="Arial" pitchFamily="34" charset="0"/>
              </a:rPr>
              <a:t>AND who </a:t>
            </a:r>
            <a:r>
              <a:rPr lang="en-US" sz="1900" b="0" dirty="0">
                <a:solidFill>
                  <a:schemeClr val="tx1"/>
                </a:solidFill>
                <a:latin typeface="Arial" pitchFamily="34" charset="0"/>
                <a:cs typeface="Arial" pitchFamily="34" charset="0"/>
              </a:rPr>
              <a:t>are economically </a:t>
            </a:r>
            <a:r>
              <a:rPr lang="en-US" sz="1900" b="0" dirty="0" smtClean="0">
                <a:solidFill>
                  <a:schemeClr val="tx1"/>
                </a:solidFill>
                <a:latin typeface="Arial" pitchFamily="34" charset="0"/>
                <a:cs typeface="Arial" pitchFamily="34" charset="0"/>
              </a:rPr>
              <a:t>disadvantaged. Student </a:t>
            </a:r>
            <a:r>
              <a:rPr lang="en-US" sz="1900" b="0" dirty="0">
                <a:solidFill>
                  <a:schemeClr val="tx1"/>
                </a:solidFill>
                <a:latin typeface="Arial" pitchFamily="34" charset="0"/>
                <a:cs typeface="Arial" pitchFamily="34" charset="0"/>
              </a:rPr>
              <a:t>A now has an SGP of 48. </a:t>
            </a:r>
            <a:r>
              <a:rPr lang="en-US" sz="1900" b="0" dirty="0" smtClean="0">
                <a:solidFill>
                  <a:schemeClr val="tx1"/>
                </a:solidFill>
                <a:latin typeface="Arial" pitchFamily="34" charset="0"/>
                <a:cs typeface="Arial" pitchFamily="34" charset="0"/>
              </a:rPr>
              <a:t>Students with each of the characteristics used to define similar students can have a range of SGPs.</a:t>
            </a:r>
            <a:endParaRPr lang="en-US" sz="1400" b="0" dirty="0" smtClean="0">
              <a:solidFill>
                <a:schemeClr val="tx1"/>
              </a:solidFill>
              <a:latin typeface="Arial" pitchFamily="34" charset="0"/>
              <a:cs typeface="Arial" pitchFamily="34" charset="0"/>
            </a:endParaRPr>
          </a:p>
          <a:p>
            <a:pPr marL="0" indent="0">
              <a:spcBef>
                <a:spcPts val="1200"/>
              </a:spcBef>
              <a:buNone/>
              <a:defRPr/>
            </a:pPr>
            <a:endParaRPr lang="en-US" sz="1400" b="0" dirty="0">
              <a:solidFill>
                <a:schemeClr val="tx1"/>
              </a:solidFill>
              <a:latin typeface="Arial" pitchFamily="34" charset="0"/>
              <a:cs typeface="Arial" pitchFamily="34" charset="0"/>
            </a:endParaRPr>
          </a:p>
          <a:p>
            <a:pPr marL="0" indent="0">
              <a:spcBef>
                <a:spcPts val="1200"/>
              </a:spcBef>
              <a:buNone/>
              <a:defRPr/>
            </a:pPr>
            <a:r>
              <a:rPr lang="en-US" sz="1400" b="0" dirty="0" smtClean="0">
                <a:solidFill>
                  <a:schemeClr val="tx1"/>
                </a:solidFill>
                <a:latin typeface="Arial" pitchFamily="34" charset="0"/>
                <a:cs typeface="Arial" pitchFamily="34" charset="0"/>
              </a:rPr>
              <a:t>Note that </a:t>
            </a:r>
            <a:r>
              <a:rPr lang="en-US" sz="1400" b="0" dirty="0">
                <a:solidFill>
                  <a:schemeClr val="tx1"/>
                </a:solidFill>
                <a:latin typeface="Arial" pitchFamily="34" charset="0"/>
                <a:cs typeface="Arial" pitchFamily="34" charset="0"/>
              </a:rPr>
              <a:t>this example simplifies the actual statistical calculations that occur when many factors are used in these measures.  </a:t>
            </a:r>
          </a:p>
          <a:p>
            <a:endParaRPr lang="en-US" dirty="0"/>
          </a:p>
        </p:txBody>
      </p:sp>
      <p:cxnSp>
        <p:nvCxnSpPr>
          <p:cNvPr id="9" name="Straight Connector 8"/>
          <p:cNvCxnSpPr/>
          <p:nvPr/>
        </p:nvCxnSpPr>
        <p:spPr>
          <a:xfrm>
            <a:off x="936738" y="1683683"/>
            <a:ext cx="0" cy="4346575"/>
          </a:xfrm>
          <a:prstGeom prst="line">
            <a:avLst/>
          </a:prstGeom>
          <a:ln w="25400">
            <a:solidFill>
              <a:srgbClr val="3D7FA9"/>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936738" y="6027083"/>
            <a:ext cx="4559300" cy="0"/>
          </a:xfrm>
          <a:prstGeom prst="line">
            <a:avLst/>
          </a:prstGeom>
          <a:ln w="25400">
            <a:solidFill>
              <a:srgbClr val="3D7FA9"/>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501252" y="1683683"/>
            <a:ext cx="492443" cy="2974975"/>
          </a:xfrm>
          <a:prstGeom prst="rect">
            <a:avLst/>
          </a:prstGeom>
          <a:noFill/>
        </p:spPr>
        <p:txBody>
          <a:bodyPr vert="vert270" wrap="square">
            <a:spAutoFit/>
          </a:bodyPr>
          <a:lstStyle/>
          <a:p>
            <a:pPr algn="ctr">
              <a:defRPr/>
            </a:pPr>
            <a:r>
              <a:rPr lang="en-US" sz="2000" dirty="0">
                <a:solidFill>
                  <a:srgbClr val="002060"/>
                </a:solidFill>
                <a:latin typeface="Arial" pitchFamily="34" charset="0"/>
                <a:ea typeface="ＭＳ Ｐゴシック" pitchFamily="34" charset="-128"/>
                <a:cs typeface="Arial" pitchFamily="34" charset="0"/>
              </a:rPr>
              <a:t> </a:t>
            </a:r>
            <a:r>
              <a:rPr lang="en-US" sz="2000" b="1" dirty="0">
                <a:latin typeface="Arial" pitchFamily="34" charset="0"/>
                <a:ea typeface="ＭＳ Ｐゴシック" pitchFamily="34" charset="-128"/>
                <a:cs typeface="Arial" pitchFamily="34" charset="0"/>
              </a:rPr>
              <a:t>ELA Scale Score</a:t>
            </a:r>
          </a:p>
        </p:txBody>
      </p:sp>
      <p:sp>
        <p:nvSpPr>
          <p:cNvPr id="12" name="TextBox 7"/>
          <p:cNvSpPr txBox="1">
            <a:spLocks noChangeArrowheads="1"/>
          </p:cNvSpPr>
          <p:nvPr/>
        </p:nvSpPr>
        <p:spPr bwMode="auto">
          <a:xfrm>
            <a:off x="1882888" y="6103283"/>
            <a:ext cx="774700" cy="369332"/>
          </a:xfrm>
          <a:prstGeom prst="rect">
            <a:avLst/>
          </a:prstGeom>
          <a:noFill/>
          <a:ln w="9525">
            <a:noFill/>
            <a:miter lim="800000"/>
            <a:headEnd/>
            <a:tailEnd/>
          </a:ln>
        </p:spPr>
        <p:txBody>
          <a:bodyPr>
            <a:spAutoFit/>
          </a:bodyPr>
          <a:lstStyle/>
          <a:p>
            <a:pPr algn="ctr"/>
            <a:r>
              <a:rPr lang="en-US" b="1" dirty="0" smtClean="0">
                <a:latin typeface="Arial" pitchFamily="34" charset="0"/>
                <a:cs typeface="Arial" pitchFamily="34" charset="0"/>
              </a:rPr>
              <a:t>2012</a:t>
            </a:r>
            <a:endParaRPr lang="en-US" b="1" dirty="0">
              <a:latin typeface="Arial" pitchFamily="34" charset="0"/>
              <a:cs typeface="Arial" pitchFamily="34" charset="0"/>
            </a:endParaRPr>
          </a:p>
        </p:txBody>
      </p:sp>
      <p:sp>
        <p:nvSpPr>
          <p:cNvPr id="13" name="TextBox 8"/>
          <p:cNvSpPr txBox="1">
            <a:spLocks noChangeArrowheads="1"/>
          </p:cNvSpPr>
          <p:nvPr/>
        </p:nvSpPr>
        <p:spPr bwMode="auto">
          <a:xfrm>
            <a:off x="3948226" y="6103283"/>
            <a:ext cx="773112" cy="369332"/>
          </a:xfrm>
          <a:prstGeom prst="rect">
            <a:avLst/>
          </a:prstGeom>
          <a:noFill/>
          <a:ln w="9525">
            <a:noFill/>
            <a:miter lim="800000"/>
            <a:headEnd/>
            <a:tailEnd/>
          </a:ln>
        </p:spPr>
        <p:txBody>
          <a:bodyPr>
            <a:spAutoFit/>
          </a:bodyPr>
          <a:lstStyle/>
          <a:p>
            <a:pPr algn="ctr"/>
            <a:r>
              <a:rPr lang="en-US" b="1" dirty="0" smtClean="0">
                <a:latin typeface="Arial" pitchFamily="34" charset="0"/>
                <a:cs typeface="Arial" pitchFamily="34" charset="0"/>
              </a:rPr>
              <a:t>2013</a:t>
            </a:r>
            <a:endParaRPr lang="en-US" b="1" dirty="0">
              <a:latin typeface="Arial" pitchFamily="34" charset="0"/>
              <a:cs typeface="Arial" pitchFamily="34" charset="0"/>
            </a:endParaRPr>
          </a:p>
        </p:txBody>
      </p:sp>
      <p:cxnSp>
        <p:nvCxnSpPr>
          <p:cNvPr id="14" name="Straight Connector 13"/>
          <p:cNvCxnSpPr/>
          <p:nvPr/>
        </p:nvCxnSpPr>
        <p:spPr>
          <a:xfrm flipV="1">
            <a:off x="5496038" y="1683683"/>
            <a:ext cx="0" cy="4346575"/>
          </a:xfrm>
          <a:prstGeom prst="line">
            <a:avLst/>
          </a:prstGeom>
          <a:ln w="25400">
            <a:solidFill>
              <a:srgbClr val="3D7FA9"/>
            </a:solidFill>
          </a:ln>
        </p:spPr>
        <p:style>
          <a:lnRef idx="1">
            <a:schemeClr val="accent1"/>
          </a:lnRef>
          <a:fillRef idx="0">
            <a:schemeClr val="accent1"/>
          </a:fillRef>
          <a:effectRef idx="0">
            <a:schemeClr val="accent1"/>
          </a:effectRef>
          <a:fontRef idx="minor">
            <a:schemeClr val="tx1"/>
          </a:fontRef>
        </p:style>
      </p:cxnSp>
      <p:grpSp>
        <p:nvGrpSpPr>
          <p:cNvPr id="15" name="Group 14"/>
          <p:cNvGrpSpPr/>
          <p:nvPr/>
        </p:nvGrpSpPr>
        <p:grpSpPr>
          <a:xfrm>
            <a:off x="2151176" y="2979083"/>
            <a:ext cx="2227262" cy="2438400"/>
            <a:chOff x="2709863" y="2736850"/>
            <a:chExt cx="2227262" cy="2438400"/>
          </a:xfrm>
        </p:grpSpPr>
        <p:sp>
          <p:nvSpPr>
            <p:cNvPr id="16" name="Oval 15"/>
            <p:cNvSpPr/>
            <p:nvPr/>
          </p:nvSpPr>
          <p:spPr>
            <a:xfrm>
              <a:off x="4764088" y="3422650"/>
              <a:ext cx="173037" cy="152400"/>
            </a:xfrm>
            <a:prstGeom prst="ellipse">
              <a:avLst/>
            </a:prstGeom>
            <a:solidFill>
              <a:srgbClr val="3D7FA9"/>
            </a:solidFill>
            <a:ln>
              <a:solidFill>
                <a:srgbClr val="3D7FA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000" dirty="0"/>
            </a:p>
          </p:txBody>
        </p:sp>
        <p:sp>
          <p:nvSpPr>
            <p:cNvPr id="17" name="Oval 16"/>
            <p:cNvSpPr/>
            <p:nvPr/>
          </p:nvSpPr>
          <p:spPr>
            <a:xfrm>
              <a:off x="4764088" y="3956050"/>
              <a:ext cx="173037" cy="152400"/>
            </a:xfrm>
            <a:prstGeom prst="ellipse">
              <a:avLst/>
            </a:prstGeom>
            <a:solidFill>
              <a:srgbClr val="FF0000"/>
            </a:solidFill>
            <a:ln>
              <a:solidFill>
                <a:srgbClr val="3D7FA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000" dirty="0"/>
            </a:p>
          </p:txBody>
        </p:sp>
        <p:sp>
          <p:nvSpPr>
            <p:cNvPr id="18" name="Oval 17"/>
            <p:cNvSpPr/>
            <p:nvPr/>
          </p:nvSpPr>
          <p:spPr>
            <a:xfrm>
              <a:off x="4764088" y="4184650"/>
              <a:ext cx="173037" cy="152400"/>
            </a:xfrm>
            <a:prstGeom prst="ellipse">
              <a:avLst/>
            </a:prstGeom>
            <a:solidFill>
              <a:srgbClr val="3D7FA9"/>
            </a:solidFill>
            <a:ln>
              <a:solidFill>
                <a:srgbClr val="3D7FA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000" dirty="0"/>
            </a:p>
          </p:txBody>
        </p:sp>
        <p:sp>
          <p:nvSpPr>
            <p:cNvPr id="19" name="Oval 18"/>
            <p:cNvSpPr/>
            <p:nvPr/>
          </p:nvSpPr>
          <p:spPr>
            <a:xfrm>
              <a:off x="4764088" y="4565650"/>
              <a:ext cx="173037" cy="152400"/>
            </a:xfrm>
            <a:prstGeom prst="ellipse">
              <a:avLst/>
            </a:prstGeom>
            <a:solidFill>
              <a:srgbClr val="3D7FA9"/>
            </a:solidFill>
            <a:ln>
              <a:solidFill>
                <a:srgbClr val="3D7FA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000" dirty="0"/>
            </a:p>
          </p:txBody>
        </p:sp>
        <p:sp>
          <p:nvSpPr>
            <p:cNvPr id="20" name="Oval 19"/>
            <p:cNvSpPr/>
            <p:nvPr/>
          </p:nvSpPr>
          <p:spPr>
            <a:xfrm>
              <a:off x="4764088" y="2965450"/>
              <a:ext cx="173037" cy="152400"/>
            </a:xfrm>
            <a:prstGeom prst="ellipse">
              <a:avLst/>
            </a:prstGeom>
            <a:solidFill>
              <a:srgbClr val="3D7FA9"/>
            </a:solidFill>
            <a:ln>
              <a:solidFill>
                <a:srgbClr val="3D7FA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000" dirty="0"/>
            </a:p>
          </p:txBody>
        </p:sp>
        <p:cxnSp>
          <p:nvCxnSpPr>
            <p:cNvPr id="21" name="Straight Arrow Connector 20"/>
            <p:cNvCxnSpPr/>
            <p:nvPr/>
          </p:nvCxnSpPr>
          <p:spPr>
            <a:xfrm flipV="1">
              <a:off x="2957513" y="3117850"/>
              <a:ext cx="1635125" cy="1219200"/>
            </a:xfrm>
            <a:prstGeom prst="straightConnector1">
              <a:avLst/>
            </a:prstGeom>
            <a:ln>
              <a:solidFill>
                <a:srgbClr val="3D7FA9"/>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flipV="1">
              <a:off x="2957513" y="3575050"/>
              <a:ext cx="1635125" cy="762000"/>
            </a:xfrm>
            <a:prstGeom prst="straightConnector1">
              <a:avLst/>
            </a:prstGeom>
            <a:ln>
              <a:solidFill>
                <a:srgbClr val="3D7FA9"/>
              </a:solidFill>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flipV="1">
              <a:off x="2957513" y="4032250"/>
              <a:ext cx="1635125" cy="304800"/>
            </a:xfrm>
            <a:prstGeom prst="straightConnector1">
              <a:avLst/>
            </a:prstGeom>
            <a:ln>
              <a:solidFill>
                <a:srgbClr val="3D7FA9"/>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V="1">
              <a:off x="2957513" y="4260850"/>
              <a:ext cx="1635125" cy="76200"/>
            </a:xfrm>
            <a:prstGeom prst="straightConnector1">
              <a:avLst/>
            </a:prstGeom>
            <a:ln>
              <a:solidFill>
                <a:srgbClr val="3D7FA9"/>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2957513" y="4337050"/>
              <a:ext cx="1635125" cy="304800"/>
            </a:xfrm>
            <a:prstGeom prst="straightConnector1">
              <a:avLst/>
            </a:prstGeom>
            <a:ln>
              <a:solidFill>
                <a:srgbClr val="3D7FA9"/>
              </a:solidFill>
              <a:tailEnd type="arrow"/>
            </a:ln>
          </p:spPr>
          <p:style>
            <a:lnRef idx="1">
              <a:schemeClr val="accent1"/>
            </a:lnRef>
            <a:fillRef idx="0">
              <a:schemeClr val="accent1"/>
            </a:fillRef>
            <a:effectRef idx="0">
              <a:schemeClr val="accent1"/>
            </a:effectRef>
            <a:fontRef idx="minor">
              <a:schemeClr val="tx1"/>
            </a:fontRef>
          </p:style>
        </p:cxnSp>
        <p:sp>
          <p:nvSpPr>
            <p:cNvPr id="26" name="Oval 25"/>
            <p:cNvSpPr/>
            <p:nvPr/>
          </p:nvSpPr>
          <p:spPr>
            <a:xfrm>
              <a:off x="4764088" y="5022850"/>
              <a:ext cx="173037" cy="152400"/>
            </a:xfrm>
            <a:prstGeom prst="ellipse">
              <a:avLst/>
            </a:prstGeom>
            <a:solidFill>
              <a:srgbClr val="3D7FA9"/>
            </a:solidFill>
            <a:ln>
              <a:solidFill>
                <a:srgbClr val="3D7FA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000" dirty="0"/>
            </a:p>
          </p:txBody>
        </p:sp>
        <p:cxnSp>
          <p:nvCxnSpPr>
            <p:cNvPr id="27" name="Straight Arrow Connector 26"/>
            <p:cNvCxnSpPr/>
            <p:nvPr/>
          </p:nvCxnSpPr>
          <p:spPr>
            <a:xfrm>
              <a:off x="2957513" y="4337050"/>
              <a:ext cx="1635125" cy="762000"/>
            </a:xfrm>
            <a:prstGeom prst="straightConnector1">
              <a:avLst/>
            </a:prstGeom>
            <a:ln>
              <a:solidFill>
                <a:srgbClr val="3D7FA9"/>
              </a:solidFill>
              <a:tailEnd type="arrow"/>
            </a:ln>
          </p:spPr>
          <p:style>
            <a:lnRef idx="1">
              <a:schemeClr val="accent1"/>
            </a:lnRef>
            <a:fillRef idx="0">
              <a:schemeClr val="accent1"/>
            </a:fillRef>
            <a:effectRef idx="0">
              <a:schemeClr val="accent1"/>
            </a:effectRef>
            <a:fontRef idx="minor">
              <a:schemeClr val="tx1"/>
            </a:fontRef>
          </p:style>
        </p:cxnSp>
        <p:sp>
          <p:nvSpPr>
            <p:cNvPr id="28" name="Oval 27"/>
            <p:cNvSpPr/>
            <p:nvPr/>
          </p:nvSpPr>
          <p:spPr>
            <a:xfrm>
              <a:off x="4764088" y="2736850"/>
              <a:ext cx="173037" cy="152400"/>
            </a:xfrm>
            <a:prstGeom prst="ellipse">
              <a:avLst/>
            </a:prstGeom>
            <a:solidFill>
              <a:srgbClr val="3D7FA9"/>
            </a:solidFill>
            <a:ln>
              <a:solidFill>
                <a:srgbClr val="3D7FA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000" dirty="0"/>
            </a:p>
          </p:txBody>
        </p:sp>
        <p:cxnSp>
          <p:nvCxnSpPr>
            <p:cNvPr id="29" name="Straight Arrow Connector 28"/>
            <p:cNvCxnSpPr/>
            <p:nvPr/>
          </p:nvCxnSpPr>
          <p:spPr>
            <a:xfrm flipV="1">
              <a:off x="2957513" y="2965450"/>
              <a:ext cx="1635125" cy="1374775"/>
            </a:xfrm>
            <a:prstGeom prst="straightConnector1">
              <a:avLst/>
            </a:prstGeom>
            <a:ln>
              <a:solidFill>
                <a:srgbClr val="3D7FA9"/>
              </a:solidFill>
              <a:tailEnd type="arrow"/>
            </a:ln>
          </p:spPr>
          <p:style>
            <a:lnRef idx="1">
              <a:schemeClr val="accent1"/>
            </a:lnRef>
            <a:fillRef idx="0">
              <a:schemeClr val="accent1"/>
            </a:fillRef>
            <a:effectRef idx="0">
              <a:schemeClr val="accent1"/>
            </a:effectRef>
            <a:fontRef idx="minor">
              <a:schemeClr val="tx1"/>
            </a:fontRef>
          </p:style>
        </p:cxnSp>
        <p:sp>
          <p:nvSpPr>
            <p:cNvPr id="30" name="Oval 29"/>
            <p:cNvSpPr/>
            <p:nvPr/>
          </p:nvSpPr>
          <p:spPr>
            <a:xfrm>
              <a:off x="2709863" y="4264025"/>
              <a:ext cx="171450" cy="152400"/>
            </a:xfrm>
            <a:prstGeom prst="ellipse">
              <a:avLst/>
            </a:prstGeom>
            <a:solidFill>
              <a:srgbClr val="FF0000"/>
            </a:solidFill>
            <a:ln>
              <a:solidFill>
                <a:srgbClr val="3D7FA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000" dirty="0"/>
            </a:p>
          </p:txBody>
        </p:sp>
      </p:grpSp>
      <p:sp>
        <p:nvSpPr>
          <p:cNvPr id="32" name="TextBox 42"/>
          <p:cNvSpPr txBox="1">
            <a:spLocks noChangeArrowheads="1"/>
          </p:cNvSpPr>
          <p:nvPr/>
        </p:nvSpPr>
        <p:spPr bwMode="auto">
          <a:xfrm>
            <a:off x="4432200" y="4105841"/>
            <a:ext cx="1215232" cy="338554"/>
          </a:xfrm>
          <a:prstGeom prst="rect">
            <a:avLst/>
          </a:prstGeom>
          <a:noFill/>
          <a:ln w="9525">
            <a:noFill/>
            <a:miter lim="800000"/>
            <a:headEnd/>
            <a:tailEnd/>
          </a:ln>
        </p:spPr>
        <p:txBody>
          <a:bodyPr wrap="square">
            <a:spAutoFit/>
          </a:bodyPr>
          <a:lstStyle/>
          <a:p>
            <a:r>
              <a:rPr lang="en-US" sz="1600" dirty="0">
                <a:latin typeface="Arial" pitchFamily="34" charset="0"/>
                <a:cs typeface="Arial" pitchFamily="34" charset="0"/>
              </a:rPr>
              <a:t>Student A</a:t>
            </a:r>
          </a:p>
        </p:txBody>
      </p:sp>
      <p:sp>
        <p:nvSpPr>
          <p:cNvPr id="33" name="TextBox 59"/>
          <p:cNvSpPr txBox="1">
            <a:spLocks noChangeArrowheads="1"/>
          </p:cNvSpPr>
          <p:nvPr/>
        </p:nvSpPr>
        <p:spPr bwMode="auto">
          <a:xfrm>
            <a:off x="3573408" y="2460502"/>
            <a:ext cx="1409699" cy="338554"/>
          </a:xfrm>
          <a:prstGeom prst="rect">
            <a:avLst/>
          </a:prstGeom>
          <a:noFill/>
          <a:ln w="9525">
            <a:noFill/>
            <a:miter lim="800000"/>
            <a:headEnd/>
            <a:tailEnd/>
          </a:ln>
        </p:spPr>
        <p:txBody>
          <a:bodyPr wrap="square">
            <a:spAutoFit/>
          </a:bodyPr>
          <a:lstStyle/>
          <a:p>
            <a:pPr algn="ctr"/>
            <a:r>
              <a:rPr lang="en-US" sz="1600" dirty="0">
                <a:latin typeface="Arial" pitchFamily="34" charset="0"/>
                <a:cs typeface="Arial" pitchFamily="34" charset="0"/>
              </a:rPr>
              <a:t>High </a:t>
            </a:r>
            <a:r>
              <a:rPr lang="en-US" sz="1600" dirty="0" smtClean="0">
                <a:latin typeface="Arial" pitchFamily="34" charset="0"/>
                <a:cs typeface="Arial" pitchFamily="34" charset="0"/>
              </a:rPr>
              <a:t>SGP</a:t>
            </a:r>
            <a:endParaRPr lang="en-US" sz="1600" dirty="0">
              <a:latin typeface="Arial" pitchFamily="34" charset="0"/>
              <a:cs typeface="Arial" pitchFamily="34" charset="0"/>
            </a:endParaRPr>
          </a:p>
        </p:txBody>
      </p:sp>
      <p:sp>
        <p:nvSpPr>
          <p:cNvPr id="34" name="TextBox 60"/>
          <p:cNvSpPr txBox="1">
            <a:spLocks noChangeArrowheads="1"/>
          </p:cNvSpPr>
          <p:nvPr/>
        </p:nvSpPr>
        <p:spPr bwMode="auto">
          <a:xfrm>
            <a:off x="3600306" y="5438737"/>
            <a:ext cx="1341436" cy="338554"/>
          </a:xfrm>
          <a:prstGeom prst="rect">
            <a:avLst/>
          </a:prstGeom>
          <a:noFill/>
          <a:ln w="9525">
            <a:noFill/>
            <a:miter lim="800000"/>
            <a:headEnd/>
            <a:tailEnd/>
          </a:ln>
        </p:spPr>
        <p:txBody>
          <a:bodyPr wrap="square">
            <a:spAutoFit/>
          </a:bodyPr>
          <a:lstStyle/>
          <a:p>
            <a:pPr algn="ctr"/>
            <a:r>
              <a:rPr lang="en-US" sz="1600" dirty="0">
                <a:latin typeface="Arial" pitchFamily="34" charset="0"/>
                <a:cs typeface="Arial" pitchFamily="34" charset="0"/>
              </a:rPr>
              <a:t>Low </a:t>
            </a:r>
            <a:r>
              <a:rPr lang="en-US" sz="1600" dirty="0" smtClean="0">
                <a:latin typeface="Arial" pitchFamily="34" charset="0"/>
                <a:cs typeface="Arial" pitchFamily="34" charset="0"/>
              </a:rPr>
              <a:t>SGP</a:t>
            </a:r>
            <a:endParaRPr lang="en-US" sz="1600" dirty="0">
              <a:latin typeface="Arial" pitchFamily="34" charset="0"/>
              <a:cs typeface="Arial" pitchFamily="34" charset="0"/>
            </a:endParaRPr>
          </a:p>
        </p:txBody>
      </p:sp>
      <p:sp>
        <p:nvSpPr>
          <p:cNvPr id="36" name="TextBox 46"/>
          <p:cNvSpPr txBox="1">
            <a:spLocks noChangeArrowheads="1"/>
          </p:cNvSpPr>
          <p:nvPr/>
        </p:nvSpPr>
        <p:spPr bwMode="auto">
          <a:xfrm>
            <a:off x="114300" y="4296946"/>
            <a:ext cx="700088" cy="338554"/>
          </a:xfrm>
          <a:prstGeom prst="rect">
            <a:avLst/>
          </a:prstGeom>
          <a:noFill/>
          <a:ln w="9525">
            <a:noFill/>
            <a:miter lim="800000"/>
            <a:headEnd/>
            <a:tailEnd/>
          </a:ln>
        </p:spPr>
        <p:txBody>
          <a:bodyPr wrap="square">
            <a:spAutoFit/>
          </a:bodyPr>
          <a:lstStyle/>
          <a:p>
            <a:pPr algn="ctr"/>
            <a:r>
              <a:rPr lang="en-US" sz="1600" b="1" dirty="0">
                <a:latin typeface="+mn-lt"/>
                <a:cs typeface="Times New Roman" pitchFamily="18" charset="0"/>
              </a:rPr>
              <a:t>450</a:t>
            </a:r>
          </a:p>
        </p:txBody>
      </p:sp>
      <p:cxnSp>
        <p:nvCxnSpPr>
          <p:cNvPr id="37" name="Straight Connector 36"/>
          <p:cNvCxnSpPr/>
          <p:nvPr/>
        </p:nvCxnSpPr>
        <p:spPr>
          <a:xfrm>
            <a:off x="695325" y="4466980"/>
            <a:ext cx="296862" cy="0"/>
          </a:xfrm>
          <a:prstGeom prst="line">
            <a:avLst/>
          </a:prstGeom>
          <a:ln>
            <a:solidFill>
              <a:srgbClr val="3D7FA9"/>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 xmlns:p14="http://schemas.microsoft.com/office/powerpoint/2010/main" val="245953637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a:latin typeface="Arial" pitchFamily="34" charset="0"/>
                <a:cs typeface="Arial" pitchFamily="34" charset="0"/>
              </a:rPr>
              <a:t>Factors </a:t>
            </a:r>
            <a:r>
              <a:rPr lang="en-US" dirty="0" smtClean="0">
                <a:latin typeface="Arial" pitchFamily="34" charset="0"/>
                <a:cs typeface="Arial" pitchFamily="34" charset="0"/>
              </a:rPr>
              <a:t>Used </a:t>
            </a:r>
            <a:r>
              <a:rPr lang="en-US" dirty="0">
                <a:latin typeface="Arial" pitchFamily="34" charset="0"/>
                <a:cs typeface="Arial" pitchFamily="34" charset="0"/>
              </a:rPr>
              <a:t>to </a:t>
            </a:r>
            <a:r>
              <a:rPr lang="en-US" dirty="0" smtClean="0">
                <a:latin typeface="Arial" pitchFamily="34" charset="0"/>
                <a:cs typeface="Arial" pitchFamily="34" charset="0"/>
              </a:rPr>
              <a:t>Define “Similar Students</a:t>
            </a:r>
            <a:r>
              <a:rPr lang="en-US" dirty="0">
                <a:latin typeface="Arial" pitchFamily="34" charset="0"/>
                <a:cs typeface="Arial" pitchFamily="34" charset="0"/>
              </a:rPr>
              <a:t>” in the Growth Model for </a:t>
            </a:r>
            <a:r>
              <a:rPr lang="en-US" dirty="0" smtClean="0">
                <a:latin typeface="Arial" pitchFamily="34" charset="0"/>
                <a:cs typeface="Arial" pitchFamily="34" charset="0"/>
              </a:rPr>
              <a:t>2012</a:t>
            </a:r>
            <a:r>
              <a:rPr lang="en-US" dirty="0" smtClean="0">
                <a:latin typeface="Arial"/>
                <a:cs typeface="Arial"/>
              </a:rPr>
              <a:t>–</a:t>
            </a:r>
            <a:r>
              <a:rPr lang="en-US" dirty="0" smtClean="0">
                <a:latin typeface="Arial" pitchFamily="34" charset="0"/>
                <a:cs typeface="Arial" pitchFamily="34" charset="0"/>
              </a:rPr>
              <a:t>13 </a:t>
            </a:r>
            <a:r>
              <a:rPr lang="en-US" dirty="0">
                <a:latin typeface="Arial" pitchFamily="34" charset="0"/>
                <a:cs typeface="Arial" pitchFamily="34" charset="0"/>
              </a:rPr>
              <a:t>and </a:t>
            </a:r>
            <a:r>
              <a:rPr lang="en-US" dirty="0" smtClean="0">
                <a:latin typeface="Arial" pitchFamily="34" charset="0"/>
                <a:cs typeface="Arial" pitchFamily="34" charset="0"/>
              </a:rPr>
              <a:t>2013</a:t>
            </a:r>
            <a:r>
              <a:rPr lang="en-US" dirty="0" smtClean="0">
                <a:latin typeface="Arial"/>
                <a:cs typeface="Arial"/>
              </a:rPr>
              <a:t>–</a:t>
            </a:r>
            <a:r>
              <a:rPr lang="en-US" dirty="0" smtClean="0">
                <a:latin typeface="Arial" pitchFamily="34" charset="0"/>
                <a:cs typeface="Arial" pitchFamily="34" charset="0"/>
              </a:rPr>
              <a:t>14</a:t>
            </a:r>
            <a:endParaRPr lang="en-US" dirty="0"/>
          </a:p>
        </p:txBody>
      </p:sp>
      <p:sp>
        <p:nvSpPr>
          <p:cNvPr id="4" name="Footer Placeholder 3"/>
          <p:cNvSpPr>
            <a:spLocks noGrp="1"/>
          </p:cNvSpPr>
          <p:nvPr>
            <p:ph type="ftr" sz="quarter" idx="10"/>
          </p:nvPr>
        </p:nvSpPr>
        <p:spPr/>
        <p:txBody>
          <a:bodyPr/>
          <a:lstStyle/>
          <a:p>
            <a:pPr>
              <a:defRPr/>
            </a:pPr>
            <a:r>
              <a:rPr lang="en-US" dirty="0" smtClean="0"/>
              <a:t>EngageNY.org</a:t>
            </a:r>
            <a:endParaRPr lang="en-US" dirty="0"/>
          </a:p>
        </p:txBody>
      </p:sp>
      <p:sp>
        <p:nvSpPr>
          <p:cNvPr id="5" name="Slide Number Placeholder 4"/>
          <p:cNvSpPr>
            <a:spLocks noGrp="1"/>
          </p:cNvSpPr>
          <p:nvPr>
            <p:ph type="sldNum" sz="quarter" idx="11"/>
          </p:nvPr>
        </p:nvSpPr>
        <p:spPr/>
        <p:txBody>
          <a:bodyPr/>
          <a:lstStyle/>
          <a:p>
            <a:pPr>
              <a:defRPr/>
            </a:pPr>
            <a:fld id="{38AB0506-A0B2-47F0-8E7A-100251E1F1D3}" type="slidenum">
              <a:rPr lang="en-US" smtClean="0"/>
              <a:pPr>
                <a:defRPr/>
              </a:pPr>
              <a:t>18</a:t>
            </a:fld>
            <a:endParaRPr lang="en-US" dirty="0"/>
          </a:p>
        </p:txBody>
      </p:sp>
      <p:graphicFrame>
        <p:nvGraphicFramePr>
          <p:cNvPr id="6" name="Content Placeholder 6"/>
          <p:cNvGraphicFramePr>
            <a:graphicFrameLocks noGrp="1"/>
          </p:cNvGraphicFramePr>
          <p:nvPr>
            <p:ph idx="1"/>
            <p:extLst>
              <p:ext uri="{D42A27DB-BD31-4B8C-83A1-F6EECF244321}">
                <p14:modId xmlns="" xmlns:p14="http://schemas.microsoft.com/office/powerpoint/2010/main" val="2964374698"/>
              </p:ext>
            </p:extLst>
          </p:nvPr>
        </p:nvGraphicFramePr>
        <p:xfrm>
          <a:off x="381000" y="1219200"/>
          <a:ext cx="8610600" cy="5192808"/>
        </p:xfrm>
        <a:graphic>
          <a:graphicData uri="http://schemas.openxmlformats.org/drawingml/2006/table">
            <a:tbl>
              <a:tblPr firstRow="1" bandRow="1">
                <a:tableStyleId>{5C22544A-7EE6-4342-B048-85BDC9FD1C3A}</a:tableStyleId>
              </a:tblPr>
              <a:tblGrid>
                <a:gridCol w="2743200"/>
                <a:gridCol w="5867400"/>
              </a:tblGrid>
              <a:tr h="620808">
                <a:tc>
                  <a:txBody>
                    <a:bodyPr/>
                    <a:lstStyle/>
                    <a:p>
                      <a:r>
                        <a:rPr lang="en-US" dirty="0" smtClean="0">
                          <a:latin typeface="Arial" pitchFamily="34" charset="0"/>
                          <a:cs typeface="Arial" pitchFamily="34" charset="0"/>
                        </a:rPr>
                        <a:t>Grades 4</a:t>
                      </a:r>
                      <a:r>
                        <a:rPr lang="en-US" dirty="0" smtClean="0">
                          <a:latin typeface="Arial"/>
                          <a:cs typeface="Arial"/>
                        </a:rPr>
                        <a:t>–</a:t>
                      </a:r>
                      <a:r>
                        <a:rPr lang="en-US" dirty="0" smtClean="0">
                          <a:latin typeface="Arial" pitchFamily="34" charset="0"/>
                          <a:cs typeface="Arial" pitchFamily="34" charset="0"/>
                        </a:rPr>
                        <a:t>8 ELA/Math</a:t>
                      </a:r>
                      <a:endParaRPr lang="en-US" dirty="0">
                        <a:latin typeface="Arial" pitchFamily="34" charset="0"/>
                        <a:cs typeface="Arial" pitchFamily="34" charset="0"/>
                      </a:endParaRPr>
                    </a:p>
                  </a:txBody>
                  <a:tcPr>
                    <a:solidFill>
                      <a:srgbClr val="3D7FA9"/>
                    </a:solidFill>
                  </a:tcPr>
                </a:tc>
                <a:tc>
                  <a:txBody>
                    <a:bodyPr/>
                    <a:lstStyle/>
                    <a:p>
                      <a:r>
                        <a:rPr lang="en-US" dirty="0" smtClean="0">
                          <a:latin typeface="Arial" pitchFamily="34" charset="0"/>
                          <a:cs typeface="Arial" pitchFamily="34" charset="0"/>
                        </a:rPr>
                        <a:t>Similar Student Characteristics</a:t>
                      </a:r>
                      <a:endParaRPr lang="en-US" dirty="0">
                        <a:latin typeface="Arial" pitchFamily="34" charset="0"/>
                        <a:cs typeface="Arial" pitchFamily="34" charset="0"/>
                      </a:endParaRPr>
                    </a:p>
                  </a:txBody>
                  <a:tcPr anchor="b">
                    <a:solidFill>
                      <a:srgbClr val="3D7FA9"/>
                    </a:solidFill>
                  </a:tcPr>
                </a:tc>
              </a:tr>
              <a:tr h="1651647">
                <a:tc>
                  <a:txBody>
                    <a:bodyPr/>
                    <a:lstStyle/>
                    <a:p>
                      <a:r>
                        <a:rPr lang="en-US" b="1" dirty="0" smtClean="0">
                          <a:latin typeface="Arial" pitchFamily="34" charset="0"/>
                          <a:cs typeface="Arial" pitchFamily="34" charset="0"/>
                        </a:rPr>
                        <a:t>Academic</a:t>
                      </a:r>
                      <a:r>
                        <a:rPr lang="en-US" b="1" baseline="0" dirty="0" smtClean="0">
                          <a:latin typeface="Arial" pitchFamily="34" charset="0"/>
                          <a:cs typeface="Arial" pitchFamily="34" charset="0"/>
                        </a:rPr>
                        <a:t> History</a:t>
                      </a:r>
                      <a:r>
                        <a:rPr lang="en-US" baseline="0" dirty="0" smtClean="0">
                          <a:latin typeface="Arial" pitchFamily="34" charset="0"/>
                          <a:cs typeface="Arial" pitchFamily="34" charset="0"/>
                        </a:rPr>
                        <a:t>: </a:t>
                      </a:r>
                    </a:p>
                  </a:txBody>
                  <a:tcPr>
                    <a:solidFill>
                      <a:srgbClr val="D0D8E8"/>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600" baseline="0" dirty="0" smtClean="0">
                          <a:latin typeface="Arial" pitchFamily="34" charset="0"/>
                          <a:cs typeface="Arial" pitchFamily="34" charset="0"/>
                        </a:rPr>
                        <a:t>Up to three years of student state exam scores, same subject</a:t>
                      </a:r>
                      <a:endParaRPr lang="en-US" sz="1600" dirty="0" smtClean="0">
                        <a:latin typeface="Arial" pitchFamily="34" charset="0"/>
                        <a:cs typeface="Arial" pitchFamily="34" charset="0"/>
                      </a:endParaRPr>
                    </a:p>
                    <a:p>
                      <a:pPr marL="285750" indent="-285750">
                        <a:buFont typeface="Arial" pitchFamily="34" charset="0"/>
                        <a:buChar char="•"/>
                      </a:pPr>
                      <a:r>
                        <a:rPr lang="en-US" sz="1600" dirty="0" smtClean="0">
                          <a:latin typeface="Arial" pitchFamily="34" charset="0"/>
                          <a:cs typeface="Arial" pitchFamily="34" charset="0"/>
                        </a:rPr>
                        <a:t>Prior-year test score, different subject</a:t>
                      </a:r>
                    </a:p>
                    <a:p>
                      <a:pPr marL="285750" indent="-285750">
                        <a:buFont typeface="Arial" pitchFamily="34" charset="0"/>
                        <a:buChar char="•"/>
                      </a:pPr>
                      <a:r>
                        <a:rPr lang="en-US" sz="1600" dirty="0" smtClean="0">
                          <a:latin typeface="Arial" pitchFamily="34" charset="0"/>
                          <a:cs typeface="Arial" pitchFamily="34" charset="0"/>
                        </a:rPr>
                        <a:t>Retained in grade</a:t>
                      </a:r>
                    </a:p>
                    <a:p>
                      <a:pPr marL="285750" indent="-285750">
                        <a:buFont typeface="Arial" pitchFamily="34" charset="0"/>
                        <a:buChar char="•"/>
                      </a:pPr>
                      <a:r>
                        <a:rPr lang="en-US" sz="1600" dirty="0" smtClean="0">
                          <a:latin typeface="Arial" pitchFamily="34" charset="0"/>
                          <a:cs typeface="Arial" pitchFamily="34" charset="0"/>
                        </a:rPr>
                        <a:t>New to school</a:t>
                      </a:r>
                      <a:r>
                        <a:rPr lang="en-US" sz="1600" baseline="0" dirty="0" smtClean="0">
                          <a:latin typeface="Arial" pitchFamily="34" charset="0"/>
                          <a:cs typeface="Arial" pitchFamily="34" charset="0"/>
                        </a:rPr>
                        <a:t> in year other than entry year</a:t>
                      </a:r>
                    </a:p>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600" dirty="0" smtClean="0">
                          <a:latin typeface="Arial" pitchFamily="34" charset="0"/>
                          <a:cs typeface="Arial" pitchFamily="34" charset="0"/>
                        </a:rPr>
                        <a:t>Average prior achievement and range around average prior</a:t>
                      </a:r>
                      <a:r>
                        <a:rPr lang="en-US" sz="1600" baseline="0" dirty="0" smtClean="0">
                          <a:latin typeface="Arial" pitchFamily="34" charset="0"/>
                          <a:cs typeface="Arial" pitchFamily="34" charset="0"/>
                        </a:rPr>
                        <a:t> score </a:t>
                      </a:r>
                      <a:r>
                        <a:rPr lang="en-US" sz="1600" dirty="0" smtClean="0">
                          <a:latin typeface="Arial" pitchFamily="34" charset="0"/>
                          <a:cs typeface="Arial" pitchFamily="34" charset="0"/>
                        </a:rPr>
                        <a:t>in student’s class/course</a:t>
                      </a:r>
                      <a:r>
                        <a:rPr lang="en-US" sz="1600" baseline="0" dirty="0" smtClean="0">
                          <a:latin typeface="Arial" pitchFamily="34" charset="0"/>
                          <a:cs typeface="Arial" pitchFamily="34" charset="0"/>
                        </a:rPr>
                        <a:t> (</a:t>
                      </a:r>
                      <a:r>
                        <a:rPr lang="en-US" sz="1600" dirty="0" smtClean="0">
                          <a:latin typeface="Arial" pitchFamily="34" charset="0"/>
                          <a:cs typeface="Arial" pitchFamily="34" charset="0"/>
                        </a:rPr>
                        <a:t>same subject)</a:t>
                      </a:r>
                      <a:endParaRPr lang="en-US" sz="1600" dirty="0">
                        <a:latin typeface="Arial" pitchFamily="34" charset="0"/>
                        <a:cs typeface="Arial" pitchFamily="34" charset="0"/>
                      </a:endParaRPr>
                    </a:p>
                  </a:txBody>
                  <a:tcPr>
                    <a:solidFill>
                      <a:srgbClr val="D0D8E8"/>
                    </a:solidFill>
                  </a:tcPr>
                </a:tc>
              </a:tr>
              <a:tr h="1049297">
                <a:tc>
                  <a:txBody>
                    <a:bodyPr/>
                    <a:lstStyle/>
                    <a:p>
                      <a:r>
                        <a:rPr lang="en-US" b="1" dirty="0" smtClean="0">
                          <a:latin typeface="Arial" pitchFamily="34" charset="0"/>
                          <a:cs typeface="Arial" pitchFamily="34" charset="0"/>
                        </a:rPr>
                        <a:t>Student With Disability (SWD)</a:t>
                      </a:r>
                    </a:p>
                  </a:txBody>
                  <a:tcPr>
                    <a:solidFill>
                      <a:srgbClr val="E9EDF4"/>
                    </a:solidFill>
                  </a:tcPr>
                </a:tc>
                <a:tc>
                  <a:txBody>
                    <a:bodyPr/>
                    <a:lstStyle/>
                    <a:p>
                      <a:pPr marL="285750" indent="-285750">
                        <a:buFont typeface="Arial" pitchFamily="34" charset="0"/>
                        <a:buChar char="•"/>
                      </a:pPr>
                      <a:r>
                        <a:rPr lang="en-US" sz="1600" baseline="0" dirty="0" smtClean="0">
                          <a:latin typeface="Arial" pitchFamily="34" charset="0"/>
                          <a:cs typeface="Arial" pitchFamily="34" charset="0"/>
                        </a:rPr>
                        <a:t>SWD (Yes/No)</a:t>
                      </a:r>
                      <a:endParaRPr lang="en-US" sz="1600" dirty="0" smtClean="0">
                        <a:latin typeface="Arial" pitchFamily="34" charset="0"/>
                        <a:cs typeface="Arial" pitchFamily="34" charset="0"/>
                      </a:endParaRPr>
                    </a:p>
                    <a:p>
                      <a:pPr marL="285750" indent="-285750">
                        <a:buFont typeface="Arial" pitchFamily="34" charset="0"/>
                        <a:buChar char="•"/>
                      </a:pPr>
                      <a:r>
                        <a:rPr lang="en-US" sz="1600" dirty="0" smtClean="0">
                          <a:latin typeface="Arial" pitchFamily="34" charset="0"/>
                          <a:cs typeface="Arial" pitchFamily="34" charset="0"/>
                        </a:rPr>
                        <a:t>SWD spends less than 40 percent of time in general education setting</a:t>
                      </a:r>
                    </a:p>
                    <a:p>
                      <a:pPr marL="285750" indent="-285750">
                        <a:buFont typeface="Arial" pitchFamily="34" charset="0"/>
                        <a:buChar char="•"/>
                      </a:pPr>
                      <a:r>
                        <a:rPr lang="en-US" sz="1600" dirty="0" smtClean="0">
                          <a:latin typeface="Arial" pitchFamily="34" charset="0"/>
                          <a:cs typeface="Arial" pitchFamily="34" charset="0"/>
                        </a:rPr>
                        <a:t>Percentage of SWDs in student’s class/course</a:t>
                      </a:r>
                      <a:endParaRPr lang="en-US" sz="1600" dirty="0">
                        <a:latin typeface="Arial" pitchFamily="34" charset="0"/>
                        <a:cs typeface="Arial" pitchFamily="34" charset="0"/>
                      </a:endParaRPr>
                    </a:p>
                  </a:txBody>
                  <a:tcPr>
                    <a:solidFill>
                      <a:srgbClr val="E9EDF4"/>
                    </a:solidFill>
                  </a:tcPr>
                </a:tc>
              </a:tr>
              <a:tr h="807152">
                <a:tc>
                  <a:txBody>
                    <a:bodyPr/>
                    <a:lstStyle/>
                    <a:p>
                      <a:r>
                        <a:rPr lang="en-US" b="1" dirty="0" smtClean="0">
                          <a:latin typeface="Arial" pitchFamily="34" charset="0"/>
                          <a:cs typeface="Arial" pitchFamily="34" charset="0"/>
                        </a:rPr>
                        <a:t>English Language Learner (ELL)</a:t>
                      </a:r>
                      <a:endParaRPr lang="en-US" dirty="0">
                        <a:latin typeface="Arial" pitchFamily="34" charset="0"/>
                        <a:cs typeface="Arial" pitchFamily="34" charset="0"/>
                      </a:endParaRPr>
                    </a:p>
                  </a:txBody>
                  <a:tcPr>
                    <a:solidFill>
                      <a:srgbClr val="D0D8E8"/>
                    </a:solidFill>
                  </a:tcPr>
                </a:tc>
                <a:tc>
                  <a:txBody>
                    <a:bodyPr/>
                    <a:lstStyle/>
                    <a:p>
                      <a:pPr marL="285750" indent="-285750">
                        <a:buFont typeface="Arial" pitchFamily="34" charset="0"/>
                        <a:buChar char="•"/>
                      </a:pPr>
                      <a:r>
                        <a:rPr lang="en-US" sz="1600" baseline="0" dirty="0" smtClean="0">
                          <a:latin typeface="Arial" pitchFamily="34" charset="0"/>
                          <a:cs typeface="Arial" pitchFamily="34" charset="0"/>
                        </a:rPr>
                        <a:t>ELL (Yes/No)</a:t>
                      </a:r>
                      <a:endParaRPr lang="en-US" sz="1600" dirty="0" smtClean="0">
                        <a:latin typeface="Arial" pitchFamily="34" charset="0"/>
                        <a:cs typeface="Arial" pitchFamily="34" charset="0"/>
                      </a:endParaRPr>
                    </a:p>
                    <a:p>
                      <a:pPr marL="285750" indent="-285750">
                        <a:buFont typeface="Arial" pitchFamily="34" charset="0"/>
                        <a:buChar char="•"/>
                      </a:pPr>
                      <a:r>
                        <a:rPr lang="en-US" sz="1600" baseline="0" dirty="0" smtClean="0">
                          <a:latin typeface="Arial" pitchFamily="34" charset="0"/>
                          <a:cs typeface="Arial" pitchFamily="34" charset="0"/>
                        </a:rPr>
                        <a:t>New York State English as a Second Language Achievement Test scores </a:t>
                      </a:r>
                    </a:p>
                    <a:p>
                      <a:pPr marL="285750" indent="-285750">
                        <a:buFont typeface="Arial" pitchFamily="34" charset="0"/>
                        <a:buChar char="•"/>
                      </a:pPr>
                      <a:r>
                        <a:rPr lang="en-US" sz="1600" baseline="0" dirty="0" smtClean="0">
                          <a:latin typeface="Arial" pitchFamily="34" charset="0"/>
                          <a:cs typeface="Arial" pitchFamily="34" charset="0"/>
                        </a:rPr>
                        <a:t>Percentage of ELLs in student’s class/course</a:t>
                      </a:r>
                      <a:endParaRPr lang="en-US" sz="1600" dirty="0">
                        <a:latin typeface="Arial" pitchFamily="34" charset="0"/>
                        <a:cs typeface="Arial" pitchFamily="34" charset="0"/>
                      </a:endParaRPr>
                    </a:p>
                  </a:txBody>
                  <a:tcPr>
                    <a:solidFill>
                      <a:srgbClr val="D0D8E8"/>
                    </a:solidFill>
                  </a:tcPr>
                </a:tc>
              </a:tr>
              <a:tr h="565006">
                <a:tc>
                  <a:txBody>
                    <a:bodyPr/>
                    <a:lstStyle/>
                    <a:p>
                      <a:r>
                        <a:rPr lang="en-US" b="1" dirty="0" smtClean="0">
                          <a:latin typeface="Arial" pitchFamily="34" charset="0"/>
                          <a:cs typeface="Arial" pitchFamily="34" charset="0"/>
                        </a:rPr>
                        <a:t>Economic</a:t>
                      </a:r>
                      <a:r>
                        <a:rPr lang="en-US" b="1" baseline="0" dirty="0" smtClean="0">
                          <a:latin typeface="Arial" pitchFamily="34" charset="0"/>
                          <a:cs typeface="Arial" pitchFamily="34" charset="0"/>
                        </a:rPr>
                        <a:t> Disadvantage (Poverty)</a:t>
                      </a:r>
                      <a:endParaRPr lang="en-US" dirty="0">
                        <a:latin typeface="Arial" pitchFamily="34" charset="0"/>
                        <a:cs typeface="Arial" pitchFamily="34" charset="0"/>
                      </a:endParaRPr>
                    </a:p>
                  </a:txBody>
                  <a:tcPr>
                    <a:solidFill>
                      <a:srgbClr val="E9EDF4"/>
                    </a:solidFill>
                  </a:tcPr>
                </a:tc>
                <a:tc>
                  <a:txBody>
                    <a:bodyPr/>
                    <a:lstStyle/>
                    <a:p>
                      <a:pPr marL="285750" indent="-285750">
                        <a:buFont typeface="Arial" pitchFamily="34" charset="0"/>
                        <a:buChar char="•"/>
                      </a:pPr>
                      <a:r>
                        <a:rPr lang="en-US" sz="1600" dirty="0" smtClean="0">
                          <a:latin typeface="Arial" pitchFamily="34" charset="0"/>
                          <a:cs typeface="Arial" pitchFamily="34" charset="0"/>
                        </a:rPr>
                        <a:t>Poverty (Yes/No)</a:t>
                      </a:r>
                    </a:p>
                    <a:p>
                      <a:pPr marL="285750" indent="-285750">
                        <a:buFont typeface="Arial" pitchFamily="34" charset="0"/>
                        <a:buChar char="•"/>
                      </a:pPr>
                      <a:r>
                        <a:rPr lang="en-US" sz="1600" dirty="0" smtClean="0">
                          <a:latin typeface="Arial" pitchFamily="34" charset="0"/>
                          <a:cs typeface="Arial" pitchFamily="34" charset="0"/>
                        </a:rPr>
                        <a:t>Percentage of students in poverty in student’s class/course</a:t>
                      </a:r>
                      <a:endParaRPr lang="en-US" sz="1600" dirty="0">
                        <a:latin typeface="Arial" pitchFamily="34" charset="0"/>
                        <a:cs typeface="Arial" pitchFamily="34" charset="0"/>
                      </a:endParaRPr>
                    </a:p>
                  </a:txBody>
                  <a:tcPr>
                    <a:solidFill>
                      <a:srgbClr val="E9EDF4"/>
                    </a:solidFill>
                  </a:tcPr>
                </a:tc>
              </a:tr>
            </a:tbl>
          </a:graphicData>
        </a:graphic>
      </p:graphicFrame>
    </p:spTree>
    <p:extLst>
      <p:ext uri="{BB962C8B-B14F-4D97-AF65-F5344CB8AC3E}">
        <p14:creationId xmlns="" xmlns:p14="http://schemas.microsoft.com/office/powerpoint/2010/main" val="26778655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Partner Activity</a:t>
            </a:r>
            <a:endParaRPr lang="en-US" dirty="0"/>
          </a:p>
        </p:txBody>
      </p:sp>
      <p:sp>
        <p:nvSpPr>
          <p:cNvPr id="3" name="Content Placeholder 2"/>
          <p:cNvSpPr>
            <a:spLocks noGrp="1"/>
          </p:cNvSpPr>
          <p:nvPr>
            <p:ph idx="1"/>
          </p:nvPr>
        </p:nvSpPr>
        <p:spPr/>
        <p:txBody>
          <a:bodyPr/>
          <a:lstStyle/>
          <a:p>
            <a:r>
              <a:rPr lang="en-US" dirty="0" smtClean="0"/>
              <a:t>One of your teaching colleagues is concerned about her growth score because she teaches more students with disabilities than other teachers in her grade level.</a:t>
            </a:r>
            <a:endParaRPr lang="en-US" dirty="0"/>
          </a:p>
          <a:p>
            <a:r>
              <a:rPr lang="en-US" dirty="0" smtClean="0"/>
              <a:t>With a partner, brainstorm what you would say to this teacher.  </a:t>
            </a:r>
          </a:p>
          <a:p>
            <a:pPr lvl="1"/>
            <a:r>
              <a:rPr lang="en-US" dirty="0"/>
              <a:t>What information about how student growth percentiles are computed can you give her to address her concerns</a:t>
            </a:r>
            <a:r>
              <a:rPr lang="en-US" dirty="0" smtClean="0"/>
              <a:t>?</a:t>
            </a:r>
          </a:p>
        </p:txBody>
      </p:sp>
      <p:sp>
        <p:nvSpPr>
          <p:cNvPr id="4" name="Footer Placeholder 3"/>
          <p:cNvSpPr>
            <a:spLocks noGrp="1"/>
          </p:cNvSpPr>
          <p:nvPr>
            <p:ph type="ftr" sz="quarter" idx="10"/>
          </p:nvPr>
        </p:nvSpPr>
        <p:spPr/>
        <p:txBody>
          <a:bodyPr/>
          <a:lstStyle/>
          <a:p>
            <a:pPr>
              <a:defRPr/>
            </a:pPr>
            <a:r>
              <a:rPr lang="en-US" smtClean="0"/>
              <a:t>EngageNY.org</a:t>
            </a:r>
            <a:endParaRPr lang="en-US" dirty="0"/>
          </a:p>
        </p:txBody>
      </p:sp>
      <p:sp>
        <p:nvSpPr>
          <p:cNvPr id="5" name="Slide Number Placeholder 4"/>
          <p:cNvSpPr>
            <a:spLocks noGrp="1"/>
          </p:cNvSpPr>
          <p:nvPr>
            <p:ph type="sldNum" sz="quarter" idx="11"/>
          </p:nvPr>
        </p:nvSpPr>
        <p:spPr/>
        <p:txBody>
          <a:bodyPr/>
          <a:lstStyle/>
          <a:p>
            <a:pPr>
              <a:defRPr/>
            </a:pPr>
            <a:fld id="{38AB0506-A0B2-47F0-8E7A-100251E1F1D3}" type="slidenum">
              <a:rPr lang="en-US" smtClean="0"/>
              <a:pPr>
                <a:defRPr/>
              </a:pPr>
              <a:t>19</a:t>
            </a:fld>
            <a:endParaRPr lang="en-US" dirty="0"/>
          </a:p>
        </p:txBody>
      </p:sp>
    </p:spTree>
    <p:extLst>
      <p:ext uri="{BB962C8B-B14F-4D97-AF65-F5344CB8AC3E}">
        <p14:creationId xmlns="" xmlns:p14="http://schemas.microsoft.com/office/powerpoint/2010/main" val="37394743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latin typeface="Arial" pitchFamily="34" charset="0"/>
                <a:ea typeface="ＭＳ Ｐゴシック"/>
                <a:cs typeface="Arial" pitchFamily="34" charset="0"/>
              </a:rPr>
              <a:t>New York State Multiple Measures Evaluation System</a:t>
            </a:r>
            <a:endParaRPr lang="en-US" dirty="0"/>
          </a:p>
        </p:txBody>
      </p:sp>
      <p:sp>
        <p:nvSpPr>
          <p:cNvPr id="4" name="Footer Placeholder 3"/>
          <p:cNvSpPr>
            <a:spLocks noGrp="1"/>
          </p:cNvSpPr>
          <p:nvPr>
            <p:ph type="ftr" sz="quarter" idx="10"/>
          </p:nvPr>
        </p:nvSpPr>
        <p:spPr/>
        <p:txBody>
          <a:bodyPr/>
          <a:lstStyle/>
          <a:p>
            <a:pPr>
              <a:defRPr/>
            </a:pPr>
            <a:r>
              <a:rPr lang="en-US" dirty="0"/>
              <a:t>EngageNY.org</a:t>
            </a:r>
          </a:p>
        </p:txBody>
      </p:sp>
      <p:sp>
        <p:nvSpPr>
          <p:cNvPr id="5" name="Slide Number Placeholder 4"/>
          <p:cNvSpPr>
            <a:spLocks noGrp="1"/>
          </p:cNvSpPr>
          <p:nvPr>
            <p:ph type="sldNum" sz="quarter" idx="11"/>
          </p:nvPr>
        </p:nvSpPr>
        <p:spPr/>
        <p:txBody>
          <a:bodyPr/>
          <a:lstStyle/>
          <a:p>
            <a:pPr>
              <a:defRPr/>
            </a:pPr>
            <a:fld id="{8B71AF78-8321-4765-9EAC-6DD16414A807}" type="slidenum">
              <a:rPr lang="en-US"/>
              <a:pPr>
                <a:defRPr/>
              </a:pPr>
              <a:t>2</a:t>
            </a:fld>
            <a:endParaRPr lang="en-US" dirty="0"/>
          </a:p>
        </p:txBody>
      </p:sp>
      <p:graphicFrame>
        <p:nvGraphicFramePr>
          <p:cNvPr id="13" name="Content Placeholder 12"/>
          <p:cNvGraphicFramePr>
            <a:graphicFrameLocks noGrp="1"/>
          </p:cNvGraphicFramePr>
          <p:nvPr>
            <p:ph idx="1"/>
            <p:extLst>
              <p:ext uri="{D42A27DB-BD31-4B8C-83A1-F6EECF244321}">
                <p14:modId xmlns="" xmlns:p14="http://schemas.microsoft.com/office/powerpoint/2010/main" val="1942932196"/>
              </p:ext>
            </p:extLst>
          </p:nvPr>
        </p:nvGraphicFramePr>
        <p:xfrm>
          <a:off x="152400" y="1600201"/>
          <a:ext cx="9220200" cy="472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5" name="Down Arrow 14"/>
          <p:cNvSpPr/>
          <p:nvPr/>
        </p:nvSpPr>
        <p:spPr>
          <a:xfrm>
            <a:off x="1143000" y="2452914"/>
            <a:ext cx="2558076" cy="2173288"/>
          </a:xfrm>
          <a:prstGeom prst="downArrow">
            <a:avLst>
              <a:gd name="adj1" fmla="val 50000"/>
              <a:gd name="adj2" fmla="val 52015"/>
            </a:avLst>
          </a:prstGeom>
          <a:solidFill>
            <a:srgbClr val="FFFF00"/>
          </a:solidFill>
          <a:ln/>
        </p:spPr>
        <p:style>
          <a:lnRef idx="1">
            <a:schemeClr val="accent1"/>
          </a:lnRef>
          <a:fillRef idx="3">
            <a:schemeClr val="accent1"/>
          </a:fillRef>
          <a:effectRef idx="2">
            <a:schemeClr val="accent1"/>
          </a:effectRef>
          <a:fontRef idx="minor">
            <a:schemeClr val="lt1"/>
          </a:fontRef>
        </p:style>
        <p:txBody>
          <a:bodyPr wrap="none" lIns="0" rIns="0"/>
          <a:lstStyle/>
          <a:p>
            <a:pPr algn="ctr">
              <a:defRPr/>
            </a:pPr>
            <a:r>
              <a:rPr lang="en-US" sz="2400" dirty="0" smtClean="0">
                <a:solidFill>
                  <a:schemeClr val="tx1"/>
                </a:solidFill>
                <a:latin typeface="Arial" pitchFamily="34" charset="0"/>
                <a:cs typeface="Arial" pitchFamily="34" charset="0"/>
              </a:rPr>
              <a:t>	Today’s </a:t>
            </a:r>
          </a:p>
          <a:p>
            <a:pPr algn="ctr">
              <a:defRPr/>
            </a:pPr>
            <a:r>
              <a:rPr lang="en-US" sz="2400" dirty="0" smtClean="0">
                <a:solidFill>
                  <a:schemeClr val="tx1"/>
                </a:solidFill>
                <a:latin typeface="Arial" pitchFamily="34" charset="0"/>
                <a:cs typeface="Arial" pitchFamily="34" charset="0"/>
              </a:rPr>
              <a:t>Topic</a:t>
            </a:r>
            <a:endParaRPr lang="en-US" sz="2400" dirty="0">
              <a:solidFill>
                <a:schemeClr val="tx1"/>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500" fill="hold"/>
                                        <p:tgtEl>
                                          <p:spTgt spid="15"/>
                                        </p:tgtEl>
                                        <p:attrNameLst>
                                          <p:attrName>ppt_x</p:attrName>
                                        </p:attrNameLst>
                                      </p:cBhvr>
                                      <p:tavLst>
                                        <p:tav tm="0">
                                          <p:val>
                                            <p:strVal val="#ppt_x"/>
                                          </p:val>
                                        </p:tav>
                                        <p:tav tm="100000">
                                          <p:val>
                                            <p:strVal val="#ppt_x"/>
                                          </p:val>
                                        </p:tav>
                                      </p:tavLst>
                                    </p:anim>
                                    <p:anim calcmode="lin" valueType="num">
                                      <p:cBhvr additive="base">
                                        <p:cTn id="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a:t>By the End of This Section….</a:t>
            </a:r>
          </a:p>
        </p:txBody>
      </p:sp>
      <p:sp>
        <p:nvSpPr>
          <p:cNvPr id="3" name="Content Placeholder 2"/>
          <p:cNvSpPr>
            <a:spLocks noGrp="1"/>
          </p:cNvSpPr>
          <p:nvPr>
            <p:ph idx="1"/>
          </p:nvPr>
        </p:nvSpPr>
        <p:spPr>
          <a:xfrm>
            <a:off x="457200" y="1295400"/>
            <a:ext cx="8229600" cy="4525963"/>
          </a:xfrm>
        </p:spPr>
        <p:txBody>
          <a:bodyPr/>
          <a:lstStyle/>
          <a:p>
            <a:pPr eaLnBrk="1" hangingPunct="1"/>
            <a:r>
              <a:rPr lang="en-US" sz="2400" dirty="0"/>
              <a:t>You should be able to:</a:t>
            </a:r>
          </a:p>
          <a:p>
            <a:pPr lvl="1" eaLnBrk="1" hangingPunct="1"/>
            <a:r>
              <a:rPr lang="en-US" b="0" dirty="0">
                <a:cs typeface="Arial" charset="0"/>
              </a:rPr>
              <a:t>Explain why the </a:t>
            </a:r>
            <a:r>
              <a:rPr lang="en-US" b="0" dirty="0" smtClean="0">
                <a:cs typeface="Arial" charset="0"/>
              </a:rPr>
              <a:t>State </a:t>
            </a:r>
            <a:r>
              <a:rPr lang="en-US" b="0" dirty="0">
                <a:cs typeface="Arial" charset="0"/>
              </a:rPr>
              <a:t>is measuring student growth and not </a:t>
            </a:r>
            <a:r>
              <a:rPr lang="en-US" b="0" dirty="0" smtClean="0">
                <a:cs typeface="Arial" charset="0"/>
              </a:rPr>
              <a:t>achievement for the purposes of educator evaluation</a:t>
            </a:r>
            <a:endParaRPr lang="en-US" b="0" dirty="0">
              <a:cs typeface="Arial" charset="0"/>
            </a:endParaRPr>
          </a:p>
          <a:p>
            <a:pPr lvl="1" eaLnBrk="1" hangingPunct="1"/>
            <a:r>
              <a:rPr lang="en-US" b="0" dirty="0" smtClean="0">
                <a:cs typeface="Arial" charset="0"/>
              </a:rPr>
              <a:t>Describe </a:t>
            </a:r>
            <a:r>
              <a:rPr lang="en-US" b="0" dirty="0">
                <a:cs typeface="Arial" charset="0"/>
              </a:rPr>
              <a:t>how the </a:t>
            </a:r>
            <a:r>
              <a:rPr lang="en-US" b="0" dirty="0" smtClean="0">
                <a:cs typeface="Arial" charset="0"/>
              </a:rPr>
              <a:t>State </a:t>
            </a:r>
            <a:r>
              <a:rPr lang="en-US" b="0" dirty="0">
                <a:cs typeface="Arial" charset="0"/>
              </a:rPr>
              <a:t>is measuring growth compared </a:t>
            </a:r>
            <a:r>
              <a:rPr lang="en-US" b="0" dirty="0" smtClean="0">
                <a:cs typeface="Arial" charset="0"/>
              </a:rPr>
              <a:t>to </a:t>
            </a:r>
            <a:r>
              <a:rPr lang="en-US" b="0" dirty="0">
                <a:cs typeface="Arial" charset="0"/>
              </a:rPr>
              <a:t>similar students</a:t>
            </a:r>
          </a:p>
          <a:p>
            <a:pPr lvl="1" eaLnBrk="1" hangingPunct="1"/>
            <a:r>
              <a:rPr lang="en-US" b="0" dirty="0" smtClean="0">
                <a:cs typeface="Arial" charset="0"/>
              </a:rPr>
              <a:t>Define </a:t>
            </a:r>
            <a:r>
              <a:rPr lang="en-US" b="0" dirty="0">
                <a:cs typeface="Arial" charset="0"/>
              </a:rPr>
              <a:t>a student growth </a:t>
            </a:r>
            <a:r>
              <a:rPr lang="en-US" b="0" dirty="0" smtClean="0">
                <a:cs typeface="Arial" charset="0"/>
              </a:rPr>
              <a:t>percentile</a:t>
            </a:r>
          </a:p>
          <a:p>
            <a:pPr eaLnBrk="1" hangingPunct="1"/>
            <a:r>
              <a:rPr lang="en-US" b="0" dirty="0">
                <a:cs typeface="Arial" charset="0"/>
              </a:rPr>
              <a:t>With a partner, try providing these descriptions.</a:t>
            </a:r>
          </a:p>
          <a:p>
            <a:pPr marL="457200" lvl="1" indent="0" eaLnBrk="1" hangingPunct="1">
              <a:buNone/>
            </a:pPr>
            <a:endParaRPr lang="en-US" b="0" dirty="0" smtClean="0">
              <a:cs typeface="Arial" charset="0"/>
            </a:endParaRPr>
          </a:p>
        </p:txBody>
      </p:sp>
      <p:sp>
        <p:nvSpPr>
          <p:cNvPr id="4" name="Footer Placeholder 3"/>
          <p:cNvSpPr>
            <a:spLocks noGrp="1"/>
          </p:cNvSpPr>
          <p:nvPr>
            <p:ph type="ftr" sz="quarter" idx="10"/>
          </p:nvPr>
        </p:nvSpPr>
        <p:spPr/>
        <p:txBody>
          <a:bodyPr/>
          <a:lstStyle/>
          <a:p>
            <a:pPr>
              <a:defRPr/>
            </a:pPr>
            <a:r>
              <a:rPr lang="en-US" dirty="0" smtClean="0"/>
              <a:t>EngageNY.org</a:t>
            </a:r>
            <a:endParaRPr lang="en-US" dirty="0"/>
          </a:p>
        </p:txBody>
      </p:sp>
      <p:sp>
        <p:nvSpPr>
          <p:cNvPr id="5" name="Slide Number Placeholder 4"/>
          <p:cNvSpPr>
            <a:spLocks noGrp="1"/>
          </p:cNvSpPr>
          <p:nvPr>
            <p:ph type="sldNum" sz="quarter" idx="11"/>
          </p:nvPr>
        </p:nvSpPr>
        <p:spPr/>
        <p:txBody>
          <a:bodyPr/>
          <a:lstStyle/>
          <a:p>
            <a:pPr>
              <a:defRPr/>
            </a:pPr>
            <a:fld id="{38AB0506-A0B2-47F0-8E7A-100251E1F1D3}" type="slidenum">
              <a:rPr lang="en-US" smtClean="0"/>
              <a:pPr>
                <a:defRPr/>
              </a:pPr>
              <a:t>20</a:t>
            </a:fld>
            <a:endParaRPr lang="en-US" dirty="0"/>
          </a:p>
        </p:txBody>
      </p:sp>
    </p:spTree>
    <p:extLst>
      <p:ext uri="{BB962C8B-B14F-4D97-AF65-F5344CB8AC3E}">
        <p14:creationId xmlns="" xmlns:p14="http://schemas.microsoft.com/office/powerpoint/2010/main" val="201146266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a:t>By the End of This Section….</a:t>
            </a:r>
          </a:p>
        </p:txBody>
      </p:sp>
      <p:sp>
        <p:nvSpPr>
          <p:cNvPr id="3" name="Content Placeholder 2"/>
          <p:cNvSpPr>
            <a:spLocks noGrp="1"/>
          </p:cNvSpPr>
          <p:nvPr>
            <p:ph idx="1"/>
          </p:nvPr>
        </p:nvSpPr>
        <p:spPr>
          <a:xfrm>
            <a:off x="457200" y="1143000"/>
            <a:ext cx="8229600" cy="4525963"/>
          </a:xfrm>
        </p:spPr>
        <p:txBody>
          <a:bodyPr/>
          <a:lstStyle/>
          <a:p>
            <a:pPr eaLnBrk="1" hangingPunct="1"/>
            <a:r>
              <a:rPr lang="en-US" sz="2400" dirty="0"/>
              <a:t>You should be able to:</a:t>
            </a:r>
          </a:p>
          <a:p>
            <a:pPr lvl="1" eaLnBrk="1" hangingPunct="1"/>
            <a:r>
              <a:rPr lang="en-US" b="0" dirty="0">
                <a:cs typeface="Arial" charset="0"/>
              </a:rPr>
              <a:t>Explain why the </a:t>
            </a:r>
            <a:r>
              <a:rPr lang="en-US" b="0" dirty="0" smtClean="0">
                <a:cs typeface="Arial" charset="0"/>
              </a:rPr>
              <a:t>State </a:t>
            </a:r>
            <a:r>
              <a:rPr lang="en-US" b="0" dirty="0">
                <a:cs typeface="Arial" charset="0"/>
              </a:rPr>
              <a:t>is measuring student growth and not </a:t>
            </a:r>
            <a:r>
              <a:rPr lang="en-US" b="0" dirty="0" smtClean="0">
                <a:cs typeface="Arial" charset="0"/>
              </a:rPr>
              <a:t>achievement</a:t>
            </a:r>
          </a:p>
          <a:p>
            <a:pPr lvl="2" eaLnBrk="1" hangingPunct="1"/>
            <a:r>
              <a:rPr lang="en-US" dirty="0" smtClean="0">
                <a:solidFill>
                  <a:srgbClr val="3D7FA9"/>
                </a:solidFill>
                <a:cs typeface="Arial" charset="0"/>
              </a:rPr>
              <a:t>Be fair to teachers – ensure all teachers can demonstrate effectiveness regardless of composition of class or school; take into account not just achievement at one point in time.  </a:t>
            </a:r>
          </a:p>
          <a:p>
            <a:pPr lvl="1" eaLnBrk="1" hangingPunct="1"/>
            <a:r>
              <a:rPr lang="en-US" b="0" dirty="0" smtClean="0">
                <a:cs typeface="Arial" charset="0"/>
              </a:rPr>
              <a:t>Describe </a:t>
            </a:r>
            <a:r>
              <a:rPr lang="en-US" b="0" dirty="0">
                <a:cs typeface="Arial" charset="0"/>
              </a:rPr>
              <a:t>how the </a:t>
            </a:r>
            <a:r>
              <a:rPr lang="en-US" b="0" dirty="0" smtClean="0">
                <a:cs typeface="Arial" charset="0"/>
              </a:rPr>
              <a:t>State </a:t>
            </a:r>
            <a:r>
              <a:rPr lang="en-US" b="0" dirty="0">
                <a:cs typeface="Arial" charset="0"/>
              </a:rPr>
              <a:t>is measuring growth compared </a:t>
            </a:r>
            <a:r>
              <a:rPr lang="en-US" b="0" dirty="0" smtClean="0">
                <a:cs typeface="Arial" charset="0"/>
              </a:rPr>
              <a:t>to </a:t>
            </a:r>
            <a:r>
              <a:rPr lang="en-US" b="0" dirty="0">
                <a:cs typeface="Arial" charset="0"/>
              </a:rPr>
              <a:t>similar </a:t>
            </a:r>
            <a:r>
              <a:rPr lang="en-US" b="0" dirty="0" smtClean="0">
                <a:cs typeface="Arial" charset="0"/>
              </a:rPr>
              <a:t>students</a:t>
            </a:r>
          </a:p>
          <a:p>
            <a:pPr lvl="2" eaLnBrk="1" hangingPunct="1"/>
            <a:r>
              <a:rPr lang="en-US" dirty="0" smtClean="0">
                <a:solidFill>
                  <a:srgbClr val="3D7FA9"/>
                </a:solidFill>
                <a:cs typeface="Arial" charset="0"/>
              </a:rPr>
              <a:t>Compare students based on academic history, English language learner (ELL) status, </a:t>
            </a:r>
            <a:r>
              <a:rPr lang="en-US" dirty="0">
                <a:solidFill>
                  <a:srgbClr val="3D7FA9"/>
                </a:solidFill>
                <a:cs typeface="Arial" charset="0"/>
              </a:rPr>
              <a:t>disability status (SWD</a:t>
            </a:r>
            <a:r>
              <a:rPr lang="en-US" dirty="0" smtClean="0">
                <a:solidFill>
                  <a:srgbClr val="3D7FA9"/>
                </a:solidFill>
                <a:cs typeface="Arial" charset="0"/>
              </a:rPr>
              <a:t>), and economic disadvantage (poverty).</a:t>
            </a:r>
            <a:endParaRPr lang="en-US" b="0" dirty="0">
              <a:solidFill>
                <a:srgbClr val="3D7FA9"/>
              </a:solidFill>
              <a:cs typeface="Arial" charset="0"/>
            </a:endParaRPr>
          </a:p>
          <a:p>
            <a:pPr lvl="1" eaLnBrk="1" hangingPunct="1"/>
            <a:r>
              <a:rPr lang="en-US" b="0" dirty="0" smtClean="0">
                <a:cs typeface="Arial" charset="0"/>
              </a:rPr>
              <a:t>Define </a:t>
            </a:r>
            <a:r>
              <a:rPr lang="en-US" b="0" dirty="0">
                <a:cs typeface="Arial" charset="0"/>
              </a:rPr>
              <a:t>a student growth </a:t>
            </a:r>
            <a:r>
              <a:rPr lang="en-US" b="0" dirty="0" smtClean="0">
                <a:cs typeface="Arial" charset="0"/>
              </a:rPr>
              <a:t>percentile</a:t>
            </a:r>
          </a:p>
          <a:p>
            <a:pPr lvl="2" eaLnBrk="1" hangingPunct="1"/>
            <a:r>
              <a:rPr lang="en-US" dirty="0" smtClean="0">
                <a:solidFill>
                  <a:srgbClr val="3D7FA9"/>
                </a:solidFill>
                <a:cs typeface="Arial" charset="0"/>
              </a:rPr>
              <a:t>Measure of a student’s academic growth compared to similar students.</a:t>
            </a:r>
            <a:endParaRPr lang="en-US" b="0" dirty="0" smtClean="0">
              <a:solidFill>
                <a:srgbClr val="3D7FA9"/>
              </a:solidFill>
              <a:cs typeface="Arial" charset="0"/>
            </a:endParaRPr>
          </a:p>
        </p:txBody>
      </p:sp>
      <p:sp>
        <p:nvSpPr>
          <p:cNvPr id="4" name="Footer Placeholder 3"/>
          <p:cNvSpPr>
            <a:spLocks noGrp="1"/>
          </p:cNvSpPr>
          <p:nvPr>
            <p:ph type="ftr" sz="quarter" idx="10"/>
          </p:nvPr>
        </p:nvSpPr>
        <p:spPr/>
        <p:txBody>
          <a:bodyPr/>
          <a:lstStyle/>
          <a:p>
            <a:pPr>
              <a:defRPr/>
            </a:pPr>
            <a:r>
              <a:rPr lang="en-US" dirty="0" smtClean="0"/>
              <a:t>EngageNY.org</a:t>
            </a:r>
            <a:endParaRPr lang="en-US" dirty="0"/>
          </a:p>
        </p:txBody>
      </p:sp>
      <p:sp>
        <p:nvSpPr>
          <p:cNvPr id="5" name="Slide Number Placeholder 4"/>
          <p:cNvSpPr>
            <a:spLocks noGrp="1"/>
          </p:cNvSpPr>
          <p:nvPr>
            <p:ph type="sldNum" sz="quarter" idx="11"/>
          </p:nvPr>
        </p:nvSpPr>
        <p:spPr/>
        <p:txBody>
          <a:bodyPr/>
          <a:lstStyle/>
          <a:p>
            <a:pPr>
              <a:defRPr/>
            </a:pPr>
            <a:fld id="{38AB0506-A0B2-47F0-8E7A-100251E1F1D3}" type="slidenum">
              <a:rPr lang="en-US" smtClean="0"/>
              <a:pPr>
                <a:defRPr/>
              </a:pPr>
              <a:t>21</a:t>
            </a:fld>
            <a:endParaRPr lang="en-US" dirty="0"/>
          </a:p>
        </p:txBody>
      </p:sp>
    </p:spTree>
    <p:extLst>
      <p:ext uri="{BB962C8B-B14F-4D97-AF65-F5344CB8AC3E}">
        <p14:creationId xmlns="" xmlns:p14="http://schemas.microsoft.com/office/powerpoint/2010/main" val="1601730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additive="base">
                                        <p:cTn id="1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pPr>
              <a:defRPr/>
            </a:pPr>
            <a:r>
              <a:rPr lang="en-US" smtClean="0"/>
              <a:t>EngageNY.org</a:t>
            </a:r>
            <a:endParaRPr lang="en-US" dirty="0"/>
          </a:p>
        </p:txBody>
      </p:sp>
      <p:sp>
        <p:nvSpPr>
          <p:cNvPr id="3" name="Slide Number Placeholder 2"/>
          <p:cNvSpPr>
            <a:spLocks noGrp="1"/>
          </p:cNvSpPr>
          <p:nvPr>
            <p:ph type="sldNum" sz="quarter" idx="11"/>
          </p:nvPr>
        </p:nvSpPr>
        <p:spPr/>
        <p:txBody>
          <a:bodyPr/>
          <a:lstStyle/>
          <a:p>
            <a:pPr>
              <a:defRPr/>
            </a:pPr>
            <a:fld id="{99D716CE-0A78-43D1-9352-C22748C73DF5}" type="slidenum">
              <a:rPr lang="en-US" smtClean="0"/>
              <a:pPr>
                <a:defRPr/>
              </a:pPr>
              <a:t>22</a:t>
            </a:fld>
            <a:endParaRPr lang="en-US" dirty="0"/>
          </a:p>
        </p:txBody>
      </p:sp>
      <p:sp>
        <p:nvSpPr>
          <p:cNvPr id="5" name="Text Placeholder 4"/>
          <p:cNvSpPr>
            <a:spLocks noGrp="1"/>
          </p:cNvSpPr>
          <p:nvPr>
            <p:ph type="body" idx="1"/>
          </p:nvPr>
        </p:nvSpPr>
        <p:spPr/>
        <p:txBody>
          <a:bodyPr/>
          <a:lstStyle/>
          <a:p>
            <a:r>
              <a:rPr lang="en-US" sz="3600" dirty="0" smtClean="0"/>
              <a:t>From SGPs to Teacher and Principal Mean Growth Percentiles (MGPs)</a:t>
            </a:r>
            <a:endParaRPr lang="en-US" sz="3600" dirty="0"/>
          </a:p>
        </p:txBody>
      </p:sp>
    </p:spTree>
    <p:extLst>
      <p:ext uri="{BB962C8B-B14F-4D97-AF65-F5344CB8AC3E}">
        <p14:creationId xmlns="" xmlns:p14="http://schemas.microsoft.com/office/powerpoint/2010/main" val="25849662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3" name="Title 1"/>
          <p:cNvSpPr>
            <a:spLocks noGrp="1"/>
          </p:cNvSpPr>
          <p:nvPr>
            <p:ph type="title"/>
          </p:nvPr>
        </p:nvSpPr>
        <p:spPr>
          <a:xfrm>
            <a:off x="457200" y="274638"/>
            <a:ext cx="8229600" cy="600075"/>
          </a:xfrm>
        </p:spPr>
        <p:txBody>
          <a:bodyPr/>
          <a:lstStyle/>
          <a:p>
            <a:pPr eaLnBrk="1" hangingPunct="1"/>
            <a:r>
              <a:rPr lang="en-US" smtClean="0"/>
              <a:t>By the End of This Section….</a:t>
            </a:r>
          </a:p>
        </p:txBody>
      </p:sp>
      <p:sp>
        <p:nvSpPr>
          <p:cNvPr id="3" name="Content Placeholder 2"/>
          <p:cNvSpPr>
            <a:spLocks noGrp="1"/>
          </p:cNvSpPr>
          <p:nvPr>
            <p:ph idx="1"/>
          </p:nvPr>
        </p:nvSpPr>
        <p:spPr>
          <a:xfrm>
            <a:off x="457200" y="1030288"/>
            <a:ext cx="8229600" cy="4835525"/>
          </a:xfrm>
        </p:spPr>
        <p:txBody>
          <a:bodyPr/>
          <a:lstStyle/>
          <a:p>
            <a:pPr eaLnBrk="1" hangingPunct="1"/>
            <a:r>
              <a:rPr lang="en-US" dirty="0" smtClean="0"/>
              <a:t>You should be able to:</a:t>
            </a:r>
          </a:p>
          <a:p>
            <a:pPr lvl="1" eaLnBrk="1" hangingPunct="1"/>
            <a:r>
              <a:rPr lang="en-US" b="0" dirty="0" smtClean="0">
                <a:cs typeface="Arial" charset="0"/>
              </a:rPr>
              <a:t>Define a mean growth percentile (MGP)</a:t>
            </a:r>
          </a:p>
          <a:p>
            <a:pPr lvl="1" eaLnBrk="1" hangingPunct="1"/>
            <a:r>
              <a:rPr lang="en-US" b="0" dirty="0" smtClean="0">
                <a:cs typeface="Arial" charset="0"/>
              </a:rPr>
              <a:t>Explain which students count in an educator’s MGP and how</a:t>
            </a:r>
          </a:p>
          <a:p>
            <a:pPr lvl="1" eaLnBrk="1" hangingPunct="1"/>
            <a:r>
              <a:rPr lang="en-US" b="0" dirty="0" smtClean="0">
                <a:cs typeface="Arial" charset="0"/>
              </a:rPr>
              <a:t>Describe how MGPs are used to compute HEDI ratings and growth scores using measures of statistical confidence</a:t>
            </a:r>
          </a:p>
        </p:txBody>
      </p:sp>
    </p:spTree>
    <p:extLst>
      <p:ext uri="{BB962C8B-B14F-4D97-AF65-F5344CB8AC3E}">
        <p14:creationId xmlns="" xmlns:p14="http://schemas.microsoft.com/office/powerpoint/2010/main" val="115922808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Mean Growth Percentile</a:t>
            </a:r>
            <a:endParaRPr lang="en-US" dirty="0"/>
          </a:p>
        </p:txBody>
      </p:sp>
      <p:sp>
        <p:nvSpPr>
          <p:cNvPr id="3" name="Content Placeholder 2"/>
          <p:cNvSpPr>
            <a:spLocks noGrp="1"/>
          </p:cNvSpPr>
          <p:nvPr>
            <p:ph idx="1"/>
          </p:nvPr>
        </p:nvSpPr>
        <p:spPr>
          <a:xfrm>
            <a:off x="457200" y="1371600"/>
            <a:ext cx="8229600" cy="4525963"/>
          </a:xfrm>
        </p:spPr>
        <p:txBody>
          <a:bodyPr/>
          <a:lstStyle/>
          <a:p>
            <a:r>
              <a:rPr lang="en-US" sz="2400" dirty="0" smtClean="0"/>
              <a:t>Main educator measure is </a:t>
            </a:r>
            <a:r>
              <a:rPr lang="en-US" sz="2400" dirty="0" smtClean="0">
                <a:solidFill>
                  <a:srgbClr val="FF0000"/>
                </a:solidFill>
              </a:rPr>
              <a:t>Mean Growth Percentile or MGP</a:t>
            </a:r>
            <a:r>
              <a:rPr lang="en-US" sz="2400" dirty="0" smtClean="0"/>
              <a:t>. </a:t>
            </a:r>
          </a:p>
          <a:p>
            <a:pPr lvl="1"/>
            <a:r>
              <a:rPr lang="en-US" sz="2100" dirty="0" smtClean="0"/>
              <a:t>Average of SGPs associated with an educator </a:t>
            </a:r>
          </a:p>
          <a:p>
            <a:r>
              <a:rPr lang="en-US" sz="2400" dirty="0" smtClean="0"/>
              <a:t>Tells us on average </a:t>
            </a:r>
            <a:r>
              <a:rPr lang="en-US" sz="2400" dirty="0"/>
              <a:t>how a teacher or principal’s students did compared to similar students. </a:t>
            </a:r>
            <a:endParaRPr lang="en-US" sz="2400" dirty="0" smtClean="0"/>
          </a:p>
          <a:p>
            <a:pPr lvl="1"/>
            <a:r>
              <a:rPr lang="en-US" sz="2000" dirty="0" smtClean="0"/>
              <a:t>Example:  An MGP </a:t>
            </a:r>
            <a:r>
              <a:rPr lang="en-US" sz="2000" dirty="0"/>
              <a:t>of 51 </a:t>
            </a:r>
            <a:r>
              <a:rPr lang="en-US" sz="2000" dirty="0" smtClean="0"/>
              <a:t>means that on average this teacher’s students </a:t>
            </a:r>
            <a:r>
              <a:rPr lang="en-US" sz="2000" dirty="0"/>
              <a:t>perform better than 51 percent of similar students.</a:t>
            </a:r>
          </a:p>
          <a:p>
            <a:r>
              <a:rPr lang="en-US" sz="2400" dirty="0" smtClean="0"/>
              <a:t>Reports will display “unadjusted” and “adjusted” MGPs.  Adjusted MGPs account for similar student characteristics and are used for evaluation.  </a:t>
            </a:r>
            <a:endParaRPr lang="en-US" sz="2400" dirty="0"/>
          </a:p>
        </p:txBody>
      </p:sp>
      <p:sp>
        <p:nvSpPr>
          <p:cNvPr id="4" name="Footer Placeholder 3"/>
          <p:cNvSpPr>
            <a:spLocks noGrp="1"/>
          </p:cNvSpPr>
          <p:nvPr>
            <p:ph type="ftr" sz="quarter" idx="10"/>
          </p:nvPr>
        </p:nvSpPr>
        <p:spPr/>
        <p:txBody>
          <a:bodyPr/>
          <a:lstStyle/>
          <a:p>
            <a:pPr>
              <a:defRPr/>
            </a:pPr>
            <a:r>
              <a:rPr lang="en-US" smtClean="0"/>
              <a:t>EngageNY.org</a:t>
            </a:r>
            <a:endParaRPr lang="en-US" dirty="0"/>
          </a:p>
        </p:txBody>
      </p:sp>
      <p:sp>
        <p:nvSpPr>
          <p:cNvPr id="5" name="Slide Number Placeholder 4"/>
          <p:cNvSpPr>
            <a:spLocks noGrp="1"/>
          </p:cNvSpPr>
          <p:nvPr>
            <p:ph type="sldNum" sz="quarter" idx="11"/>
          </p:nvPr>
        </p:nvSpPr>
        <p:spPr/>
        <p:txBody>
          <a:bodyPr/>
          <a:lstStyle/>
          <a:p>
            <a:pPr>
              <a:defRPr/>
            </a:pPr>
            <a:fld id="{38AB0506-A0B2-47F0-8E7A-100251E1F1D3}" type="slidenum">
              <a:rPr lang="en-US" smtClean="0"/>
              <a:pPr>
                <a:defRPr/>
              </a:pPr>
              <a:t>24</a:t>
            </a:fld>
            <a:endParaRPr lang="en-US" dirty="0"/>
          </a:p>
        </p:txBody>
      </p:sp>
    </p:spTree>
    <p:extLst>
      <p:ext uri="{BB962C8B-B14F-4D97-AF65-F5344CB8AC3E}">
        <p14:creationId xmlns="" xmlns:p14="http://schemas.microsoft.com/office/powerpoint/2010/main" val="88209008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a:latin typeface="Arial" pitchFamily="34" charset="0"/>
                <a:cs typeface="Arial" pitchFamily="34" charset="0"/>
              </a:rPr>
              <a:t>Elements of Teacher/Student Attribution Data</a:t>
            </a:r>
            <a:endParaRPr lang="en-US" dirty="0"/>
          </a:p>
        </p:txBody>
      </p:sp>
      <p:sp>
        <p:nvSpPr>
          <p:cNvPr id="3" name="Content Placeholder 2"/>
          <p:cNvSpPr>
            <a:spLocks noGrp="1"/>
          </p:cNvSpPr>
          <p:nvPr>
            <p:ph sz="half" idx="1"/>
          </p:nvPr>
        </p:nvSpPr>
        <p:spPr>
          <a:xfrm>
            <a:off x="457200" y="1600200"/>
            <a:ext cx="5552168" cy="4525963"/>
          </a:xfrm>
        </p:spPr>
        <p:txBody>
          <a:bodyPr/>
          <a:lstStyle/>
          <a:p>
            <a:r>
              <a:rPr lang="en-US" dirty="0"/>
              <a:t>Course Duration</a:t>
            </a:r>
          </a:p>
          <a:p>
            <a:r>
              <a:rPr lang="en-US" dirty="0"/>
              <a:t>Start and End Dates*</a:t>
            </a:r>
          </a:p>
          <a:p>
            <a:r>
              <a:rPr lang="en-US" dirty="0"/>
              <a:t>Enrollment</a:t>
            </a:r>
          </a:p>
          <a:p>
            <a:r>
              <a:rPr lang="en-US" dirty="0"/>
              <a:t>Attendance</a:t>
            </a:r>
          </a:p>
          <a:p>
            <a:endParaRPr lang="en-US" dirty="0" smtClean="0"/>
          </a:p>
          <a:p>
            <a:endParaRPr lang="en-US" dirty="0"/>
          </a:p>
          <a:p>
            <a:endParaRPr lang="en-US" dirty="0"/>
          </a:p>
          <a:p>
            <a:endParaRPr lang="en-US" dirty="0"/>
          </a:p>
          <a:p>
            <a:pPr marL="0" indent="0">
              <a:buNone/>
            </a:pPr>
            <a:r>
              <a:rPr lang="en-US" sz="1400" b="0" dirty="0">
                <a:solidFill>
                  <a:schemeClr val="tx1"/>
                </a:solidFill>
              </a:rPr>
              <a:t>*Start and end dates of </a:t>
            </a:r>
            <a:r>
              <a:rPr lang="en-US" sz="1400" b="0" dirty="0" smtClean="0">
                <a:solidFill>
                  <a:schemeClr val="tx1"/>
                </a:solidFill>
              </a:rPr>
              <a:t>teacher/student/course relationship </a:t>
            </a:r>
            <a:endParaRPr lang="en-US" sz="1400" b="0" dirty="0">
              <a:solidFill>
                <a:schemeClr val="tx1"/>
              </a:solidFill>
            </a:endParaRPr>
          </a:p>
        </p:txBody>
      </p:sp>
      <p:sp>
        <p:nvSpPr>
          <p:cNvPr id="5" name="Footer Placeholder 4"/>
          <p:cNvSpPr>
            <a:spLocks noGrp="1"/>
          </p:cNvSpPr>
          <p:nvPr>
            <p:ph type="ftr" sz="quarter" idx="10"/>
          </p:nvPr>
        </p:nvSpPr>
        <p:spPr/>
        <p:txBody>
          <a:bodyPr/>
          <a:lstStyle/>
          <a:p>
            <a:pPr>
              <a:defRPr/>
            </a:pPr>
            <a:r>
              <a:rPr lang="en-US" dirty="0" smtClean="0"/>
              <a:t>EngageNY.org</a:t>
            </a:r>
            <a:endParaRPr lang="en-US" dirty="0"/>
          </a:p>
        </p:txBody>
      </p:sp>
      <p:sp>
        <p:nvSpPr>
          <p:cNvPr id="6" name="Slide Number Placeholder 5"/>
          <p:cNvSpPr>
            <a:spLocks noGrp="1"/>
          </p:cNvSpPr>
          <p:nvPr>
            <p:ph type="sldNum" sz="quarter" idx="11"/>
          </p:nvPr>
        </p:nvSpPr>
        <p:spPr/>
        <p:txBody>
          <a:bodyPr/>
          <a:lstStyle/>
          <a:p>
            <a:pPr>
              <a:defRPr/>
            </a:pPr>
            <a:fld id="{BC619C17-6DA1-4238-B08F-FEE25453EC31}" type="slidenum">
              <a:rPr lang="en-US" smtClean="0"/>
              <a:pPr>
                <a:defRPr/>
              </a:pPr>
              <a:t>25</a:t>
            </a:fld>
            <a:endParaRPr lang="en-US" dirty="0"/>
          </a:p>
        </p:txBody>
      </p:sp>
      <p:grpSp>
        <p:nvGrpSpPr>
          <p:cNvPr id="62" name="Group 61"/>
          <p:cNvGrpSpPr/>
          <p:nvPr/>
        </p:nvGrpSpPr>
        <p:grpSpPr>
          <a:xfrm>
            <a:off x="4717143" y="1768021"/>
            <a:ext cx="3741057" cy="2803979"/>
            <a:chOff x="4041775" y="1257300"/>
            <a:chExt cx="3741057" cy="2803979"/>
          </a:xfrm>
        </p:grpSpPr>
        <p:sp>
          <p:nvSpPr>
            <p:cNvPr id="63" name="Rectangle 62"/>
            <p:cNvSpPr/>
            <p:nvPr/>
          </p:nvSpPr>
          <p:spPr>
            <a:xfrm>
              <a:off x="4041775" y="1257300"/>
              <a:ext cx="3657600" cy="228600"/>
            </a:xfrm>
            <a:prstGeom prst="rect">
              <a:avLst/>
            </a:prstGeom>
            <a:solidFill>
              <a:srgbClr val="3D7FA9"/>
            </a:solidFill>
            <a:ln w="25400" cap="flat" cmpd="sng" algn="ctr">
              <a:solidFill>
                <a:srgbClr val="4F81BD">
                  <a:shade val="5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Rockwell"/>
                <a:ea typeface="ＭＳ Ｐゴシック"/>
              </a:endParaRPr>
            </a:p>
          </p:txBody>
        </p:sp>
        <p:sp>
          <p:nvSpPr>
            <p:cNvPr id="64" name="Rectangle 63"/>
            <p:cNvSpPr/>
            <p:nvPr/>
          </p:nvSpPr>
          <p:spPr>
            <a:xfrm>
              <a:off x="4114800" y="2332038"/>
              <a:ext cx="3048000" cy="228600"/>
            </a:xfrm>
            <a:prstGeom prst="rect">
              <a:avLst/>
            </a:prstGeom>
            <a:solidFill>
              <a:srgbClr val="C0504D"/>
            </a:solidFill>
            <a:ln w="25400" cap="flat" cmpd="sng" algn="ctr">
              <a:solidFill>
                <a:srgbClr val="4F81BD">
                  <a:shade val="5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Rockwell"/>
                <a:ea typeface="ＭＳ Ｐゴシック"/>
              </a:endParaRPr>
            </a:p>
          </p:txBody>
        </p:sp>
        <p:sp>
          <p:nvSpPr>
            <p:cNvPr id="65" name="Rectangle 64"/>
            <p:cNvSpPr/>
            <p:nvPr/>
          </p:nvSpPr>
          <p:spPr>
            <a:xfrm>
              <a:off x="4114800" y="2781300"/>
              <a:ext cx="3048000" cy="228600"/>
            </a:xfrm>
            <a:prstGeom prst="rect">
              <a:avLst/>
            </a:prstGeom>
            <a:solidFill>
              <a:srgbClr val="C0504D"/>
            </a:solidFill>
            <a:ln w="25400" cap="flat" cmpd="sng" algn="ctr">
              <a:solidFill>
                <a:srgbClr val="4F81BD">
                  <a:shade val="5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Rockwell"/>
                <a:ea typeface="ＭＳ Ｐゴシック"/>
              </a:endParaRPr>
            </a:p>
          </p:txBody>
        </p:sp>
        <p:sp>
          <p:nvSpPr>
            <p:cNvPr id="66" name="Rectangle 65"/>
            <p:cNvSpPr/>
            <p:nvPr/>
          </p:nvSpPr>
          <p:spPr>
            <a:xfrm flipH="1" flipV="1">
              <a:off x="4343400" y="2781300"/>
              <a:ext cx="182563" cy="228600"/>
            </a:xfrm>
            <a:prstGeom prst="rect">
              <a:avLst/>
            </a:prstGeom>
            <a:solidFill>
              <a:sysClr val="window" lastClr="FFFFFF"/>
            </a:solidFill>
            <a:ln w="12700"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Rockwell"/>
                <a:ea typeface="ＭＳ Ｐゴシック"/>
              </a:endParaRPr>
            </a:p>
          </p:txBody>
        </p:sp>
        <p:sp>
          <p:nvSpPr>
            <p:cNvPr id="67" name="Rectangle 66"/>
            <p:cNvSpPr/>
            <p:nvPr/>
          </p:nvSpPr>
          <p:spPr>
            <a:xfrm>
              <a:off x="5791200" y="2781300"/>
              <a:ext cx="79375" cy="228600"/>
            </a:xfrm>
            <a:prstGeom prst="rect">
              <a:avLst/>
            </a:prstGeom>
            <a:solidFill>
              <a:sysClr val="window" lastClr="FFFFFF"/>
            </a:solidFill>
            <a:ln w="12700"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Rockwell"/>
                <a:ea typeface="ＭＳ Ｐゴシック"/>
              </a:endParaRPr>
            </a:p>
          </p:txBody>
        </p:sp>
        <p:cxnSp>
          <p:nvCxnSpPr>
            <p:cNvPr id="68" name="Straight Arrow Connector 67"/>
            <p:cNvCxnSpPr/>
            <p:nvPr/>
          </p:nvCxnSpPr>
          <p:spPr>
            <a:xfrm>
              <a:off x="4114800" y="1485900"/>
              <a:ext cx="0" cy="731838"/>
            </a:xfrm>
            <a:prstGeom prst="straightConnector1">
              <a:avLst/>
            </a:prstGeom>
            <a:noFill/>
            <a:ln w="9525" cap="flat" cmpd="sng" algn="ctr">
              <a:solidFill>
                <a:srgbClr val="4F81BD">
                  <a:shade val="95000"/>
                  <a:satMod val="105000"/>
                </a:srgbClr>
              </a:solidFill>
              <a:prstDash val="solid"/>
              <a:tailEnd type="arrow"/>
            </a:ln>
            <a:effectLst/>
          </p:spPr>
        </p:cxnSp>
        <p:cxnSp>
          <p:nvCxnSpPr>
            <p:cNvPr id="69" name="Straight Arrow Connector 68"/>
            <p:cNvCxnSpPr/>
            <p:nvPr/>
          </p:nvCxnSpPr>
          <p:spPr>
            <a:xfrm>
              <a:off x="7162800" y="1485900"/>
              <a:ext cx="0" cy="731838"/>
            </a:xfrm>
            <a:prstGeom prst="straightConnector1">
              <a:avLst/>
            </a:prstGeom>
            <a:noFill/>
            <a:ln w="9525" cap="flat" cmpd="sng" algn="ctr">
              <a:solidFill>
                <a:srgbClr val="4F81BD">
                  <a:shade val="95000"/>
                  <a:satMod val="105000"/>
                </a:srgbClr>
              </a:solidFill>
              <a:prstDash val="solid"/>
              <a:tailEnd type="arrow"/>
            </a:ln>
            <a:effectLst/>
          </p:spPr>
        </p:cxnSp>
        <p:sp>
          <p:nvSpPr>
            <p:cNvPr id="70" name="TextBox 12"/>
            <p:cNvSpPr txBox="1">
              <a:spLocks noChangeArrowheads="1"/>
            </p:cNvSpPr>
            <p:nvPr/>
          </p:nvSpPr>
          <p:spPr bwMode="auto">
            <a:xfrm rot="10800000" flipV="1">
              <a:off x="4191000" y="3353393"/>
              <a:ext cx="3591832" cy="707886"/>
            </a:xfrm>
            <a:prstGeom prst="rect">
              <a:avLst/>
            </a:prstGeom>
            <a:noFill/>
            <a:ln w="9525">
              <a:noFill/>
              <a:miter lim="800000"/>
              <a:headEnd/>
              <a:tailEnd/>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a:ln>
                    <a:noFill/>
                  </a:ln>
                  <a:solidFill>
                    <a:sysClr val="windowText" lastClr="000000"/>
                  </a:solidFill>
                  <a:effectLst/>
                  <a:uLnTx/>
                  <a:uFillTx/>
                  <a:cs typeface="ＭＳ Ｐゴシック"/>
                </a:rPr>
                <a:t>Attendance is enrollment excluding </a:t>
              </a:r>
              <a:r>
                <a:rPr kumimoji="0" lang="en-US" sz="2000" b="0" i="0" u="none" strike="noStrike" kern="0" cap="none" spc="0" normalizeH="0" baseline="0" noProof="0" dirty="0" smtClean="0">
                  <a:ln>
                    <a:noFill/>
                  </a:ln>
                  <a:solidFill>
                    <a:sysClr val="windowText" lastClr="000000"/>
                  </a:solidFill>
                  <a:effectLst/>
                  <a:uLnTx/>
                  <a:uFillTx/>
                  <a:cs typeface="ＭＳ Ｐゴシック"/>
                </a:rPr>
                <a:t>absences.</a:t>
              </a:r>
              <a:endParaRPr kumimoji="0" lang="en-US" sz="2000" b="0" i="0" u="none" strike="noStrike" kern="0" cap="none" spc="0" normalizeH="0" baseline="0" noProof="0" dirty="0">
                <a:ln>
                  <a:noFill/>
                </a:ln>
                <a:solidFill>
                  <a:sysClr val="windowText" lastClr="000000"/>
                </a:solidFill>
                <a:effectLst/>
                <a:uLnTx/>
                <a:uFillTx/>
                <a:cs typeface="ＭＳ Ｐゴシック"/>
              </a:endParaRPr>
            </a:p>
          </p:txBody>
        </p:sp>
        <p:cxnSp>
          <p:nvCxnSpPr>
            <p:cNvPr id="71" name="Straight Arrow Connector 70"/>
            <p:cNvCxnSpPr/>
            <p:nvPr/>
          </p:nvCxnSpPr>
          <p:spPr>
            <a:xfrm flipH="1" flipV="1">
              <a:off x="4525963" y="3009900"/>
              <a:ext cx="198437" cy="347663"/>
            </a:xfrm>
            <a:prstGeom prst="straightConnector1">
              <a:avLst/>
            </a:prstGeom>
            <a:noFill/>
            <a:ln w="9525" cap="flat" cmpd="sng" algn="ctr">
              <a:solidFill>
                <a:srgbClr val="4F81BD">
                  <a:shade val="95000"/>
                  <a:satMod val="105000"/>
                </a:srgbClr>
              </a:solidFill>
              <a:prstDash val="solid"/>
              <a:tailEnd type="arrow"/>
            </a:ln>
            <a:effectLst/>
          </p:spPr>
        </p:cxnSp>
        <p:cxnSp>
          <p:nvCxnSpPr>
            <p:cNvPr id="72" name="Straight Arrow Connector 71"/>
            <p:cNvCxnSpPr>
              <a:endCxn id="67" idx="2"/>
            </p:cNvCxnSpPr>
            <p:nvPr/>
          </p:nvCxnSpPr>
          <p:spPr>
            <a:xfrm flipV="1">
              <a:off x="5562600" y="3009900"/>
              <a:ext cx="268288" cy="419100"/>
            </a:xfrm>
            <a:prstGeom prst="straightConnector1">
              <a:avLst/>
            </a:prstGeom>
            <a:noFill/>
            <a:ln w="9525" cap="flat" cmpd="sng" algn="ctr">
              <a:solidFill>
                <a:srgbClr val="4F81BD">
                  <a:shade val="95000"/>
                  <a:satMod val="105000"/>
                </a:srgbClr>
              </a:solidFill>
              <a:prstDash val="solid"/>
              <a:tailEnd type="arrow"/>
            </a:ln>
            <a:effectLst/>
          </p:spPr>
        </p:cxnSp>
      </p:grpSp>
    </p:spTree>
    <p:extLst>
      <p:ext uri="{BB962C8B-B14F-4D97-AF65-F5344CB8AC3E}">
        <p14:creationId xmlns="" xmlns:p14="http://schemas.microsoft.com/office/powerpoint/2010/main" val="227110212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itchFamily="34" charset="0"/>
                <a:cs typeface="Arial" pitchFamily="34" charset="0"/>
              </a:rPr>
              <a:t>Which Students Count in a Teacher’s MGP for </a:t>
            </a:r>
            <a:r>
              <a:rPr lang="en-US" dirty="0" smtClean="0">
                <a:latin typeface="Arial" pitchFamily="34" charset="0"/>
                <a:cs typeface="Arial" pitchFamily="34" charset="0"/>
              </a:rPr>
              <a:t>2012</a:t>
            </a:r>
            <a:r>
              <a:rPr lang="en-US" dirty="0" smtClean="0">
                <a:latin typeface="Arial"/>
                <a:cs typeface="Arial"/>
              </a:rPr>
              <a:t>–</a:t>
            </a:r>
            <a:r>
              <a:rPr lang="en-US" dirty="0" smtClean="0">
                <a:latin typeface="Arial" pitchFamily="34" charset="0"/>
                <a:cs typeface="Arial" pitchFamily="34" charset="0"/>
              </a:rPr>
              <a:t>13?</a:t>
            </a:r>
            <a:endParaRPr lang="en-US" dirty="0"/>
          </a:p>
        </p:txBody>
      </p:sp>
      <p:sp>
        <p:nvSpPr>
          <p:cNvPr id="4" name="Footer Placeholder 3"/>
          <p:cNvSpPr>
            <a:spLocks noGrp="1"/>
          </p:cNvSpPr>
          <p:nvPr>
            <p:ph type="ftr" sz="quarter" idx="10"/>
          </p:nvPr>
        </p:nvSpPr>
        <p:spPr/>
        <p:txBody>
          <a:bodyPr/>
          <a:lstStyle/>
          <a:p>
            <a:pPr>
              <a:defRPr/>
            </a:pPr>
            <a:r>
              <a:rPr lang="en-US" dirty="0" smtClean="0"/>
              <a:t>EngageNY.org</a:t>
            </a:r>
            <a:endParaRPr lang="en-US" dirty="0"/>
          </a:p>
        </p:txBody>
      </p:sp>
      <p:sp>
        <p:nvSpPr>
          <p:cNvPr id="5" name="Slide Number Placeholder 4"/>
          <p:cNvSpPr>
            <a:spLocks noGrp="1"/>
          </p:cNvSpPr>
          <p:nvPr>
            <p:ph type="sldNum" sz="quarter" idx="11"/>
          </p:nvPr>
        </p:nvSpPr>
        <p:spPr/>
        <p:txBody>
          <a:bodyPr/>
          <a:lstStyle/>
          <a:p>
            <a:pPr>
              <a:defRPr/>
            </a:pPr>
            <a:fld id="{38AB0506-A0B2-47F0-8E7A-100251E1F1D3}" type="slidenum">
              <a:rPr lang="en-US" smtClean="0"/>
              <a:pPr>
                <a:defRPr/>
              </a:pPr>
              <a:t>26</a:t>
            </a:fld>
            <a:endParaRPr lang="en-US" dirty="0"/>
          </a:p>
        </p:txBody>
      </p:sp>
      <p:grpSp>
        <p:nvGrpSpPr>
          <p:cNvPr id="34" name="Group 33"/>
          <p:cNvGrpSpPr/>
          <p:nvPr/>
        </p:nvGrpSpPr>
        <p:grpSpPr>
          <a:xfrm>
            <a:off x="520264" y="1913264"/>
            <a:ext cx="8072438" cy="3649336"/>
            <a:chOff x="520264" y="1440284"/>
            <a:chExt cx="8072438" cy="3649336"/>
          </a:xfrm>
        </p:grpSpPr>
        <p:cxnSp>
          <p:nvCxnSpPr>
            <p:cNvPr id="35" name="Straight Arrow Connector 34"/>
            <p:cNvCxnSpPr/>
            <p:nvPr/>
          </p:nvCxnSpPr>
          <p:spPr>
            <a:xfrm flipH="1">
              <a:off x="1335315" y="3010758"/>
              <a:ext cx="10885" cy="632494"/>
            </a:xfrm>
            <a:prstGeom prst="straightConnector1">
              <a:avLst/>
            </a:prstGeom>
            <a:noFill/>
            <a:ln w="25400" cap="flat" cmpd="sng" algn="ctr">
              <a:solidFill>
                <a:srgbClr val="3D7FA9"/>
              </a:solidFill>
              <a:prstDash val="solid"/>
              <a:tailEnd type="arrow"/>
            </a:ln>
            <a:effectLst/>
          </p:spPr>
        </p:cxnSp>
        <p:grpSp>
          <p:nvGrpSpPr>
            <p:cNvPr id="36" name="Group 28"/>
            <p:cNvGrpSpPr>
              <a:grpSpLocks/>
            </p:cNvGrpSpPr>
            <p:nvPr/>
          </p:nvGrpSpPr>
          <p:grpSpPr bwMode="auto">
            <a:xfrm>
              <a:off x="520264" y="1440284"/>
              <a:ext cx="8072438" cy="3649336"/>
              <a:chOff x="457200" y="1120299"/>
              <a:chExt cx="8073191" cy="3648800"/>
            </a:xfrm>
          </p:grpSpPr>
          <p:sp>
            <p:nvSpPr>
              <p:cNvPr id="37" name="Rectangle 36"/>
              <p:cNvSpPr>
                <a:spLocks noChangeArrowheads="1"/>
              </p:cNvSpPr>
              <p:nvPr/>
            </p:nvSpPr>
            <p:spPr bwMode="auto">
              <a:xfrm>
                <a:off x="457200" y="1120299"/>
                <a:ext cx="1876600" cy="1460817"/>
              </a:xfrm>
              <a:prstGeom prst="rect">
                <a:avLst/>
              </a:prstGeom>
              <a:solidFill>
                <a:srgbClr val="3D7FA9"/>
              </a:solidFill>
              <a:ln w="9525" algn="ctr">
                <a:solidFill>
                  <a:srgbClr val="4A7EBB"/>
                </a:solidFill>
                <a:miter lim="800000"/>
                <a:headEnd/>
                <a:tailEnd/>
              </a:ln>
              <a:effectLst>
                <a:outerShdw dist="23000" dir="5400000" rotWithShape="0">
                  <a:srgbClr val="000000">
                    <a:alpha val="34999"/>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chemeClr val="bg1"/>
                    </a:solidFill>
                    <a:effectLst/>
                    <a:uLnTx/>
                    <a:uFillTx/>
                    <a:latin typeface="Arial" pitchFamily="34" charset="0"/>
                    <a:ea typeface="ＭＳ Ｐゴシック"/>
                    <a:cs typeface="Arial" pitchFamily="34" charset="0"/>
                  </a:rPr>
                  <a:t>Student has valid test scores  for at least </a:t>
                </a:r>
                <a:r>
                  <a:rPr kumimoji="0" lang="en-US" sz="1600" b="0" i="0" u="none" strike="noStrike" kern="0" cap="none" spc="0" normalizeH="0" baseline="0" noProof="0" dirty="0" smtClean="0">
                    <a:ln>
                      <a:noFill/>
                    </a:ln>
                    <a:solidFill>
                      <a:schemeClr val="bg1"/>
                    </a:solidFill>
                    <a:effectLst/>
                    <a:uLnTx/>
                    <a:uFillTx/>
                    <a:latin typeface="Arial" pitchFamily="34" charset="0"/>
                    <a:ea typeface="ＭＳ Ｐゴシック"/>
                    <a:cs typeface="Arial" pitchFamily="34" charset="0"/>
                  </a:rPr>
                  <a:t>2012</a:t>
                </a:r>
                <a:r>
                  <a:rPr kumimoji="0" lang="en-US" sz="1600" b="0" i="0" u="none" strike="noStrike" kern="0" cap="none" spc="0" normalizeH="0" baseline="0" noProof="0" dirty="0" smtClean="0">
                    <a:ln>
                      <a:noFill/>
                    </a:ln>
                    <a:solidFill>
                      <a:schemeClr val="bg1"/>
                    </a:solidFill>
                    <a:effectLst/>
                    <a:uLnTx/>
                    <a:uFillTx/>
                    <a:latin typeface="Arial"/>
                    <a:ea typeface="ＭＳ Ｐゴシック"/>
                    <a:cs typeface="Arial"/>
                  </a:rPr>
                  <a:t>–</a:t>
                </a:r>
                <a:r>
                  <a:rPr kumimoji="0" lang="en-US" sz="1600" b="0" i="0" u="none" strike="noStrike" kern="0" cap="none" spc="0" normalizeH="0" baseline="0" noProof="0" dirty="0" smtClean="0">
                    <a:ln>
                      <a:noFill/>
                    </a:ln>
                    <a:solidFill>
                      <a:schemeClr val="bg1"/>
                    </a:solidFill>
                    <a:effectLst/>
                    <a:uLnTx/>
                    <a:uFillTx/>
                    <a:latin typeface="Arial" pitchFamily="34" charset="0"/>
                    <a:ea typeface="ＭＳ Ｐゴシック"/>
                    <a:cs typeface="Arial" pitchFamily="34" charset="0"/>
                  </a:rPr>
                  <a:t>13 </a:t>
                </a:r>
                <a:r>
                  <a:rPr kumimoji="0" lang="en-US" sz="1600" b="0" i="0" u="none" strike="noStrike" kern="0" cap="none" spc="0" normalizeH="0" baseline="0" noProof="0" dirty="0">
                    <a:ln>
                      <a:noFill/>
                    </a:ln>
                    <a:solidFill>
                      <a:schemeClr val="bg1"/>
                    </a:solidFill>
                    <a:effectLst/>
                    <a:uLnTx/>
                    <a:uFillTx/>
                    <a:latin typeface="Arial" pitchFamily="34" charset="0"/>
                    <a:ea typeface="ＭＳ Ｐゴシック"/>
                    <a:cs typeface="Arial" pitchFamily="34" charset="0"/>
                  </a:rPr>
                  <a:t>and </a:t>
                </a:r>
                <a:r>
                  <a:rPr kumimoji="0" lang="en-US" sz="1600" b="0" i="0" u="none" strike="noStrike" kern="0" cap="none" spc="0" normalizeH="0" baseline="0" noProof="0" dirty="0" smtClean="0">
                    <a:ln>
                      <a:noFill/>
                    </a:ln>
                    <a:solidFill>
                      <a:schemeClr val="bg1"/>
                    </a:solidFill>
                    <a:effectLst/>
                    <a:uLnTx/>
                    <a:uFillTx/>
                    <a:latin typeface="Arial" pitchFamily="34" charset="0"/>
                    <a:ea typeface="ＭＳ Ｐゴシック"/>
                    <a:cs typeface="Arial" pitchFamily="34" charset="0"/>
                  </a:rPr>
                  <a:t>2011</a:t>
                </a:r>
                <a:r>
                  <a:rPr kumimoji="0" lang="en-US" sz="1600" b="0" i="0" u="none" strike="noStrike" kern="0" cap="none" spc="0" normalizeH="0" baseline="0" noProof="0" dirty="0" smtClean="0">
                    <a:ln>
                      <a:noFill/>
                    </a:ln>
                    <a:solidFill>
                      <a:schemeClr val="bg1"/>
                    </a:solidFill>
                    <a:effectLst/>
                    <a:uLnTx/>
                    <a:uFillTx/>
                    <a:latin typeface="Arial"/>
                    <a:ea typeface="ＭＳ Ｐゴシック"/>
                    <a:cs typeface="Arial"/>
                  </a:rPr>
                  <a:t>–</a:t>
                </a:r>
                <a:r>
                  <a:rPr kumimoji="0" lang="en-US" sz="1600" b="0" i="0" u="none" strike="noStrike" kern="0" cap="none" spc="0" normalizeH="0" baseline="0" noProof="0" dirty="0" smtClean="0">
                    <a:ln>
                      <a:noFill/>
                    </a:ln>
                    <a:solidFill>
                      <a:schemeClr val="bg1"/>
                    </a:solidFill>
                    <a:effectLst/>
                    <a:uLnTx/>
                    <a:uFillTx/>
                    <a:latin typeface="Arial" pitchFamily="34" charset="0"/>
                    <a:ea typeface="ＭＳ Ｐゴシック"/>
                    <a:cs typeface="Arial" pitchFamily="34" charset="0"/>
                  </a:rPr>
                  <a:t>12</a:t>
                </a:r>
                <a:endParaRPr kumimoji="0" lang="en-US" sz="1600" b="0" i="0" u="none" strike="noStrike" kern="0" cap="none" spc="0" normalizeH="0" baseline="0" noProof="0" dirty="0">
                  <a:ln>
                    <a:noFill/>
                  </a:ln>
                  <a:solidFill>
                    <a:schemeClr val="bg1"/>
                  </a:solidFill>
                  <a:effectLst/>
                  <a:uLnTx/>
                  <a:uFillTx/>
                  <a:latin typeface="Arial" pitchFamily="34" charset="0"/>
                  <a:ea typeface="ＭＳ Ｐゴシック"/>
                  <a:cs typeface="Arial" pitchFamily="34" charset="0"/>
                </a:endParaRPr>
              </a:p>
            </p:txBody>
          </p:sp>
          <p:sp>
            <p:nvSpPr>
              <p:cNvPr id="38" name="Rectangle 37"/>
              <p:cNvSpPr>
                <a:spLocks noChangeArrowheads="1"/>
              </p:cNvSpPr>
              <p:nvPr/>
            </p:nvSpPr>
            <p:spPr bwMode="auto">
              <a:xfrm>
                <a:off x="457200" y="3385002"/>
                <a:ext cx="1876600" cy="1384097"/>
              </a:xfrm>
              <a:prstGeom prst="rect">
                <a:avLst/>
              </a:prstGeom>
              <a:solidFill>
                <a:srgbClr val="3D7FA9"/>
              </a:solidFill>
              <a:ln w="9525" algn="ctr">
                <a:solidFill>
                  <a:srgbClr val="4A7EBB"/>
                </a:solidFill>
                <a:miter lim="800000"/>
                <a:headEnd/>
                <a:tailEnd/>
              </a:ln>
              <a:effectLst>
                <a:outerShdw dist="23000" dir="5400000" rotWithShape="0">
                  <a:srgbClr val="000000">
                    <a:alpha val="34999"/>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chemeClr val="bg1"/>
                    </a:solidFill>
                    <a:effectLst/>
                    <a:uLnTx/>
                    <a:uFillTx/>
                    <a:latin typeface="Arial" pitchFamily="34" charset="0"/>
                    <a:ea typeface="ＭＳ Ｐゴシック"/>
                    <a:cs typeface="Arial" pitchFamily="34" charset="0"/>
                  </a:rPr>
                  <a:t>Student scores do not count for </a:t>
                </a:r>
                <a:r>
                  <a:rPr kumimoji="0" lang="en-US" sz="1600" b="0" i="0" u="none" strike="noStrike" kern="0" cap="none" spc="0" normalizeH="0" baseline="0" noProof="0" dirty="0" smtClean="0">
                    <a:ln>
                      <a:noFill/>
                    </a:ln>
                    <a:solidFill>
                      <a:schemeClr val="bg1"/>
                    </a:solidFill>
                    <a:effectLst/>
                    <a:uLnTx/>
                    <a:uFillTx/>
                    <a:latin typeface="Arial" pitchFamily="34" charset="0"/>
                    <a:ea typeface="ＭＳ Ｐゴシック"/>
                    <a:cs typeface="Arial" pitchFamily="34" charset="0"/>
                  </a:rPr>
                  <a:t>the teacher in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schemeClr val="bg1"/>
                    </a:solidFill>
                    <a:effectLst/>
                    <a:uLnTx/>
                    <a:uFillTx/>
                    <a:latin typeface="Arial" pitchFamily="34" charset="0"/>
                    <a:ea typeface="ＭＳ Ｐゴシック"/>
                    <a:cs typeface="Arial" pitchFamily="34" charset="0"/>
                  </a:rPr>
                  <a:t>2012</a:t>
                </a:r>
                <a:r>
                  <a:rPr kumimoji="0" lang="en-US" sz="1600" b="0" i="0" u="none" strike="noStrike" kern="0" cap="none" spc="0" normalizeH="0" baseline="0" noProof="0" dirty="0" smtClean="0">
                    <a:ln>
                      <a:noFill/>
                    </a:ln>
                    <a:solidFill>
                      <a:schemeClr val="bg1"/>
                    </a:solidFill>
                    <a:effectLst/>
                    <a:uLnTx/>
                    <a:uFillTx/>
                    <a:latin typeface="Arial"/>
                    <a:ea typeface="ＭＳ Ｐゴシック"/>
                    <a:cs typeface="Arial"/>
                  </a:rPr>
                  <a:t>–</a:t>
                </a:r>
                <a:r>
                  <a:rPr kumimoji="0" lang="en-US" sz="1600" b="0" i="0" u="none" strike="noStrike" kern="0" cap="none" spc="0" normalizeH="0" baseline="0" noProof="0" dirty="0" smtClean="0">
                    <a:ln>
                      <a:noFill/>
                    </a:ln>
                    <a:solidFill>
                      <a:schemeClr val="bg1"/>
                    </a:solidFill>
                    <a:effectLst/>
                    <a:uLnTx/>
                    <a:uFillTx/>
                    <a:latin typeface="Arial" pitchFamily="34" charset="0"/>
                    <a:ea typeface="ＭＳ Ｐゴシック"/>
                    <a:cs typeface="Arial" pitchFamily="34" charset="0"/>
                  </a:rPr>
                  <a:t>13</a:t>
                </a:r>
                <a:endParaRPr kumimoji="0" lang="en-US" sz="1600" b="0" i="0" u="none" strike="noStrike" kern="0" cap="none" spc="0" normalizeH="0" baseline="0" noProof="0" dirty="0">
                  <a:ln>
                    <a:noFill/>
                  </a:ln>
                  <a:solidFill>
                    <a:schemeClr val="bg1"/>
                  </a:solidFill>
                  <a:effectLst/>
                  <a:uLnTx/>
                  <a:uFillTx/>
                  <a:latin typeface="Arial" pitchFamily="34" charset="0"/>
                  <a:ea typeface="ＭＳ Ｐゴシック"/>
                  <a:cs typeface="Arial" pitchFamily="34" charset="0"/>
                </a:endParaRPr>
              </a:p>
            </p:txBody>
          </p:sp>
          <p:grpSp>
            <p:nvGrpSpPr>
              <p:cNvPr id="39" name="Group 21"/>
              <p:cNvGrpSpPr>
                <a:grpSpLocks/>
              </p:cNvGrpSpPr>
              <p:nvPr/>
            </p:nvGrpSpPr>
            <p:grpSpPr bwMode="auto">
              <a:xfrm>
                <a:off x="2550697" y="1524864"/>
                <a:ext cx="3819940" cy="419227"/>
                <a:chOff x="2550697" y="1524864"/>
                <a:chExt cx="3819940" cy="419227"/>
              </a:xfrm>
            </p:grpSpPr>
            <p:cxnSp>
              <p:nvCxnSpPr>
                <p:cNvPr id="46" name="Straight Arrow Connector 45"/>
                <p:cNvCxnSpPr/>
                <p:nvPr/>
              </p:nvCxnSpPr>
              <p:spPr>
                <a:xfrm>
                  <a:off x="2551648" y="1942503"/>
                  <a:ext cx="552501" cy="1588"/>
                </a:xfrm>
                <a:prstGeom prst="straightConnector1">
                  <a:avLst/>
                </a:prstGeom>
                <a:noFill/>
                <a:ln w="25400" cap="flat" cmpd="sng" algn="ctr">
                  <a:solidFill>
                    <a:srgbClr val="3D7FA9"/>
                  </a:solidFill>
                  <a:prstDash val="solid"/>
                  <a:tailEnd type="arrow"/>
                </a:ln>
                <a:effectLst/>
              </p:spPr>
            </p:cxnSp>
            <p:sp>
              <p:nvSpPr>
                <p:cNvPr id="47" name="TextBox 8"/>
                <p:cNvSpPr txBox="1">
                  <a:spLocks noChangeArrowheads="1"/>
                </p:cNvSpPr>
                <p:nvPr/>
              </p:nvSpPr>
              <p:spPr bwMode="auto">
                <a:xfrm>
                  <a:off x="2550697" y="1524864"/>
                  <a:ext cx="553452" cy="338504"/>
                </a:xfrm>
                <a:prstGeom prst="rect">
                  <a:avLst/>
                </a:prstGeom>
                <a:noFill/>
                <a:ln w="9525">
                  <a:noFill/>
                  <a:miter lim="800000"/>
                  <a:headEnd/>
                  <a:tailEnd/>
                </a:ln>
              </p:spPr>
              <p:txBody>
                <a:bodyP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ysClr val="windowText" lastClr="000000"/>
                      </a:solidFill>
                      <a:effectLst/>
                      <a:uLnTx/>
                      <a:uFillTx/>
                      <a:cs typeface="ＭＳ Ｐゴシック"/>
                    </a:rPr>
                    <a:t>Yes</a:t>
                  </a:r>
                </a:p>
              </p:txBody>
            </p:sp>
            <p:cxnSp>
              <p:nvCxnSpPr>
                <p:cNvPr id="49" name="Straight Arrow Connector 48"/>
                <p:cNvCxnSpPr/>
                <p:nvPr/>
              </p:nvCxnSpPr>
              <p:spPr>
                <a:xfrm>
                  <a:off x="5818136" y="1942501"/>
                  <a:ext cx="552501" cy="1588"/>
                </a:xfrm>
                <a:prstGeom prst="straightConnector1">
                  <a:avLst/>
                </a:prstGeom>
                <a:noFill/>
                <a:ln w="25400" cap="flat" cmpd="sng" algn="ctr">
                  <a:solidFill>
                    <a:srgbClr val="3D7FA9"/>
                  </a:solidFill>
                  <a:prstDash val="solid"/>
                  <a:tailEnd type="arrow"/>
                </a:ln>
                <a:effectLst/>
              </p:spPr>
            </p:cxnSp>
          </p:grpSp>
          <p:sp>
            <p:nvSpPr>
              <p:cNvPr id="40" name="Rectangle 39"/>
              <p:cNvSpPr>
                <a:spLocks noChangeArrowheads="1"/>
              </p:cNvSpPr>
              <p:nvPr/>
            </p:nvSpPr>
            <p:spPr bwMode="auto">
              <a:xfrm>
                <a:off x="3527275" y="1120299"/>
                <a:ext cx="1876600" cy="1460817"/>
              </a:xfrm>
              <a:prstGeom prst="rect">
                <a:avLst/>
              </a:prstGeom>
              <a:solidFill>
                <a:srgbClr val="3D7FA9"/>
              </a:solidFill>
              <a:ln w="9525" algn="ctr">
                <a:solidFill>
                  <a:srgbClr val="4A7EBB"/>
                </a:solidFill>
                <a:miter lim="800000"/>
                <a:headEnd/>
                <a:tailEn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chemeClr val="bg1"/>
                    </a:solidFill>
                    <a:effectLst/>
                    <a:uLnTx/>
                    <a:uFillTx/>
                    <a:latin typeface="Arial" pitchFamily="34" charset="0"/>
                    <a:ea typeface="ＭＳ Ｐゴシック"/>
                    <a:cs typeface="Arial" pitchFamily="34" charset="0"/>
                  </a:rPr>
                  <a:t>Student </a:t>
                </a:r>
                <a:r>
                  <a:rPr kumimoji="0" lang="en-US" sz="1600" b="0" i="0" u="none" strike="noStrike" kern="0" cap="none" spc="0" normalizeH="0" baseline="0" noProof="0" dirty="0" smtClean="0">
                    <a:ln>
                      <a:noFill/>
                    </a:ln>
                    <a:solidFill>
                      <a:schemeClr val="bg1"/>
                    </a:solidFill>
                    <a:effectLst/>
                    <a:uLnTx/>
                    <a:uFillTx/>
                    <a:latin typeface="Arial" pitchFamily="34" charset="0"/>
                    <a:ea typeface="ＭＳ Ｐゴシック"/>
                    <a:cs typeface="Arial" pitchFamily="34" charset="0"/>
                  </a:rPr>
                  <a:t>is enrolled for 60 percent of course duration with the teacher</a:t>
                </a:r>
                <a:endParaRPr kumimoji="0" lang="en-US" sz="1600" b="0" i="0" u="none" strike="noStrike" kern="0" cap="none" spc="0" normalizeH="0" baseline="0" noProof="0" dirty="0">
                  <a:ln>
                    <a:noFill/>
                  </a:ln>
                  <a:solidFill>
                    <a:schemeClr val="bg1"/>
                  </a:solidFill>
                  <a:effectLst/>
                  <a:uLnTx/>
                  <a:uFillTx/>
                  <a:latin typeface="Arial" pitchFamily="34" charset="0"/>
                  <a:ea typeface="ＭＳ Ｐゴシック"/>
                  <a:cs typeface="Arial" pitchFamily="34" charset="0"/>
                </a:endParaRPr>
              </a:p>
            </p:txBody>
          </p:sp>
          <p:sp>
            <p:nvSpPr>
              <p:cNvPr id="41" name="TextBox 12"/>
              <p:cNvSpPr txBox="1">
                <a:spLocks noChangeArrowheads="1"/>
              </p:cNvSpPr>
              <p:nvPr/>
            </p:nvSpPr>
            <p:spPr bwMode="auto">
              <a:xfrm>
                <a:off x="718873" y="2747268"/>
                <a:ext cx="553452" cy="338504"/>
              </a:xfrm>
              <a:prstGeom prst="rect">
                <a:avLst/>
              </a:prstGeom>
              <a:noFill/>
              <a:ln w="9525">
                <a:noFill/>
                <a:miter lim="800000"/>
                <a:headEnd/>
                <a:tailEnd/>
              </a:ln>
            </p:spPr>
            <p:txBody>
              <a:bodyP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ysClr val="windowText" lastClr="000000"/>
                    </a:solidFill>
                    <a:effectLst/>
                    <a:uLnTx/>
                    <a:uFillTx/>
                    <a:cs typeface="ＭＳ Ｐゴシック"/>
                  </a:rPr>
                  <a:t>No</a:t>
                </a:r>
              </a:p>
            </p:txBody>
          </p:sp>
          <p:sp>
            <p:nvSpPr>
              <p:cNvPr id="42" name="Rectangle 41"/>
              <p:cNvSpPr>
                <a:spLocks noChangeArrowheads="1"/>
              </p:cNvSpPr>
              <p:nvPr/>
            </p:nvSpPr>
            <p:spPr bwMode="auto">
              <a:xfrm>
                <a:off x="6653791" y="1132999"/>
                <a:ext cx="1876600" cy="1448117"/>
              </a:xfrm>
              <a:prstGeom prst="rect">
                <a:avLst/>
              </a:prstGeom>
              <a:solidFill>
                <a:srgbClr val="3D7FA9"/>
              </a:solidFill>
              <a:ln w="9525" algn="ctr">
                <a:solidFill>
                  <a:srgbClr val="4A7EBB"/>
                </a:solidFill>
                <a:miter lim="800000"/>
                <a:headEnd/>
                <a:tailEnd/>
              </a:ln>
              <a:effectLst>
                <a:outerShdw dist="23000" dir="5400000" rotWithShape="0">
                  <a:srgbClr val="000000">
                    <a:alpha val="34999"/>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chemeClr val="bg1"/>
                    </a:solidFill>
                    <a:effectLst/>
                    <a:uLnTx/>
                    <a:uFillTx/>
                    <a:latin typeface="Arial" pitchFamily="34" charset="0"/>
                    <a:ea typeface="ＭＳ Ｐゴシック"/>
                    <a:cs typeface="Arial" pitchFamily="34" charset="0"/>
                  </a:rPr>
                  <a:t>Student growth </a:t>
                </a:r>
                <a:r>
                  <a:rPr kumimoji="0" lang="en-US" sz="1600" b="0" i="0" u="none" strike="noStrike" kern="0" cap="none" spc="0" normalizeH="0" baseline="0" noProof="0" dirty="0" smtClean="0">
                    <a:ln>
                      <a:noFill/>
                    </a:ln>
                    <a:solidFill>
                      <a:schemeClr val="bg1"/>
                    </a:solidFill>
                    <a:effectLst/>
                    <a:uLnTx/>
                    <a:uFillTx/>
                    <a:latin typeface="Arial" pitchFamily="34" charset="0"/>
                    <a:ea typeface="ＭＳ Ｐゴシック"/>
                    <a:cs typeface="Arial" pitchFamily="34" charset="0"/>
                  </a:rPr>
                  <a:t>is weighted based on the percentage of time enrolled and attendance</a:t>
                </a:r>
                <a:endParaRPr kumimoji="0" lang="en-US" sz="1600" b="0" i="0" u="none" strike="noStrike" kern="0" cap="none" spc="0" normalizeH="0" baseline="0" noProof="0" dirty="0">
                  <a:ln>
                    <a:noFill/>
                  </a:ln>
                  <a:solidFill>
                    <a:schemeClr val="bg1"/>
                  </a:solidFill>
                  <a:effectLst/>
                  <a:uLnTx/>
                  <a:uFillTx/>
                  <a:latin typeface="Arial" pitchFamily="34" charset="0"/>
                  <a:ea typeface="ＭＳ Ｐゴシック"/>
                  <a:cs typeface="Arial" pitchFamily="34" charset="0"/>
                </a:endParaRPr>
              </a:p>
            </p:txBody>
          </p:sp>
          <p:sp>
            <p:nvSpPr>
              <p:cNvPr id="43" name="TextBox 47"/>
              <p:cNvSpPr txBox="1">
                <a:spLocks noChangeArrowheads="1"/>
              </p:cNvSpPr>
              <p:nvPr/>
            </p:nvSpPr>
            <p:spPr bwMode="auto">
              <a:xfrm>
                <a:off x="5818137" y="1524861"/>
                <a:ext cx="553452" cy="338504"/>
              </a:xfrm>
              <a:prstGeom prst="rect">
                <a:avLst/>
              </a:prstGeom>
              <a:noFill/>
              <a:ln w="9525">
                <a:noFill/>
                <a:miter lim="800000"/>
                <a:headEnd/>
                <a:tailEnd/>
              </a:ln>
            </p:spPr>
            <p:txBody>
              <a:bodyP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ysClr val="windowText" lastClr="000000"/>
                    </a:solidFill>
                    <a:effectLst/>
                    <a:uLnTx/>
                    <a:uFillTx/>
                    <a:cs typeface="ＭＳ Ｐゴシック"/>
                  </a:rPr>
                  <a:t>Yes</a:t>
                </a:r>
              </a:p>
            </p:txBody>
          </p:sp>
          <p:cxnSp>
            <p:nvCxnSpPr>
              <p:cNvPr id="44" name="Straight Arrow Connector 43"/>
              <p:cNvCxnSpPr/>
              <p:nvPr/>
            </p:nvCxnSpPr>
            <p:spPr>
              <a:xfrm flipH="1">
                <a:off x="2490979" y="2690542"/>
                <a:ext cx="1865921" cy="1340804"/>
              </a:xfrm>
              <a:prstGeom prst="straightConnector1">
                <a:avLst/>
              </a:prstGeom>
              <a:noFill/>
              <a:ln w="25400" cap="flat" cmpd="sng" algn="ctr">
                <a:solidFill>
                  <a:srgbClr val="3D7FA9"/>
                </a:solidFill>
                <a:prstDash val="solid"/>
                <a:tailEnd type="arrow"/>
              </a:ln>
              <a:effectLst/>
            </p:spPr>
          </p:cxnSp>
          <p:sp>
            <p:nvSpPr>
              <p:cNvPr id="45" name="TextBox 51"/>
              <p:cNvSpPr txBox="1">
                <a:spLocks noChangeArrowheads="1"/>
              </p:cNvSpPr>
              <p:nvPr/>
            </p:nvSpPr>
            <p:spPr bwMode="auto">
              <a:xfrm>
                <a:off x="2767263" y="3153689"/>
                <a:ext cx="553452" cy="338504"/>
              </a:xfrm>
              <a:prstGeom prst="rect">
                <a:avLst/>
              </a:prstGeom>
              <a:noFill/>
              <a:ln w="9525">
                <a:noFill/>
                <a:miter lim="800000"/>
                <a:headEnd/>
                <a:tailEnd/>
              </a:ln>
            </p:spPr>
            <p:txBody>
              <a:bodyP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ysClr val="windowText" lastClr="000000"/>
                    </a:solidFill>
                    <a:effectLst/>
                    <a:uLnTx/>
                    <a:uFillTx/>
                    <a:cs typeface="ＭＳ Ｐゴシック"/>
                  </a:rPr>
                  <a:t>No</a:t>
                </a:r>
              </a:p>
            </p:txBody>
          </p:sp>
        </p:grpSp>
      </p:grpSp>
      <p:sp>
        <p:nvSpPr>
          <p:cNvPr id="20" name="TextBox 19"/>
          <p:cNvSpPr txBox="1"/>
          <p:nvPr/>
        </p:nvSpPr>
        <p:spPr>
          <a:xfrm>
            <a:off x="3754235" y="4140875"/>
            <a:ext cx="4806331" cy="2031325"/>
          </a:xfrm>
          <a:prstGeom prst="rect">
            <a:avLst/>
          </a:prstGeom>
          <a:noFill/>
        </p:spPr>
        <p:txBody>
          <a:bodyPr wrap="square" rtlCol="0">
            <a:spAutoFit/>
          </a:bodyPr>
          <a:lstStyle/>
          <a:p>
            <a:r>
              <a:rPr lang="en-US" b="1" dirty="0" smtClean="0"/>
              <a:t>Example:</a:t>
            </a:r>
          </a:p>
          <a:p>
            <a:r>
              <a:rPr lang="en-US" dirty="0" smtClean="0"/>
              <a:t>Student </a:t>
            </a:r>
            <a:r>
              <a:rPr lang="en-US" dirty="0"/>
              <a:t>A is enrolled in a course for 80% of the course and attends for 90% of that time – attendance duration is calculated as 0.8 x 0.9 = 0.72. Student A’s SGP is then weighted by 0.72 in her teacher’s MGP.</a:t>
            </a:r>
          </a:p>
          <a:p>
            <a:endParaRPr lang="en-US" dirty="0"/>
          </a:p>
        </p:txBody>
      </p:sp>
    </p:spTree>
    <p:extLst>
      <p:ext uri="{BB962C8B-B14F-4D97-AF65-F5344CB8AC3E}">
        <p14:creationId xmlns="" xmlns:p14="http://schemas.microsoft.com/office/powerpoint/2010/main" val="98873371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926" y="76200"/>
            <a:ext cx="8534400" cy="1143000"/>
          </a:xfrm>
        </p:spPr>
        <p:txBody>
          <a:bodyPr/>
          <a:lstStyle/>
          <a:p>
            <a:r>
              <a:rPr lang="en-US" sz="2800" dirty="0">
                <a:latin typeface="Arial" pitchFamily="34" charset="0"/>
                <a:cs typeface="Arial" pitchFamily="34" charset="0"/>
              </a:rPr>
              <a:t>From Student Growth to Teacher Growth Scores </a:t>
            </a:r>
            <a:endParaRPr lang="en-US" sz="2800" dirty="0"/>
          </a:p>
        </p:txBody>
      </p:sp>
      <p:sp>
        <p:nvSpPr>
          <p:cNvPr id="4" name="Footer Placeholder 3"/>
          <p:cNvSpPr>
            <a:spLocks noGrp="1"/>
          </p:cNvSpPr>
          <p:nvPr>
            <p:ph type="ftr" sz="quarter" idx="10"/>
          </p:nvPr>
        </p:nvSpPr>
        <p:spPr/>
        <p:txBody>
          <a:bodyPr/>
          <a:lstStyle/>
          <a:p>
            <a:pPr>
              <a:defRPr/>
            </a:pPr>
            <a:r>
              <a:rPr lang="en-US" smtClean="0"/>
              <a:t>EngageNY.org</a:t>
            </a:r>
            <a:endParaRPr lang="en-US" dirty="0"/>
          </a:p>
        </p:txBody>
      </p:sp>
      <p:sp>
        <p:nvSpPr>
          <p:cNvPr id="5" name="Slide Number Placeholder 4"/>
          <p:cNvSpPr>
            <a:spLocks noGrp="1"/>
          </p:cNvSpPr>
          <p:nvPr>
            <p:ph type="sldNum" sz="quarter" idx="11"/>
          </p:nvPr>
        </p:nvSpPr>
        <p:spPr/>
        <p:txBody>
          <a:bodyPr/>
          <a:lstStyle/>
          <a:p>
            <a:pPr>
              <a:defRPr/>
            </a:pPr>
            <a:fld id="{38AB0506-A0B2-47F0-8E7A-100251E1F1D3}" type="slidenum">
              <a:rPr lang="en-US" smtClean="0"/>
              <a:pPr>
                <a:defRPr/>
              </a:pPr>
              <a:t>27</a:t>
            </a:fld>
            <a:endParaRPr lang="en-US" dirty="0"/>
          </a:p>
        </p:txBody>
      </p:sp>
      <p:graphicFrame>
        <p:nvGraphicFramePr>
          <p:cNvPr id="6" name="Group 30"/>
          <p:cNvGraphicFramePr>
            <a:graphicFrameLocks/>
          </p:cNvGraphicFramePr>
          <p:nvPr>
            <p:extLst>
              <p:ext uri="{D42A27DB-BD31-4B8C-83A1-F6EECF244321}">
                <p14:modId xmlns="" xmlns:p14="http://schemas.microsoft.com/office/powerpoint/2010/main" val="2713073260"/>
              </p:ext>
            </p:extLst>
          </p:nvPr>
        </p:nvGraphicFramePr>
        <p:xfrm>
          <a:off x="1401737" y="1067344"/>
          <a:ext cx="6473682" cy="2807970"/>
        </p:xfrm>
        <a:graphic>
          <a:graphicData uri="http://schemas.openxmlformats.org/drawingml/2006/table">
            <a:tbl>
              <a:tblPr/>
              <a:tblGrid>
                <a:gridCol w="1302748"/>
                <a:gridCol w="993465"/>
                <a:gridCol w="1520895"/>
                <a:gridCol w="1328287"/>
                <a:gridCol w="1328287"/>
              </a:tblGrid>
              <a:tr h="371475">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FFFF"/>
                          </a:solidFill>
                          <a:effectLst/>
                          <a:latin typeface="Arial" pitchFamily="34" charset="0"/>
                          <a:ea typeface="ＭＳ Ｐゴシック"/>
                          <a:cs typeface="Arial" pitchFamily="34" charset="0"/>
                        </a:rPr>
                        <a:t>Ms. Smith’s Class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D7FA9"/>
                    </a:solid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rgbClr val="FFFFFF"/>
                        </a:solidFill>
                        <a:effectLst/>
                        <a:latin typeface="Arial" pitchFamily="34" charset="0"/>
                        <a:ea typeface="ＭＳ Ｐゴシック"/>
                        <a:cs typeface="Arial"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D7FA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rgbClr val="FFFFFF"/>
                        </a:solidFill>
                        <a:effectLst/>
                        <a:latin typeface="Arial" pitchFamily="34" charset="0"/>
                        <a:ea typeface="ＭＳ Ｐゴシック"/>
                        <a:cs typeface="Arial"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D7FA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rgbClr val="FFFFFF"/>
                        </a:solidFill>
                        <a:effectLst/>
                        <a:latin typeface="Arial" pitchFamily="34" charset="0"/>
                        <a:ea typeface="ＭＳ Ｐゴシック"/>
                        <a:cs typeface="Arial"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D7FA9"/>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smtClean="0">
                        <a:ln>
                          <a:noFill/>
                        </a:ln>
                        <a:solidFill>
                          <a:srgbClr val="000000"/>
                        </a:solidFill>
                        <a:effectLst/>
                        <a:latin typeface="Arial" pitchFamily="34" charset="0"/>
                        <a:ea typeface="ＭＳ Ｐゴシック"/>
                        <a:cs typeface="Arial"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ea typeface="ＭＳ Ｐゴシック"/>
                          <a:cs typeface="Arial" pitchFamily="34" charset="0"/>
                        </a:rPr>
                        <a:t>SGP</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ea typeface="ＭＳ Ｐゴシック"/>
                          <a:cs typeface="Arial" pitchFamily="34" charset="0"/>
                        </a:rPr>
                        <a:t>Enrollment Duration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ea typeface="ＭＳ Ｐゴシック"/>
                          <a:cs typeface="Arial" pitchFamily="34" charset="0"/>
                        </a:rPr>
                        <a:t>Attendance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ea typeface="ＭＳ Ｐゴシック"/>
                          <a:cs typeface="Arial" pitchFamily="34" charset="0"/>
                        </a:rPr>
                        <a:t>Enrollment x  Attendance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Arial" pitchFamily="34" charset="0"/>
                          <a:ea typeface="ＭＳ Ｐゴシック"/>
                          <a:cs typeface="Arial" pitchFamily="34" charset="0"/>
                        </a:rPr>
                        <a:t>Student A</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ea typeface="ＭＳ Ｐゴシック"/>
                          <a:cs typeface="Arial" pitchFamily="34" charset="0"/>
                        </a:rPr>
                        <a:t>45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ea typeface="ＭＳ Ｐゴシック"/>
                          <a:cs typeface="Arial" pitchFamily="34" charset="0"/>
                        </a:rPr>
                        <a:t>80%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ea typeface="ＭＳ Ｐゴシック"/>
                          <a:cs typeface="Arial" pitchFamily="34" charset="0"/>
                        </a:rPr>
                        <a:t>90%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ea typeface="ＭＳ Ｐゴシック"/>
                          <a:cs typeface="Arial" pitchFamily="34" charset="0"/>
                        </a:rPr>
                        <a:t>.72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Arial" pitchFamily="34" charset="0"/>
                          <a:ea typeface="ＭＳ Ｐゴシック"/>
                          <a:cs typeface="Arial" pitchFamily="34" charset="0"/>
                        </a:rPr>
                        <a:t>Student B</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ea typeface="ＭＳ Ｐゴシック"/>
                          <a:cs typeface="Arial" pitchFamily="34" charset="0"/>
                        </a:rPr>
                        <a:t>40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ea typeface="ＭＳ Ｐゴシック"/>
                          <a:cs typeface="Arial" pitchFamily="34" charset="0"/>
                        </a:rPr>
                        <a:t>100%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ea typeface="ＭＳ Ｐゴシック"/>
                          <a:cs typeface="Arial" pitchFamily="34" charset="0"/>
                        </a:rPr>
                        <a:t>95%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ea typeface="ＭＳ Ｐゴシック"/>
                          <a:cs typeface="Arial" pitchFamily="34" charset="0"/>
                        </a:rPr>
                        <a:t>.95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Arial" pitchFamily="34" charset="0"/>
                          <a:ea typeface="ＭＳ Ｐゴシック"/>
                          <a:cs typeface="Arial" pitchFamily="34" charset="0"/>
                        </a:rPr>
                        <a:t>Student C</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ea typeface="ＭＳ Ｐゴシック"/>
                          <a:cs typeface="Arial" pitchFamily="34" charset="0"/>
                        </a:rPr>
                        <a:t>70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ea typeface="ＭＳ Ｐゴシック"/>
                          <a:cs typeface="Arial" pitchFamily="34" charset="0"/>
                        </a:rPr>
                        <a:t>50%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ea typeface="ＭＳ Ｐゴシック"/>
                          <a:cs typeface="Arial" pitchFamily="34" charset="0"/>
                        </a:rPr>
                        <a:t>80%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ea typeface="ＭＳ Ｐゴシック"/>
                          <a:cs typeface="Arial" pitchFamily="34" charset="0"/>
                        </a:rPr>
                        <a:t>N/A</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Arial" pitchFamily="34" charset="0"/>
                          <a:ea typeface="ＭＳ Ｐゴシック"/>
                          <a:cs typeface="Arial" pitchFamily="34" charset="0"/>
                        </a:rPr>
                        <a:t>Student D</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ea typeface="ＭＳ Ｐゴシック"/>
                          <a:cs typeface="Arial" pitchFamily="34" charset="0"/>
                        </a:rPr>
                        <a:t>60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ea typeface="ＭＳ Ｐゴシック"/>
                          <a:cs typeface="Arial" pitchFamily="34" charset="0"/>
                        </a:rPr>
                        <a:t>100%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ea typeface="ＭＳ Ｐゴシック"/>
                          <a:cs typeface="Arial" pitchFamily="34" charset="0"/>
                        </a:rPr>
                        <a:t>90%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ea typeface="ＭＳ Ｐゴシック"/>
                          <a:cs typeface="Arial" pitchFamily="34" charset="0"/>
                        </a:rPr>
                        <a:t>.90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Arial" pitchFamily="34" charset="0"/>
                          <a:ea typeface="ＭＳ Ｐゴシック"/>
                          <a:cs typeface="Arial" pitchFamily="34" charset="0"/>
                        </a:rPr>
                        <a:t>Student 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ea typeface="ＭＳ Ｐゴシック"/>
                          <a:cs typeface="Arial" pitchFamily="34" charset="0"/>
                        </a:rPr>
                        <a:t>40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ea typeface="ＭＳ Ｐゴシック"/>
                          <a:cs typeface="Arial" pitchFamily="34" charset="0"/>
                        </a:rPr>
                        <a:t>100%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ea typeface="ＭＳ Ｐゴシック"/>
                          <a:cs typeface="Arial" pitchFamily="34" charset="0"/>
                        </a:rPr>
                        <a:t>75%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ea typeface="ＭＳ Ｐゴシック"/>
                          <a:cs typeface="Arial" pitchFamily="34" charset="0"/>
                        </a:rPr>
                        <a:t>.75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bl>
          </a:graphicData>
        </a:graphic>
      </p:graphicFrame>
      <p:sp>
        <p:nvSpPr>
          <p:cNvPr id="7" name="TextBox 14"/>
          <p:cNvSpPr txBox="1">
            <a:spLocks noChangeArrowheads="1"/>
          </p:cNvSpPr>
          <p:nvPr/>
        </p:nvSpPr>
        <p:spPr bwMode="auto">
          <a:xfrm>
            <a:off x="460830" y="3886200"/>
            <a:ext cx="8355496" cy="2862322"/>
          </a:xfrm>
          <a:prstGeom prst="rect">
            <a:avLst/>
          </a:prstGeom>
          <a:noFill/>
          <a:ln w="9525">
            <a:noFill/>
            <a:miter lim="800000"/>
            <a:headEnd/>
            <a:tailEnd/>
          </a:ln>
        </p:spPr>
        <p:txBody>
          <a:bodyPr wrap="square">
            <a:spAutoFit/>
          </a:bodyPr>
          <a:lstStyle/>
          <a:p>
            <a:r>
              <a:rPr lang="en-US" baseline="0" dirty="0">
                <a:latin typeface="Arial" pitchFamily="34" charset="0"/>
                <a:cs typeface="Arial" pitchFamily="34" charset="0"/>
              </a:rPr>
              <a:t>To measure teacher performance, we find the mean growth percentile (MGP) for her </a:t>
            </a:r>
            <a:r>
              <a:rPr lang="en-US" baseline="0" dirty="0" smtClean="0">
                <a:latin typeface="Arial" pitchFamily="34" charset="0"/>
                <a:cs typeface="Arial" pitchFamily="34" charset="0"/>
              </a:rPr>
              <a:t>students</a:t>
            </a:r>
            <a:r>
              <a:rPr lang="en-US" dirty="0" smtClean="0">
                <a:latin typeface="Arial" pitchFamily="34" charset="0"/>
                <a:cs typeface="Arial" pitchFamily="34" charset="0"/>
              </a:rPr>
              <a:t>, which is </a:t>
            </a:r>
            <a:r>
              <a:rPr lang="en-US" baseline="0" dirty="0" smtClean="0">
                <a:latin typeface="Arial" pitchFamily="34" charset="0"/>
                <a:cs typeface="Arial" pitchFamily="34" charset="0"/>
              </a:rPr>
              <a:t>the weighted average of the SGPs.  </a:t>
            </a:r>
            <a:r>
              <a:rPr lang="en-US" baseline="0" dirty="0">
                <a:latin typeface="Arial" pitchFamily="34" charset="0"/>
                <a:cs typeface="Arial" pitchFamily="34" charset="0"/>
              </a:rPr>
              <a:t>In this case</a:t>
            </a:r>
            <a:r>
              <a:rPr lang="en-US" baseline="0" dirty="0" smtClean="0">
                <a:latin typeface="Arial" pitchFamily="34" charset="0"/>
                <a:cs typeface="Arial" pitchFamily="34" charset="0"/>
              </a:rPr>
              <a:t>:</a:t>
            </a:r>
          </a:p>
          <a:p>
            <a:endParaRPr lang="en-US" baseline="0" dirty="0">
              <a:latin typeface="Arial" pitchFamily="34" charset="0"/>
              <a:cs typeface="Arial" pitchFamily="34" charset="0"/>
            </a:endParaRPr>
          </a:p>
          <a:p>
            <a:r>
              <a:rPr lang="en-US" baseline="0" dirty="0" smtClean="0">
                <a:latin typeface="Arial" pitchFamily="34" charset="0"/>
                <a:cs typeface="Arial" pitchFamily="34" charset="0"/>
              </a:rPr>
              <a:t>Step </a:t>
            </a:r>
            <a:r>
              <a:rPr lang="en-US" baseline="0" dirty="0">
                <a:latin typeface="Arial" pitchFamily="34" charset="0"/>
                <a:cs typeface="Arial" pitchFamily="34" charset="0"/>
              </a:rPr>
              <a:t>1:  </a:t>
            </a:r>
            <a:r>
              <a:rPr lang="en-US" baseline="0" dirty="0" smtClean="0">
                <a:latin typeface="Arial" pitchFamily="34" charset="0"/>
                <a:cs typeface="Arial" pitchFamily="34" charset="0"/>
              </a:rPr>
              <a:t>(.72*45)+(.95*40)+(.90*60)+(.75*40)=154.4</a:t>
            </a:r>
          </a:p>
          <a:p>
            <a:r>
              <a:rPr lang="en-US" dirty="0" smtClean="0">
                <a:latin typeface="Arial" pitchFamily="34" charset="0"/>
                <a:cs typeface="Arial" pitchFamily="34" charset="0"/>
              </a:rPr>
              <a:t>Step 2:  .72+.95+.90+.75 = 3.32</a:t>
            </a:r>
            <a:endParaRPr lang="en-US" baseline="0" dirty="0">
              <a:latin typeface="Arial" pitchFamily="34" charset="0"/>
              <a:cs typeface="Arial" pitchFamily="34" charset="0"/>
            </a:endParaRPr>
          </a:p>
          <a:p>
            <a:r>
              <a:rPr lang="en-US" baseline="0" dirty="0">
                <a:latin typeface="Arial" pitchFamily="34" charset="0"/>
                <a:cs typeface="Arial" pitchFamily="34" charset="0"/>
              </a:rPr>
              <a:t>Step </a:t>
            </a:r>
            <a:r>
              <a:rPr lang="en-US" baseline="0" dirty="0" smtClean="0">
                <a:latin typeface="Arial" pitchFamily="34" charset="0"/>
                <a:cs typeface="Arial" pitchFamily="34" charset="0"/>
              </a:rPr>
              <a:t>3.  154.4 / 3.32 = 46.5</a:t>
            </a:r>
          </a:p>
          <a:p>
            <a:endParaRPr lang="en-US" dirty="0">
              <a:latin typeface="Arial" pitchFamily="34" charset="0"/>
              <a:cs typeface="Arial" pitchFamily="34" charset="0"/>
            </a:endParaRPr>
          </a:p>
          <a:p>
            <a:r>
              <a:rPr lang="en-US" baseline="0" dirty="0" smtClean="0">
                <a:latin typeface="Arial" pitchFamily="34" charset="0"/>
                <a:cs typeface="Arial" pitchFamily="34" charset="0"/>
              </a:rPr>
              <a:t>Ms</a:t>
            </a:r>
            <a:r>
              <a:rPr lang="en-US" baseline="0" dirty="0">
                <a:latin typeface="Arial" pitchFamily="34" charset="0"/>
                <a:cs typeface="Arial" pitchFamily="34" charset="0"/>
              </a:rPr>
              <a:t>. Smith’s mean growth percentile (MGP) </a:t>
            </a:r>
            <a:r>
              <a:rPr lang="en-US" baseline="0" dirty="0" smtClean="0">
                <a:latin typeface="Arial" pitchFamily="34" charset="0"/>
                <a:cs typeface="Arial" pitchFamily="34" charset="0"/>
              </a:rPr>
              <a:t>is 46.5, </a:t>
            </a:r>
            <a:r>
              <a:rPr lang="en-US" baseline="0" dirty="0">
                <a:latin typeface="Arial" pitchFamily="34" charset="0"/>
                <a:cs typeface="Arial" pitchFamily="34" charset="0"/>
              </a:rPr>
              <a:t>meaning on average her students </a:t>
            </a:r>
            <a:r>
              <a:rPr lang="en-US" baseline="0" dirty="0" smtClean="0">
                <a:latin typeface="Arial" pitchFamily="34" charset="0"/>
                <a:cs typeface="Arial" pitchFamily="34" charset="0"/>
              </a:rPr>
              <a:t>performed as well or better than about 47 </a:t>
            </a:r>
            <a:r>
              <a:rPr lang="en-US" baseline="0" dirty="0">
                <a:latin typeface="Arial" pitchFamily="34" charset="0"/>
                <a:cs typeface="Arial" pitchFamily="34" charset="0"/>
              </a:rPr>
              <a:t>percent of similar students. </a:t>
            </a:r>
            <a:endParaRPr lang="en-US" dirty="0">
              <a:latin typeface="Arial" pitchFamily="34" charset="0"/>
              <a:cs typeface="Arial" pitchFamily="34" charset="0"/>
            </a:endParaRPr>
          </a:p>
          <a:p>
            <a:endParaRPr lang="en-US" dirty="0">
              <a:latin typeface="Rockwell" pitchFamily="18" charset="0"/>
              <a:cs typeface="ＭＳ Ｐゴシック"/>
            </a:endParaRPr>
          </a:p>
        </p:txBody>
      </p:sp>
    </p:spTree>
    <p:extLst>
      <p:ext uri="{BB962C8B-B14F-4D97-AF65-F5344CB8AC3E}">
        <p14:creationId xmlns="" xmlns:p14="http://schemas.microsoft.com/office/powerpoint/2010/main" val="406320690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Minimum Number of Scores Required for </a:t>
            </a:r>
            <a:r>
              <a:rPr lang="en-US" sz="2800" dirty="0" smtClean="0"/>
              <a:t>Reporting </a:t>
            </a:r>
            <a:r>
              <a:rPr lang="en-US" sz="2800" dirty="0"/>
              <a:t>Teacher </a:t>
            </a:r>
            <a:r>
              <a:rPr lang="en-US" sz="2800" dirty="0" smtClean="0"/>
              <a:t>MGPs </a:t>
            </a:r>
            <a:endParaRPr lang="en-US" sz="2800" dirty="0"/>
          </a:p>
        </p:txBody>
      </p:sp>
      <p:sp>
        <p:nvSpPr>
          <p:cNvPr id="3" name="Content Placeholder 2"/>
          <p:cNvSpPr>
            <a:spLocks noGrp="1"/>
          </p:cNvSpPr>
          <p:nvPr>
            <p:ph idx="1"/>
          </p:nvPr>
        </p:nvSpPr>
        <p:spPr>
          <a:xfrm>
            <a:off x="457200" y="1524000"/>
            <a:ext cx="6553200" cy="4525963"/>
          </a:xfrm>
        </p:spPr>
        <p:txBody>
          <a:bodyPr/>
          <a:lstStyle/>
          <a:p>
            <a:r>
              <a:rPr lang="en-US" sz="2000" b="0" dirty="0">
                <a:latin typeface="Arial" pitchFamily="34" charset="0"/>
                <a:cs typeface="Arial" pitchFamily="34" charset="0"/>
              </a:rPr>
              <a:t>In order for an educator to receive a growth score, he or she must have a minimum sample size of </a:t>
            </a:r>
            <a:r>
              <a:rPr lang="en-US" sz="2000" dirty="0">
                <a:latin typeface="Arial" pitchFamily="34" charset="0"/>
                <a:cs typeface="Arial" pitchFamily="34" charset="0"/>
              </a:rPr>
              <a:t>16 student scores </a:t>
            </a:r>
            <a:r>
              <a:rPr lang="en-US" sz="2000" b="0" dirty="0">
                <a:latin typeface="Arial" pitchFamily="34" charset="0"/>
                <a:cs typeface="Arial" pitchFamily="34" charset="0"/>
              </a:rPr>
              <a:t>in ELA or mathematics across all grades he or she teaches</a:t>
            </a:r>
            <a:r>
              <a:rPr lang="en-US" sz="2000" b="0" dirty="0" smtClean="0">
                <a:latin typeface="Arial" pitchFamily="34" charset="0"/>
                <a:cs typeface="Arial" pitchFamily="34" charset="0"/>
              </a:rPr>
              <a:t>.</a:t>
            </a:r>
          </a:p>
          <a:p>
            <a:pPr>
              <a:spcBef>
                <a:spcPts val="1200"/>
              </a:spcBef>
            </a:pPr>
            <a:r>
              <a:rPr lang="en-US" sz="2000" b="0" dirty="0" smtClean="0">
                <a:latin typeface="Arial" pitchFamily="34" charset="0"/>
                <a:cs typeface="Arial" pitchFamily="34" charset="0"/>
              </a:rPr>
              <a:t>If </a:t>
            </a:r>
            <a:r>
              <a:rPr lang="en-US" sz="2000" b="0" dirty="0">
                <a:latin typeface="Arial" pitchFamily="34" charset="0"/>
                <a:cs typeface="Arial" pitchFamily="34" charset="0"/>
              </a:rPr>
              <a:t>an educator does not have 16 student scores, </a:t>
            </a:r>
            <a:r>
              <a:rPr lang="en-US" sz="2000" b="0" dirty="0" smtClean="0">
                <a:latin typeface="Arial" pitchFamily="34" charset="0"/>
                <a:cs typeface="Arial" pitchFamily="34" charset="0"/>
              </a:rPr>
              <a:t>he/she </a:t>
            </a:r>
            <a:r>
              <a:rPr lang="en-US" sz="2000" b="0" dirty="0">
                <a:latin typeface="Arial" pitchFamily="34" charset="0"/>
                <a:cs typeface="Arial" pitchFamily="34" charset="0"/>
              </a:rPr>
              <a:t>will not receive a growth score from the </a:t>
            </a:r>
            <a:r>
              <a:rPr lang="en-US" sz="2000" b="0" dirty="0" smtClean="0">
                <a:latin typeface="Arial" pitchFamily="34" charset="0"/>
                <a:cs typeface="Arial" pitchFamily="34" charset="0"/>
              </a:rPr>
              <a:t>State</a:t>
            </a:r>
            <a:r>
              <a:rPr lang="en-US" sz="2000" b="0" dirty="0">
                <a:latin typeface="Arial" pitchFamily="34" charset="0"/>
                <a:cs typeface="Arial" pitchFamily="34" charset="0"/>
              </a:rPr>
              <a:t>.</a:t>
            </a:r>
            <a:endParaRPr lang="en-US" sz="2000" b="0" strike="sngStrike" dirty="0">
              <a:latin typeface="Arial" pitchFamily="34" charset="0"/>
              <a:cs typeface="Arial" pitchFamily="34" charset="0"/>
            </a:endParaRPr>
          </a:p>
          <a:p>
            <a:pPr lvl="1"/>
            <a:r>
              <a:rPr lang="en-US" sz="2000" b="0" dirty="0">
                <a:latin typeface="Arial" pitchFamily="34" charset="0"/>
                <a:cs typeface="Arial" pitchFamily="34" charset="0"/>
              </a:rPr>
              <a:t>Educators likely to have fewer than 16 scores should have </a:t>
            </a:r>
            <a:r>
              <a:rPr lang="en-US" sz="2000" b="0" dirty="0" smtClean="0">
                <a:latin typeface="Arial" pitchFamily="34" charset="0"/>
                <a:cs typeface="Arial" pitchFamily="34" charset="0"/>
              </a:rPr>
              <a:t>student learning objectives (SLOs). </a:t>
            </a:r>
            <a:endParaRPr lang="en-US" sz="2000" b="0" dirty="0">
              <a:latin typeface="Arial" pitchFamily="34" charset="0"/>
              <a:cs typeface="Arial" pitchFamily="34" charset="0"/>
            </a:endParaRPr>
          </a:p>
          <a:p>
            <a:r>
              <a:rPr lang="en-US" sz="2000" b="0" dirty="0" smtClean="0"/>
              <a:t>Examples included in appendix, along with information about </a:t>
            </a:r>
            <a:r>
              <a:rPr lang="en-US" sz="2000" b="0" dirty="0"/>
              <a:t>rosters </a:t>
            </a:r>
            <a:r>
              <a:rPr lang="en-US" sz="2000" b="0" dirty="0" smtClean="0"/>
              <a:t>of student-level data that will be available for authorized educators in AIR’s Growth Reporting System.</a:t>
            </a:r>
            <a:endParaRPr lang="en-US" sz="2000" b="0" dirty="0"/>
          </a:p>
        </p:txBody>
      </p:sp>
      <p:sp>
        <p:nvSpPr>
          <p:cNvPr id="4" name="Footer Placeholder 3"/>
          <p:cNvSpPr>
            <a:spLocks noGrp="1"/>
          </p:cNvSpPr>
          <p:nvPr>
            <p:ph type="ftr" sz="quarter" idx="10"/>
          </p:nvPr>
        </p:nvSpPr>
        <p:spPr/>
        <p:txBody>
          <a:bodyPr/>
          <a:lstStyle/>
          <a:p>
            <a:pPr>
              <a:defRPr/>
            </a:pPr>
            <a:r>
              <a:rPr lang="en-US" dirty="0" smtClean="0"/>
              <a:t>EngageNY.org</a:t>
            </a:r>
            <a:endParaRPr lang="en-US" dirty="0"/>
          </a:p>
        </p:txBody>
      </p:sp>
      <p:sp>
        <p:nvSpPr>
          <p:cNvPr id="5" name="Slide Number Placeholder 4"/>
          <p:cNvSpPr>
            <a:spLocks noGrp="1"/>
          </p:cNvSpPr>
          <p:nvPr>
            <p:ph type="sldNum" sz="quarter" idx="11"/>
          </p:nvPr>
        </p:nvSpPr>
        <p:spPr/>
        <p:txBody>
          <a:bodyPr/>
          <a:lstStyle/>
          <a:p>
            <a:pPr>
              <a:defRPr/>
            </a:pPr>
            <a:fld id="{38AB0506-A0B2-47F0-8E7A-100251E1F1D3}" type="slidenum">
              <a:rPr lang="en-US" smtClean="0"/>
              <a:pPr>
                <a:defRPr/>
              </a:pPr>
              <a:t>28</a:t>
            </a:fld>
            <a:endParaRPr lang="en-US" dirty="0"/>
          </a:p>
        </p:txBody>
      </p:sp>
      <p:sp>
        <p:nvSpPr>
          <p:cNvPr id="6" name="Oval 5"/>
          <p:cNvSpPr/>
          <p:nvPr/>
        </p:nvSpPr>
        <p:spPr>
          <a:xfrm>
            <a:off x="7010400" y="1905000"/>
            <a:ext cx="1447800" cy="1157514"/>
          </a:xfrm>
          <a:prstGeom prst="ellipse">
            <a:avLst/>
          </a:prstGeom>
          <a:solidFill>
            <a:srgbClr val="3D7FA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dirty="0" smtClean="0"/>
              <a:t>16</a:t>
            </a:r>
            <a:endParaRPr lang="en-US" sz="4800" dirty="0"/>
          </a:p>
        </p:txBody>
      </p:sp>
    </p:spTree>
    <p:extLst>
      <p:ext uri="{BB962C8B-B14F-4D97-AF65-F5344CB8AC3E}">
        <p14:creationId xmlns="" xmlns:p14="http://schemas.microsoft.com/office/powerpoint/2010/main" val="373148794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Partner Activity</a:t>
            </a:r>
            <a:endParaRPr lang="en-US" dirty="0"/>
          </a:p>
        </p:txBody>
      </p:sp>
      <p:sp>
        <p:nvSpPr>
          <p:cNvPr id="3" name="Content Placeholder 2"/>
          <p:cNvSpPr>
            <a:spLocks noGrp="1"/>
          </p:cNvSpPr>
          <p:nvPr>
            <p:ph idx="1"/>
          </p:nvPr>
        </p:nvSpPr>
        <p:spPr/>
        <p:txBody>
          <a:bodyPr/>
          <a:lstStyle/>
          <a:p>
            <a:r>
              <a:rPr lang="en-US" dirty="0" smtClean="0"/>
              <a:t>You are a principal in a school that serves grades 4-8.  The teachers in your building are worried about their growth scores because you have a highly mobile student population.</a:t>
            </a:r>
          </a:p>
          <a:p>
            <a:r>
              <a:rPr lang="en-US" dirty="0" smtClean="0"/>
              <a:t>With a partner, brainstorm what you would say to your teachers.</a:t>
            </a:r>
          </a:p>
          <a:p>
            <a:pPr lvl="1"/>
            <a:r>
              <a:rPr lang="en-US" dirty="0"/>
              <a:t>What information about how </a:t>
            </a:r>
            <a:r>
              <a:rPr lang="en-US" dirty="0" smtClean="0"/>
              <a:t>mean growth percentiles </a:t>
            </a:r>
            <a:r>
              <a:rPr lang="en-US" dirty="0"/>
              <a:t>are computed can you give </a:t>
            </a:r>
            <a:r>
              <a:rPr lang="en-US" dirty="0" smtClean="0"/>
              <a:t>the teachers to address their concerns?</a:t>
            </a:r>
          </a:p>
        </p:txBody>
      </p:sp>
      <p:sp>
        <p:nvSpPr>
          <p:cNvPr id="4" name="Footer Placeholder 3"/>
          <p:cNvSpPr>
            <a:spLocks noGrp="1"/>
          </p:cNvSpPr>
          <p:nvPr>
            <p:ph type="ftr" sz="quarter" idx="10"/>
          </p:nvPr>
        </p:nvSpPr>
        <p:spPr/>
        <p:txBody>
          <a:bodyPr/>
          <a:lstStyle/>
          <a:p>
            <a:pPr>
              <a:defRPr/>
            </a:pPr>
            <a:r>
              <a:rPr lang="en-US" smtClean="0"/>
              <a:t>EngageNY.org</a:t>
            </a:r>
            <a:endParaRPr lang="en-US" dirty="0"/>
          </a:p>
        </p:txBody>
      </p:sp>
      <p:sp>
        <p:nvSpPr>
          <p:cNvPr id="5" name="Slide Number Placeholder 4"/>
          <p:cNvSpPr>
            <a:spLocks noGrp="1"/>
          </p:cNvSpPr>
          <p:nvPr>
            <p:ph type="sldNum" sz="quarter" idx="11"/>
          </p:nvPr>
        </p:nvSpPr>
        <p:spPr/>
        <p:txBody>
          <a:bodyPr/>
          <a:lstStyle/>
          <a:p>
            <a:pPr>
              <a:defRPr/>
            </a:pPr>
            <a:fld id="{38AB0506-A0B2-47F0-8E7A-100251E1F1D3}" type="slidenum">
              <a:rPr lang="en-US" smtClean="0"/>
              <a:pPr>
                <a:defRPr/>
              </a:pPr>
              <a:t>29</a:t>
            </a:fld>
            <a:endParaRPr lang="en-US" dirty="0"/>
          </a:p>
        </p:txBody>
      </p:sp>
    </p:spTree>
    <p:extLst>
      <p:ext uri="{BB962C8B-B14F-4D97-AF65-F5344CB8AC3E}">
        <p14:creationId xmlns="" xmlns:p14="http://schemas.microsoft.com/office/powerpoint/2010/main" val="33959101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Session Agenda</a:t>
            </a:r>
            <a:endParaRPr lang="en-US" dirty="0"/>
          </a:p>
        </p:txBody>
      </p:sp>
      <p:sp>
        <p:nvSpPr>
          <p:cNvPr id="3" name="Content Placeholder 2"/>
          <p:cNvSpPr>
            <a:spLocks noGrp="1"/>
          </p:cNvSpPr>
          <p:nvPr>
            <p:ph idx="1"/>
          </p:nvPr>
        </p:nvSpPr>
        <p:spPr>
          <a:xfrm>
            <a:off x="457200" y="1219200"/>
            <a:ext cx="8229600" cy="4525963"/>
          </a:xfrm>
        </p:spPr>
        <p:txBody>
          <a:bodyPr/>
          <a:lstStyle/>
          <a:p>
            <a:r>
              <a:rPr lang="en-US" sz="2800" dirty="0" smtClean="0"/>
              <a:t>Presentation </a:t>
            </a:r>
            <a:r>
              <a:rPr lang="en-US" sz="1800" dirty="0" smtClean="0"/>
              <a:t>(75 – 90 minutes)</a:t>
            </a:r>
          </a:p>
          <a:p>
            <a:r>
              <a:rPr lang="en-US" sz="2800" dirty="0" smtClean="0"/>
              <a:t>Activity </a:t>
            </a:r>
            <a:r>
              <a:rPr lang="en-US" sz="2000" dirty="0" smtClean="0"/>
              <a:t>(30-45 minutes)</a:t>
            </a:r>
          </a:p>
          <a:p>
            <a:pPr lvl="1"/>
            <a:r>
              <a:rPr lang="en-US" sz="2800" dirty="0" smtClean="0"/>
              <a:t>Analyzing sample teacher and principal growth reports</a:t>
            </a:r>
          </a:p>
          <a:p>
            <a:pPr marL="457200" lvl="1" indent="0">
              <a:buNone/>
            </a:pPr>
            <a:endParaRPr lang="en-US" sz="2800" dirty="0" smtClean="0"/>
          </a:p>
          <a:p>
            <a:r>
              <a:rPr lang="en-US" sz="2800" dirty="0" smtClean="0"/>
              <a:t>Additional questions?</a:t>
            </a:r>
          </a:p>
          <a:p>
            <a:pPr lvl="1"/>
            <a:r>
              <a:rPr lang="en-US" sz="2500" dirty="0" smtClean="0"/>
              <a:t>Office hour sessions available </a:t>
            </a:r>
            <a:r>
              <a:rPr lang="en-US" sz="2500" i="1" dirty="0" smtClean="0"/>
              <a:t>when and where.</a:t>
            </a:r>
          </a:p>
          <a:p>
            <a:pPr marL="0" indent="0">
              <a:buNone/>
            </a:pPr>
            <a:endParaRPr lang="en-US" sz="2800" dirty="0" smtClean="0"/>
          </a:p>
          <a:p>
            <a:endParaRPr lang="en-US" sz="2800" dirty="0"/>
          </a:p>
        </p:txBody>
      </p:sp>
      <p:sp>
        <p:nvSpPr>
          <p:cNvPr id="4" name="Footer Placeholder 3"/>
          <p:cNvSpPr>
            <a:spLocks noGrp="1"/>
          </p:cNvSpPr>
          <p:nvPr>
            <p:ph type="ftr" sz="quarter" idx="10"/>
          </p:nvPr>
        </p:nvSpPr>
        <p:spPr/>
        <p:txBody>
          <a:bodyPr/>
          <a:lstStyle/>
          <a:p>
            <a:pPr>
              <a:defRPr/>
            </a:pPr>
            <a:r>
              <a:rPr lang="en-US" smtClean="0"/>
              <a:t>EngageNY.org</a:t>
            </a:r>
            <a:endParaRPr lang="en-US" dirty="0"/>
          </a:p>
        </p:txBody>
      </p:sp>
      <p:sp>
        <p:nvSpPr>
          <p:cNvPr id="5" name="Slide Number Placeholder 4"/>
          <p:cNvSpPr>
            <a:spLocks noGrp="1"/>
          </p:cNvSpPr>
          <p:nvPr>
            <p:ph type="sldNum" sz="quarter" idx="11"/>
          </p:nvPr>
        </p:nvSpPr>
        <p:spPr/>
        <p:txBody>
          <a:bodyPr/>
          <a:lstStyle/>
          <a:p>
            <a:pPr>
              <a:defRPr/>
            </a:pPr>
            <a:fld id="{38AB0506-A0B2-47F0-8E7A-100251E1F1D3}" type="slidenum">
              <a:rPr lang="en-US" smtClean="0"/>
              <a:pPr>
                <a:defRPr/>
              </a:pPr>
              <a:t>3</a:t>
            </a:fld>
            <a:endParaRPr lang="en-US" dirty="0"/>
          </a:p>
        </p:txBody>
      </p:sp>
    </p:spTree>
    <p:extLst>
      <p:ext uri="{BB962C8B-B14F-4D97-AF65-F5344CB8AC3E}">
        <p14:creationId xmlns="" xmlns:p14="http://schemas.microsoft.com/office/powerpoint/2010/main" val="47114950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itchFamily="34" charset="0"/>
                <a:cs typeface="Arial" pitchFamily="34" charset="0"/>
              </a:rPr>
              <a:t>Which Students Count in a </a:t>
            </a:r>
            <a:r>
              <a:rPr lang="en-US" dirty="0" smtClean="0">
                <a:latin typeface="Arial" pitchFamily="34" charset="0"/>
                <a:cs typeface="Arial" pitchFamily="34" charset="0"/>
              </a:rPr>
              <a:t>Principal’s </a:t>
            </a:r>
            <a:r>
              <a:rPr lang="en-US" dirty="0">
                <a:latin typeface="Arial" pitchFamily="34" charset="0"/>
                <a:cs typeface="Arial" pitchFamily="34" charset="0"/>
              </a:rPr>
              <a:t>MGP for </a:t>
            </a:r>
            <a:r>
              <a:rPr lang="en-US" dirty="0" smtClean="0">
                <a:latin typeface="Arial" pitchFamily="34" charset="0"/>
                <a:cs typeface="Arial" pitchFamily="34" charset="0"/>
              </a:rPr>
              <a:t>2012</a:t>
            </a:r>
            <a:r>
              <a:rPr lang="en-US" dirty="0" smtClean="0">
                <a:latin typeface="Arial"/>
                <a:cs typeface="Arial"/>
              </a:rPr>
              <a:t>–</a:t>
            </a:r>
            <a:r>
              <a:rPr lang="en-US" dirty="0" smtClean="0">
                <a:latin typeface="Arial" pitchFamily="34" charset="0"/>
                <a:cs typeface="Arial" pitchFamily="34" charset="0"/>
              </a:rPr>
              <a:t>13?</a:t>
            </a:r>
            <a:endParaRPr lang="en-US" dirty="0"/>
          </a:p>
        </p:txBody>
      </p:sp>
      <p:sp>
        <p:nvSpPr>
          <p:cNvPr id="4" name="Footer Placeholder 3"/>
          <p:cNvSpPr>
            <a:spLocks noGrp="1"/>
          </p:cNvSpPr>
          <p:nvPr>
            <p:ph type="ftr" sz="quarter" idx="10"/>
          </p:nvPr>
        </p:nvSpPr>
        <p:spPr/>
        <p:txBody>
          <a:bodyPr/>
          <a:lstStyle/>
          <a:p>
            <a:pPr>
              <a:defRPr/>
            </a:pPr>
            <a:r>
              <a:rPr lang="en-US" dirty="0" smtClean="0"/>
              <a:t>EngageNY.org</a:t>
            </a:r>
            <a:endParaRPr lang="en-US" dirty="0"/>
          </a:p>
        </p:txBody>
      </p:sp>
      <p:sp>
        <p:nvSpPr>
          <p:cNvPr id="5" name="Slide Number Placeholder 4"/>
          <p:cNvSpPr>
            <a:spLocks noGrp="1"/>
          </p:cNvSpPr>
          <p:nvPr>
            <p:ph type="sldNum" sz="quarter" idx="11"/>
          </p:nvPr>
        </p:nvSpPr>
        <p:spPr/>
        <p:txBody>
          <a:bodyPr/>
          <a:lstStyle/>
          <a:p>
            <a:pPr>
              <a:defRPr/>
            </a:pPr>
            <a:fld id="{38AB0506-A0B2-47F0-8E7A-100251E1F1D3}" type="slidenum">
              <a:rPr lang="en-US" smtClean="0"/>
              <a:pPr>
                <a:defRPr/>
              </a:pPr>
              <a:t>30</a:t>
            </a:fld>
            <a:endParaRPr lang="en-US" dirty="0"/>
          </a:p>
        </p:txBody>
      </p:sp>
      <p:grpSp>
        <p:nvGrpSpPr>
          <p:cNvPr id="34" name="Group 33"/>
          <p:cNvGrpSpPr/>
          <p:nvPr/>
        </p:nvGrpSpPr>
        <p:grpSpPr>
          <a:xfrm>
            <a:off x="520264" y="1913264"/>
            <a:ext cx="8072438" cy="3649336"/>
            <a:chOff x="520264" y="1440284"/>
            <a:chExt cx="8072438" cy="3649336"/>
          </a:xfrm>
        </p:grpSpPr>
        <p:cxnSp>
          <p:nvCxnSpPr>
            <p:cNvPr id="35" name="Straight Arrow Connector 34"/>
            <p:cNvCxnSpPr/>
            <p:nvPr/>
          </p:nvCxnSpPr>
          <p:spPr>
            <a:xfrm flipH="1">
              <a:off x="1335315" y="3010758"/>
              <a:ext cx="10885" cy="632494"/>
            </a:xfrm>
            <a:prstGeom prst="straightConnector1">
              <a:avLst/>
            </a:prstGeom>
            <a:noFill/>
            <a:ln w="25400" cap="flat" cmpd="sng" algn="ctr">
              <a:solidFill>
                <a:srgbClr val="3D7FA9"/>
              </a:solidFill>
              <a:prstDash val="solid"/>
              <a:tailEnd type="arrow"/>
            </a:ln>
            <a:effectLst/>
          </p:spPr>
        </p:cxnSp>
        <p:grpSp>
          <p:nvGrpSpPr>
            <p:cNvPr id="36" name="Group 28"/>
            <p:cNvGrpSpPr>
              <a:grpSpLocks/>
            </p:cNvGrpSpPr>
            <p:nvPr/>
          </p:nvGrpSpPr>
          <p:grpSpPr bwMode="auto">
            <a:xfrm>
              <a:off x="520264" y="1440284"/>
              <a:ext cx="8072438" cy="3649336"/>
              <a:chOff x="457200" y="1120299"/>
              <a:chExt cx="8073191" cy="3648800"/>
            </a:xfrm>
          </p:grpSpPr>
          <p:sp>
            <p:nvSpPr>
              <p:cNvPr id="37" name="Rectangle 36"/>
              <p:cNvSpPr>
                <a:spLocks noChangeArrowheads="1"/>
              </p:cNvSpPr>
              <p:nvPr/>
            </p:nvSpPr>
            <p:spPr bwMode="auto">
              <a:xfrm>
                <a:off x="457200" y="1120299"/>
                <a:ext cx="1876600" cy="1460817"/>
              </a:xfrm>
              <a:prstGeom prst="rect">
                <a:avLst/>
              </a:prstGeom>
              <a:solidFill>
                <a:srgbClr val="3D7FA9"/>
              </a:solidFill>
              <a:ln w="9525" algn="ctr">
                <a:solidFill>
                  <a:srgbClr val="4A7EBB"/>
                </a:solidFill>
                <a:miter lim="800000"/>
                <a:headEnd/>
                <a:tailEnd/>
              </a:ln>
              <a:effectLst>
                <a:outerShdw dist="23000" dir="5400000" rotWithShape="0">
                  <a:srgbClr val="000000">
                    <a:alpha val="34999"/>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chemeClr val="bg1"/>
                    </a:solidFill>
                    <a:effectLst/>
                    <a:uLnTx/>
                    <a:uFillTx/>
                    <a:latin typeface="Arial" pitchFamily="34" charset="0"/>
                    <a:ea typeface="ＭＳ Ｐゴシック"/>
                    <a:cs typeface="Arial" pitchFamily="34" charset="0"/>
                  </a:rPr>
                  <a:t>Student has valid test scores  for at least </a:t>
                </a:r>
                <a:r>
                  <a:rPr kumimoji="0" lang="en-US" sz="1600" b="0" i="0" u="none" strike="noStrike" kern="0" cap="none" spc="0" normalizeH="0" baseline="0" noProof="0" dirty="0" smtClean="0">
                    <a:ln>
                      <a:noFill/>
                    </a:ln>
                    <a:solidFill>
                      <a:schemeClr val="bg1"/>
                    </a:solidFill>
                    <a:effectLst/>
                    <a:uLnTx/>
                    <a:uFillTx/>
                    <a:latin typeface="Arial" pitchFamily="34" charset="0"/>
                    <a:ea typeface="ＭＳ Ｐゴシック"/>
                    <a:cs typeface="Arial" pitchFamily="34" charset="0"/>
                  </a:rPr>
                  <a:t>2012</a:t>
                </a:r>
                <a:r>
                  <a:rPr kumimoji="0" lang="en-US" sz="1600" b="0" i="0" u="none" strike="noStrike" kern="0" cap="none" spc="0" normalizeH="0" baseline="0" noProof="0" dirty="0" smtClean="0">
                    <a:ln>
                      <a:noFill/>
                    </a:ln>
                    <a:solidFill>
                      <a:schemeClr val="bg1"/>
                    </a:solidFill>
                    <a:effectLst/>
                    <a:uLnTx/>
                    <a:uFillTx/>
                    <a:latin typeface="Arial"/>
                    <a:ea typeface="ＭＳ Ｐゴシック"/>
                    <a:cs typeface="Arial"/>
                  </a:rPr>
                  <a:t>–</a:t>
                </a:r>
                <a:r>
                  <a:rPr kumimoji="0" lang="en-US" sz="1600" b="0" i="0" u="none" strike="noStrike" kern="0" cap="none" spc="0" normalizeH="0" baseline="0" noProof="0" dirty="0" smtClean="0">
                    <a:ln>
                      <a:noFill/>
                    </a:ln>
                    <a:solidFill>
                      <a:schemeClr val="bg1"/>
                    </a:solidFill>
                    <a:effectLst/>
                    <a:uLnTx/>
                    <a:uFillTx/>
                    <a:latin typeface="Arial" pitchFamily="34" charset="0"/>
                    <a:ea typeface="ＭＳ Ｐゴシック"/>
                    <a:cs typeface="Arial" pitchFamily="34" charset="0"/>
                  </a:rPr>
                  <a:t>13 </a:t>
                </a:r>
                <a:r>
                  <a:rPr kumimoji="0" lang="en-US" sz="1600" b="0" i="0" u="none" strike="noStrike" kern="0" cap="none" spc="0" normalizeH="0" baseline="0" noProof="0" dirty="0">
                    <a:ln>
                      <a:noFill/>
                    </a:ln>
                    <a:solidFill>
                      <a:schemeClr val="bg1"/>
                    </a:solidFill>
                    <a:effectLst/>
                    <a:uLnTx/>
                    <a:uFillTx/>
                    <a:latin typeface="Arial" pitchFamily="34" charset="0"/>
                    <a:ea typeface="ＭＳ Ｐゴシック"/>
                    <a:cs typeface="Arial" pitchFamily="34" charset="0"/>
                  </a:rPr>
                  <a:t>and </a:t>
                </a:r>
                <a:r>
                  <a:rPr kumimoji="0" lang="en-US" sz="1600" b="0" i="0" u="none" strike="noStrike" kern="0" cap="none" spc="0" normalizeH="0" baseline="0" noProof="0" dirty="0" smtClean="0">
                    <a:ln>
                      <a:noFill/>
                    </a:ln>
                    <a:solidFill>
                      <a:schemeClr val="bg1"/>
                    </a:solidFill>
                    <a:effectLst/>
                    <a:uLnTx/>
                    <a:uFillTx/>
                    <a:latin typeface="Arial" pitchFamily="34" charset="0"/>
                    <a:ea typeface="ＭＳ Ｐゴシック"/>
                    <a:cs typeface="Arial" pitchFamily="34" charset="0"/>
                  </a:rPr>
                  <a:t>2011</a:t>
                </a:r>
                <a:r>
                  <a:rPr kumimoji="0" lang="en-US" sz="1600" b="0" i="0" u="none" strike="noStrike" kern="0" cap="none" spc="0" normalizeH="0" baseline="0" noProof="0" dirty="0" smtClean="0">
                    <a:ln>
                      <a:noFill/>
                    </a:ln>
                    <a:solidFill>
                      <a:schemeClr val="bg1"/>
                    </a:solidFill>
                    <a:effectLst/>
                    <a:uLnTx/>
                    <a:uFillTx/>
                    <a:latin typeface="Arial"/>
                    <a:ea typeface="ＭＳ Ｐゴシック"/>
                    <a:cs typeface="Arial"/>
                  </a:rPr>
                  <a:t>–</a:t>
                </a:r>
                <a:r>
                  <a:rPr kumimoji="0" lang="en-US" sz="1600" b="0" i="0" u="none" strike="noStrike" kern="0" cap="none" spc="0" normalizeH="0" baseline="0" noProof="0" dirty="0" smtClean="0">
                    <a:ln>
                      <a:noFill/>
                    </a:ln>
                    <a:solidFill>
                      <a:schemeClr val="bg1"/>
                    </a:solidFill>
                    <a:effectLst/>
                    <a:uLnTx/>
                    <a:uFillTx/>
                    <a:latin typeface="Arial" pitchFamily="34" charset="0"/>
                    <a:ea typeface="ＭＳ Ｐゴシック"/>
                    <a:cs typeface="Arial" pitchFamily="34" charset="0"/>
                  </a:rPr>
                  <a:t>12</a:t>
                </a:r>
                <a:endParaRPr kumimoji="0" lang="en-US" sz="1600" b="0" i="0" u="none" strike="noStrike" kern="0" cap="none" spc="0" normalizeH="0" baseline="0" noProof="0" dirty="0">
                  <a:ln>
                    <a:noFill/>
                  </a:ln>
                  <a:solidFill>
                    <a:schemeClr val="bg1"/>
                  </a:solidFill>
                  <a:effectLst/>
                  <a:uLnTx/>
                  <a:uFillTx/>
                  <a:latin typeface="Arial" pitchFamily="34" charset="0"/>
                  <a:ea typeface="ＭＳ Ｐゴシック"/>
                  <a:cs typeface="Arial" pitchFamily="34" charset="0"/>
                </a:endParaRPr>
              </a:p>
            </p:txBody>
          </p:sp>
          <p:sp>
            <p:nvSpPr>
              <p:cNvPr id="38" name="Rectangle 37"/>
              <p:cNvSpPr>
                <a:spLocks noChangeArrowheads="1"/>
              </p:cNvSpPr>
              <p:nvPr/>
            </p:nvSpPr>
            <p:spPr bwMode="auto">
              <a:xfrm>
                <a:off x="457200" y="3385002"/>
                <a:ext cx="1876600" cy="1384097"/>
              </a:xfrm>
              <a:prstGeom prst="rect">
                <a:avLst/>
              </a:prstGeom>
              <a:solidFill>
                <a:srgbClr val="3D7FA9"/>
              </a:solidFill>
              <a:ln w="9525" algn="ctr">
                <a:solidFill>
                  <a:srgbClr val="4A7EBB"/>
                </a:solidFill>
                <a:miter lim="800000"/>
                <a:headEnd/>
                <a:tailEnd/>
              </a:ln>
              <a:effectLst>
                <a:outerShdw dist="23000" dir="5400000" rotWithShape="0">
                  <a:srgbClr val="000000">
                    <a:alpha val="34999"/>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chemeClr val="bg1"/>
                    </a:solidFill>
                    <a:effectLst/>
                    <a:uLnTx/>
                    <a:uFillTx/>
                    <a:latin typeface="Arial" pitchFamily="34" charset="0"/>
                    <a:ea typeface="ＭＳ Ｐゴシック"/>
                    <a:cs typeface="Arial" pitchFamily="34" charset="0"/>
                  </a:rPr>
                  <a:t>Student scores do not count for </a:t>
                </a:r>
                <a:r>
                  <a:rPr kumimoji="0" lang="en-US" sz="1600" b="0" i="0" u="none" strike="noStrike" kern="0" cap="none" spc="0" normalizeH="0" baseline="0" noProof="0" dirty="0" smtClean="0">
                    <a:ln>
                      <a:noFill/>
                    </a:ln>
                    <a:solidFill>
                      <a:schemeClr val="bg1"/>
                    </a:solidFill>
                    <a:effectLst/>
                    <a:uLnTx/>
                    <a:uFillTx/>
                    <a:latin typeface="Arial" pitchFamily="34" charset="0"/>
                    <a:ea typeface="ＭＳ Ｐゴシック"/>
                    <a:cs typeface="Arial" pitchFamily="34" charset="0"/>
                  </a:rPr>
                  <a:t>the teacher in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schemeClr val="bg1"/>
                    </a:solidFill>
                    <a:effectLst/>
                    <a:uLnTx/>
                    <a:uFillTx/>
                    <a:latin typeface="Arial" pitchFamily="34" charset="0"/>
                    <a:ea typeface="ＭＳ Ｐゴシック"/>
                    <a:cs typeface="Arial" pitchFamily="34" charset="0"/>
                  </a:rPr>
                  <a:t>2012</a:t>
                </a:r>
                <a:r>
                  <a:rPr kumimoji="0" lang="en-US" sz="1600" b="0" i="0" u="none" strike="noStrike" kern="0" cap="none" spc="0" normalizeH="0" baseline="0" noProof="0" dirty="0" smtClean="0">
                    <a:ln>
                      <a:noFill/>
                    </a:ln>
                    <a:solidFill>
                      <a:schemeClr val="bg1"/>
                    </a:solidFill>
                    <a:effectLst/>
                    <a:uLnTx/>
                    <a:uFillTx/>
                    <a:latin typeface="Arial"/>
                    <a:ea typeface="ＭＳ Ｐゴシック"/>
                    <a:cs typeface="Arial"/>
                  </a:rPr>
                  <a:t>–</a:t>
                </a:r>
                <a:r>
                  <a:rPr kumimoji="0" lang="en-US" sz="1600" b="0" i="0" u="none" strike="noStrike" kern="0" cap="none" spc="0" normalizeH="0" baseline="0" noProof="0" dirty="0" smtClean="0">
                    <a:ln>
                      <a:noFill/>
                    </a:ln>
                    <a:solidFill>
                      <a:schemeClr val="bg1"/>
                    </a:solidFill>
                    <a:effectLst/>
                    <a:uLnTx/>
                    <a:uFillTx/>
                    <a:latin typeface="Arial" pitchFamily="34" charset="0"/>
                    <a:ea typeface="ＭＳ Ｐゴシック"/>
                    <a:cs typeface="Arial" pitchFamily="34" charset="0"/>
                  </a:rPr>
                  <a:t>13</a:t>
                </a:r>
                <a:endParaRPr kumimoji="0" lang="en-US" sz="1600" b="0" i="0" u="none" strike="noStrike" kern="0" cap="none" spc="0" normalizeH="0" baseline="0" noProof="0" dirty="0">
                  <a:ln>
                    <a:noFill/>
                  </a:ln>
                  <a:solidFill>
                    <a:schemeClr val="bg1"/>
                  </a:solidFill>
                  <a:effectLst/>
                  <a:uLnTx/>
                  <a:uFillTx/>
                  <a:latin typeface="Arial" pitchFamily="34" charset="0"/>
                  <a:ea typeface="ＭＳ Ｐゴシック"/>
                  <a:cs typeface="Arial" pitchFamily="34" charset="0"/>
                </a:endParaRPr>
              </a:p>
            </p:txBody>
          </p:sp>
          <p:grpSp>
            <p:nvGrpSpPr>
              <p:cNvPr id="39" name="Group 21"/>
              <p:cNvGrpSpPr>
                <a:grpSpLocks/>
              </p:cNvGrpSpPr>
              <p:nvPr/>
            </p:nvGrpSpPr>
            <p:grpSpPr bwMode="auto">
              <a:xfrm>
                <a:off x="2550697" y="1524864"/>
                <a:ext cx="3819940" cy="419227"/>
                <a:chOff x="2550697" y="1524864"/>
                <a:chExt cx="3819940" cy="419227"/>
              </a:xfrm>
            </p:grpSpPr>
            <p:cxnSp>
              <p:nvCxnSpPr>
                <p:cNvPr id="46" name="Straight Arrow Connector 45"/>
                <p:cNvCxnSpPr/>
                <p:nvPr/>
              </p:nvCxnSpPr>
              <p:spPr>
                <a:xfrm>
                  <a:off x="2551648" y="1942503"/>
                  <a:ext cx="552501" cy="1588"/>
                </a:xfrm>
                <a:prstGeom prst="straightConnector1">
                  <a:avLst/>
                </a:prstGeom>
                <a:noFill/>
                <a:ln w="25400" cap="flat" cmpd="sng" algn="ctr">
                  <a:solidFill>
                    <a:srgbClr val="3D7FA9"/>
                  </a:solidFill>
                  <a:prstDash val="solid"/>
                  <a:tailEnd type="arrow"/>
                </a:ln>
                <a:effectLst/>
              </p:spPr>
            </p:cxnSp>
            <p:sp>
              <p:nvSpPr>
                <p:cNvPr id="47" name="TextBox 8"/>
                <p:cNvSpPr txBox="1">
                  <a:spLocks noChangeArrowheads="1"/>
                </p:cNvSpPr>
                <p:nvPr/>
              </p:nvSpPr>
              <p:spPr bwMode="auto">
                <a:xfrm>
                  <a:off x="2550697" y="1524864"/>
                  <a:ext cx="553452" cy="338504"/>
                </a:xfrm>
                <a:prstGeom prst="rect">
                  <a:avLst/>
                </a:prstGeom>
                <a:noFill/>
                <a:ln w="9525">
                  <a:noFill/>
                  <a:miter lim="800000"/>
                  <a:headEnd/>
                  <a:tailEnd/>
                </a:ln>
              </p:spPr>
              <p:txBody>
                <a:bodyP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ysClr val="windowText" lastClr="000000"/>
                      </a:solidFill>
                      <a:effectLst/>
                      <a:uLnTx/>
                      <a:uFillTx/>
                      <a:cs typeface="ＭＳ Ｐゴシック"/>
                    </a:rPr>
                    <a:t>Yes</a:t>
                  </a:r>
                </a:p>
              </p:txBody>
            </p:sp>
            <p:cxnSp>
              <p:nvCxnSpPr>
                <p:cNvPr id="49" name="Straight Arrow Connector 48"/>
                <p:cNvCxnSpPr/>
                <p:nvPr/>
              </p:nvCxnSpPr>
              <p:spPr>
                <a:xfrm>
                  <a:off x="5818136" y="1942501"/>
                  <a:ext cx="552501" cy="1588"/>
                </a:xfrm>
                <a:prstGeom prst="straightConnector1">
                  <a:avLst/>
                </a:prstGeom>
                <a:noFill/>
                <a:ln w="25400" cap="flat" cmpd="sng" algn="ctr">
                  <a:solidFill>
                    <a:srgbClr val="3D7FA9"/>
                  </a:solidFill>
                  <a:prstDash val="solid"/>
                  <a:tailEnd type="arrow"/>
                </a:ln>
                <a:effectLst/>
              </p:spPr>
            </p:cxnSp>
          </p:grpSp>
          <p:sp>
            <p:nvSpPr>
              <p:cNvPr id="40" name="Rectangle 39"/>
              <p:cNvSpPr>
                <a:spLocks noChangeArrowheads="1"/>
              </p:cNvSpPr>
              <p:nvPr/>
            </p:nvSpPr>
            <p:spPr bwMode="auto">
              <a:xfrm>
                <a:off x="3527275" y="1120299"/>
                <a:ext cx="1876600" cy="1460817"/>
              </a:xfrm>
              <a:prstGeom prst="rect">
                <a:avLst/>
              </a:prstGeom>
              <a:solidFill>
                <a:srgbClr val="3D7FA9"/>
              </a:solidFill>
              <a:ln w="9525" algn="ctr">
                <a:solidFill>
                  <a:srgbClr val="4A7EBB"/>
                </a:solidFill>
                <a:miter lim="800000"/>
                <a:headEnd/>
                <a:tailEn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chemeClr val="bg1"/>
                    </a:solidFill>
                    <a:effectLst/>
                    <a:uLnTx/>
                    <a:uFillTx/>
                    <a:latin typeface="Arial" pitchFamily="34" charset="0"/>
                    <a:ea typeface="ＭＳ Ｐゴシック"/>
                    <a:cs typeface="Arial" pitchFamily="34" charset="0"/>
                  </a:rPr>
                  <a:t>Student </a:t>
                </a:r>
                <a:r>
                  <a:rPr kumimoji="0" lang="en-US" sz="1600" b="0" i="0" u="none" strike="noStrike" kern="0" cap="none" spc="0" normalizeH="0" baseline="0" noProof="0" dirty="0" smtClean="0">
                    <a:ln>
                      <a:noFill/>
                    </a:ln>
                    <a:solidFill>
                      <a:schemeClr val="bg1"/>
                    </a:solidFill>
                    <a:effectLst/>
                    <a:uLnTx/>
                    <a:uFillTx/>
                    <a:latin typeface="Arial" pitchFamily="34" charset="0"/>
                    <a:ea typeface="ＭＳ Ｐゴシック"/>
                    <a:cs typeface="Arial" pitchFamily="34" charset="0"/>
                  </a:rPr>
                  <a:t>was enrolled on BEDS and assessment day (continuous enrollment)</a:t>
                </a:r>
                <a:endParaRPr kumimoji="0" lang="en-US" sz="1600" b="0" i="0" u="none" strike="noStrike" kern="0" cap="none" spc="0" normalizeH="0" baseline="0" noProof="0" dirty="0">
                  <a:ln>
                    <a:noFill/>
                  </a:ln>
                  <a:solidFill>
                    <a:schemeClr val="bg1"/>
                  </a:solidFill>
                  <a:effectLst/>
                  <a:uLnTx/>
                  <a:uFillTx/>
                  <a:latin typeface="Arial" pitchFamily="34" charset="0"/>
                  <a:ea typeface="ＭＳ Ｐゴシック"/>
                  <a:cs typeface="Arial" pitchFamily="34" charset="0"/>
                </a:endParaRPr>
              </a:p>
            </p:txBody>
          </p:sp>
          <p:sp>
            <p:nvSpPr>
              <p:cNvPr id="41" name="TextBox 12"/>
              <p:cNvSpPr txBox="1">
                <a:spLocks noChangeArrowheads="1"/>
              </p:cNvSpPr>
              <p:nvPr/>
            </p:nvSpPr>
            <p:spPr bwMode="auto">
              <a:xfrm>
                <a:off x="718873" y="2747268"/>
                <a:ext cx="553452" cy="338504"/>
              </a:xfrm>
              <a:prstGeom prst="rect">
                <a:avLst/>
              </a:prstGeom>
              <a:noFill/>
              <a:ln w="9525">
                <a:noFill/>
                <a:miter lim="800000"/>
                <a:headEnd/>
                <a:tailEnd/>
              </a:ln>
            </p:spPr>
            <p:txBody>
              <a:bodyP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ysClr val="windowText" lastClr="000000"/>
                    </a:solidFill>
                    <a:effectLst/>
                    <a:uLnTx/>
                    <a:uFillTx/>
                    <a:cs typeface="ＭＳ Ｐゴシック"/>
                  </a:rPr>
                  <a:t>No</a:t>
                </a:r>
              </a:p>
            </p:txBody>
          </p:sp>
          <p:sp>
            <p:nvSpPr>
              <p:cNvPr id="42" name="Rectangle 41"/>
              <p:cNvSpPr>
                <a:spLocks noChangeArrowheads="1"/>
              </p:cNvSpPr>
              <p:nvPr/>
            </p:nvSpPr>
            <p:spPr bwMode="auto">
              <a:xfrm>
                <a:off x="6653791" y="1132999"/>
                <a:ext cx="1876600" cy="1448117"/>
              </a:xfrm>
              <a:prstGeom prst="rect">
                <a:avLst/>
              </a:prstGeom>
              <a:solidFill>
                <a:srgbClr val="3D7FA9"/>
              </a:solidFill>
              <a:ln w="9525" algn="ctr">
                <a:solidFill>
                  <a:srgbClr val="4A7EBB"/>
                </a:solidFill>
                <a:miter lim="800000"/>
                <a:headEnd/>
                <a:tailEnd/>
              </a:ln>
              <a:effectLst>
                <a:outerShdw dist="23000" dir="5400000" rotWithShape="0">
                  <a:srgbClr val="000000">
                    <a:alpha val="34999"/>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schemeClr val="bg1"/>
                    </a:solidFill>
                    <a:effectLst/>
                    <a:uLnTx/>
                    <a:uFillTx/>
                    <a:latin typeface="Arial" pitchFamily="34" charset="0"/>
                    <a:ea typeface="ＭＳ Ｐゴシック"/>
                    <a:cs typeface="Arial" pitchFamily="34" charset="0"/>
                  </a:rPr>
                  <a:t>SGP</a:t>
                </a:r>
                <a:r>
                  <a:rPr kumimoji="0" lang="en-US" sz="1600" b="0" i="0" u="none" strike="noStrike" kern="0" cap="none" spc="0" normalizeH="0" noProof="0" dirty="0" smtClean="0">
                    <a:ln>
                      <a:noFill/>
                    </a:ln>
                    <a:solidFill>
                      <a:schemeClr val="bg1"/>
                    </a:solidFill>
                    <a:effectLst/>
                    <a:uLnTx/>
                    <a:uFillTx/>
                    <a:latin typeface="Arial" pitchFamily="34" charset="0"/>
                    <a:ea typeface="ＭＳ Ｐゴシック"/>
                    <a:cs typeface="Arial" pitchFamily="34" charset="0"/>
                  </a:rPr>
                  <a:t> is counted in principal MGP</a:t>
                </a:r>
                <a:endParaRPr kumimoji="0" lang="en-US" sz="1600" b="0" i="0" u="none" strike="noStrike" kern="0" cap="none" spc="0" normalizeH="0" baseline="0" noProof="0" dirty="0">
                  <a:ln>
                    <a:noFill/>
                  </a:ln>
                  <a:solidFill>
                    <a:schemeClr val="bg1"/>
                  </a:solidFill>
                  <a:effectLst/>
                  <a:uLnTx/>
                  <a:uFillTx/>
                  <a:latin typeface="Arial" pitchFamily="34" charset="0"/>
                  <a:ea typeface="ＭＳ Ｐゴシック"/>
                  <a:cs typeface="Arial" pitchFamily="34" charset="0"/>
                </a:endParaRPr>
              </a:p>
            </p:txBody>
          </p:sp>
          <p:sp>
            <p:nvSpPr>
              <p:cNvPr id="43" name="TextBox 47"/>
              <p:cNvSpPr txBox="1">
                <a:spLocks noChangeArrowheads="1"/>
              </p:cNvSpPr>
              <p:nvPr/>
            </p:nvSpPr>
            <p:spPr bwMode="auto">
              <a:xfrm>
                <a:off x="5818137" y="1524861"/>
                <a:ext cx="553452" cy="338504"/>
              </a:xfrm>
              <a:prstGeom prst="rect">
                <a:avLst/>
              </a:prstGeom>
              <a:noFill/>
              <a:ln w="9525">
                <a:noFill/>
                <a:miter lim="800000"/>
                <a:headEnd/>
                <a:tailEnd/>
              </a:ln>
            </p:spPr>
            <p:txBody>
              <a:bodyP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ysClr val="windowText" lastClr="000000"/>
                    </a:solidFill>
                    <a:effectLst/>
                    <a:uLnTx/>
                    <a:uFillTx/>
                    <a:cs typeface="ＭＳ Ｐゴシック"/>
                  </a:rPr>
                  <a:t>Yes</a:t>
                </a:r>
              </a:p>
            </p:txBody>
          </p:sp>
          <p:cxnSp>
            <p:nvCxnSpPr>
              <p:cNvPr id="44" name="Straight Arrow Connector 43"/>
              <p:cNvCxnSpPr/>
              <p:nvPr/>
            </p:nvCxnSpPr>
            <p:spPr>
              <a:xfrm flipH="1">
                <a:off x="2490979" y="2690542"/>
                <a:ext cx="1865921" cy="1340804"/>
              </a:xfrm>
              <a:prstGeom prst="straightConnector1">
                <a:avLst/>
              </a:prstGeom>
              <a:noFill/>
              <a:ln w="25400" cap="flat" cmpd="sng" algn="ctr">
                <a:solidFill>
                  <a:srgbClr val="3D7FA9"/>
                </a:solidFill>
                <a:prstDash val="solid"/>
                <a:tailEnd type="arrow"/>
              </a:ln>
              <a:effectLst/>
            </p:spPr>
          </p:cxnSp>
          <p:sp>
            <p:nvSpPr>
              <p:cNvPr id="45" name="TextBox 51"/>
              <p:cNvSpPr txBox="1">
                <a:spLocks noChangeArrowheads="1"/>
              </p:cNvSpPr>
              <p:nvPr/>
            </p:nvSpPr>
            <p:spPr bwMode="auto">
              <a:xfrm>
                <a:off x="2767263" y="3153689"/>
                <a:ext cx="553452" cy="338504"/>
              </a:xfrm>
              <a:prstGeom prst="rect">
                <a:avLst/>
              </a:prstGeom>
              <a:noFill/>
              <a:ln w="9525">
                <a:noFill/>
                <a:miter lim="800000"/>
                <a:headEnd/>
                <a:tailEnd/>
              </a:ln>
            </p:spPr>
            <p:txBody>
              <a:bodyP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ysClr val="windowText" lastClr="000000"/>
                    </a:solidFill>
                    <a:effectLst/>
                    <a:uLnTx/>
                    <a:uFillTx/>
                    <a:cs typeface="ＭＳ Ｐゴシック"/>
                  </a:rPr>
                  <a:t>No</a:t>
                </a:r>
              </a:p>
            </p:txBody>
          </p:sp>
        </p:grpSp>
      </p:grpSp>
      <p:sp>
        <p:nvSpPr>
          <p:cNvPr id="20" name="TextBox 19"/>
          <p:cNvSpPr txBox="1"/>
          <p:nvPr/>
        </p:nvSpPr>
        <p:spPr>
          <a:xfrm>
            <a:off x="3754235" y="4408785"/>
            <a:ext cx="4806331" cy="923330"/>
          </a:xfrm>
          <a:prstGeom prst="rect">
            <a:avLst/>
          </a:prstGeom>
          <a:noFill/>
        </p:spPr>
        <p:txBody>
          <a:bodyPr wrap="square" rtlCol="0">
            <a:spAutoFit/>
          </a:bodyPr>
          <a:lstStyle/>
          <a:p>
            <a:r>
              <a:rPr lang="en-US" dirty="0" smtClean="0"/>
              <a:t>Continuous enrollment is consistent with institutional accountability.  Attendance is not used in determining principal MGP.</a:t>
            </a:r>
            <a:endParaRPr lang="en-US" dirty="0"/>
          </a:p>
        </p:txBody>
      </p:sp>
    </p:spTree>
    <p:extLst>
      <p:ext uri="{BB962C8B-B14F-4D97-AF65-F5344CB8AC3E}">
        <p14:creationId xmlns="" xmlns:p14="http://schemas.microsoft.com/office/powerpoint/2010/main" val="48056968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itchFamily="34" charset="0"/>
                <a:cs typeface="Arial" pitchFamily="34" charset="0"/>
              </a:rPr>
              <a:t>From Student Growth to Principal Growth Scores </a:t>
            </a:r>
            <a:endParaRPr lang="en-US" dirty="0"/>
          </a:p>
        </p:txBody>
      </p:sp>
      <p:sp>
        <p:nvSpPr>
          <p:cNvPr id="3" name="Footer Placeholder 2"/>
          <p:cNvSpPr>
            <a:spLocks noGrp="1"/>
          </p:cNvSpPr>
          <p:nvPr>
            <p:ph type="ftr" sz="quarter" idx="10"/>
          </p:nvPr>
        </p:nvSpPr>
        <p:spPr/>
        <p:txBody>
          <a:bodyPr/>
          <a:lstStyle/>
          <a:p>
            <a:pPr>
              <a:defRPr/>
            </a:pPr>
            <a:r>
              <a:rPr lang="en-US" smtClean="0"/>
              <a:t>EngageNY.org</a:t>
            </a:r>
            <a:endParaRPr lang="en-US" dirty="0"/>
          </a:p>
        </p:txBody>
      </p:sp>
      <p:sp>
        <p:nvSpPr>
          <p:cNvPr id="4" name="Slide Number Placeholder 3"/>
          <p:cNvSpPr>
            <a:spLocks noGrp="1"/>
          </p:cNvSpPr>
          <p:nvPr>
            <p:ph type="sldNum" sz="quarter" idx="11"/>
          </p:nvPr>
        </p:nvSpPr>
        <p:spPr/>
        <p:txBody>
          <a:bodyPr/>
          <a:lstStyle/>
          <a:p>
            <a:pPr>
              <a:defRPr/>
            </a:pPr>
            <a:fld id="{7E615206-B728-42A4-9F4B-70C24940BA26}" type="slidenum">
              <a:rPr lang="en-US" smtClean="0"/>
              <a:pPr>
                <a:defRPr/>
              </a:pPr>
              <a:t>31</a:t>
            </a:fld>
            <a:endParaRPr lang="en-US" dirty="0"/>
          </a:p>
        </p:txBody>
      </p:sp>
      <p:graphicFrame>
        <p:nvGraphicFramePr>
          <p:cNvPr id="5" name="Group 30"/>
          <p:cNvGraphicFramePr>
            <a:graphicFrameLocks/>
          </p:cNvGraphicFramePr>
          <p:nvPr>
            <p:extLst>
              <p:ext uri="{D42A27DB-BD31-4B8C-83A1-F6EECF244321}">
                <p14:modId xmlns="" xmlns:p14="http://schemas.microsoft.com/office/powerpoint/2010/main" val="1416883636"/>
              </p:ext>
            </p:extLst>
          </p:nvPr>
        </p:nvGraphicFramePr>
        <p:xfrm>
          <a:off x="609600" y="1447800"/>
          <a:ext cx="3993702" cy="3295650"/>
        </p:xfrm>
        <a:graphic>
          <a:graphicData uri="http://schemas.openxmlformats.org/drawingml/2006/table">
            <a:tbl>
              <a:tblPr/>
              <a:tblGrid>
                <a:gridCol w="1246442"/>
                <a:gridCol w="1373630"/>
                <a:gridCol w="1373630"/>
              </a:tblGrid>
              <a:tr h="371475">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FFFF"/>
                          </a:solidFill>
                          <a:effectLst/>
                          <a:latin typeface="Arial" pitchFamily="34" charset="0"/>
                          <a:ea typeface="ＭＳ Ｐゴシック"/>
                          <a:cs typeface="Arial" pitchFamily="34" charset="0"/>
                        </a:rPr>
                        <a:t>Principal Jensen’s School</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D7FA9"/>
                    </a:solidFill>
                  </a:tcPr>
                </a:tc>
                <a:tc hMerge="1">
                  <a:txBody>
                    <a:bodyPr/>
                    <a:lstStyle/>
                    <a:p>
                      <a:endParaRPr lang="en-US"/>
                    </a:p>
                  </a:txBody>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dirty="0" smtClean="0">
                        <a:ln>
                          <a:noFill/>
                        </a:ln>
                        <a:solidFill>
                          <a:srgbClr val="FFFFFF"/>
                        </a:solidFill>
                        <a:effectLst/>
                        <a:latin typeface="Arial" pitchFamily="34" charset="0"/>
                        <a:ea typeface="ＭＳ Ｐゴシック"/>
                        <a:cs typeface="Arial"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smtClean="0">
                        <a:ln>
                          <a:noFill/>
                        </a:ln>
                        <a:solidFill>
                          <a:srgbClr val="000000"/>
                        </a:solidFill>
                        <a:effectLst/>
                        <a:latin typeface="Arial" pitchFamily="34" charset="0"/>
                        <a:ea typeface="ＭＳ Ｐゴシック"/>
                        <a:cs typeface="Arial"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Arial" pitchFamily="34" charset="0"/>
                          <a:ea typeface="ＭＳ Ｐゴシック"/>
                          <a:cs typeface="Arial" pitchFamily="34" charset="0"/>
                        </a:rPr>
                        <a:t>SGP</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ea typeface="ＭＳ Ｐゴシック"/>
                          <a:cs typeface="Arial" pitchFamily="34" charset="0"/>
                        </a:rPr>
                        <a:t>BEDS-Assessment Day Enrollment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ea typeface="ＭＳ Ｐゴシック"/>
                          <a:cs typeface="Arial" pitchFamily="34" charset="0"/>
                        </a:rPr>
                        <a:t>Student Q</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ea typeface="ＭＳ Ｐゴシック"/>
                          <a:cs typeface="Arial" pitchFamily="34" charset="0"/>
                        </a:rPr>
                        <a:t>45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ea typeface="ＭＳ Ｐゴシック"/>
                          <a:cs typeface="Arial" pitchFamily="34" charset="0"/>
                        </a:rPr>
                        <a:t>Yes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ea typeface="ＭＳ Ｐゴシック"/>
                          <a:cs typeface="Arial" pitchFamily="34" charset="0"/>
                        </a:rPr>
                        <a:t>Student 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Arial" pitchFamily="34" charset="0"/>
                          <a:ea typeface="ＭＳ Ｐゴシック"/>
                          <a:cs typeface="Arial" pitchFamily="34" charset="0"/>
                        </a:rPr>
                        <a:t>40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ea typeface="ＭＳ Ｐゴシック"/>
                          <a:cs typeface="Arial" pitchFamily="34" charset="0"/>
                        </a:rPr>
                        <a:t>Yes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ea typeface="ＭＳ Ｐゴシック"/>
                          <a:cs typeface="Arial" pitchFamily="34" charset="0"/>
                        </a:rPr>
                        <a:t>Student 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ea typeface="ＭＳ Ｐゴシック"/>
                          <a:cs typeface="Arial" pitchFamily="34" charset="0"/>
                        </a:rPr>
                        <a:t>70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ea typeface="ＭＳ Ｐゴシック"/>
                          <a:cs typeface="Arial" pitchFamily="34" charset="0"/>
                        </a:rPr>
                        <a:t>Yes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ea typeface="ＭＳ Ｐゴシック"/>
                          <a:cs typeface="Arial" pitchFamily="34" charset="0"/>
                        </a:rPr>
                        <a:t>Student 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Arial" pitchFamily="34" charset="0"/>
                          <a:ea typeface="ＭＳ Ｐゴシック"/>
                          <a:cs typeface="Arial" pitchFamily="34" charset="0"/>
                        </a:rPr>
                        <a:t>60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ea typeface="ＭＳ Ｐゴシック"/>
                          <a:cs typeface="Arial" pitchFamily="34" charset="0"/>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ea typeface="ＭＳ Ｐゴシック"/>
                          <a:cs typeface="Arial" pitchFamily="34" charset="0"/>
                        </a:rPr>
                        <a:t>Student U</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ea typeface="ＭＳ Ｐゴシック"/>
                          <a:cs typeface="Arial" pitchFamily="34" charset="0"/>
                        </a:rPr>
                        <a:t>41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ea typeface="ＭＳ Ｐゴシック"/>
                          <a:cs typeface="Arial" pitchFamily="34" charset="0"/>
                        </a:rPr>
                        <a:t>Yes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bl>
          </a:graphicData>
        </a:graphic>
      </p:graphicFrame>
      <p:sp>
        <p:nvSpPr>
          <p:cNvPr id="6" name="TextBox 5"/>
          <p:cNvSpPr txBox="1"/>
          <p:nvPr/>
        </p:nvSpPr>
        <p:spPr>
          <a:xfrm>
            <a:off x="533400" y="5029200"/>
            <a:ext cx="3982278" cy="923330"/>
          </a:xfrm>
          <a:prstGeom prst="rect">
            <a:avLst/>
          </a:prstGeom>
          <a:noFill/>
        </p:spPr>
        <p:txBody>
          <a:bodyPr wrap="square" rtlCol="0">
            <a:spAutoFit/>
          </a:bodyPr>
          <a:lstStyle/>
          <a:p>
            <a:r>
              <a:rPr lang="en-US" i="1" baseline="0" dirty="0" smtClean="0"/>
              <a:t>Same minimum sample size requirements (16 student scores) for principals as for teachers.</a:t>
            </a:r>
            <a:endParaRPr lang="en-US" i="1" dirty="0"/>
          </a:p>
        </p:txBody>
      </p:sp>
      <p:sp>
        <p:nvSpPr>
          <p:cNvPr id="7" name="TextBox 14"/>
          <p:cNvSpPr txBox="1">
            <a:spLocks noChangeArrowheads="1"/>
          </p:cNvSpPr>
          <p:nvPr/>
        </p:nvSpPr>
        <p:spPr bwMode="auto">
          <a:xfrm>
            <a:off x="4766049" y="1295400"/>
            <a:ext cx="3942522" cy="5078313"/>
          </a:xfrm>
          <a:prstGeom prst="rect">
            <a:avLst/>
          </a:prstGeom>
          <a:noFill/>
          <a:ln w="9525">
            <a:noFill/>
            <a:miter lim="800000"/>
            <a:headEnd/>
            <a:tailEnd/>
          </a:ln>
        </p:spPr>
        <p:txBody>
          <a:bodyPr wrap="square">
            <a:spAutoFit/>
          </a:bodyPr>
          <a:lstStyle/>
          <a:p>
            <a:r>
              <a:rPr lang="en-US" baseline="0" dirty="0">
                <a:solidFill>
                  <a:srgbClr val="002060"/>
                </a:solidFill>
                <a:latin typeface="Arial" pitchFamily="34" charset="0"/>
                <a:cs typeface="Arial" pitchFamily="34" charset="0"/>
              </a:rPr>
              <a:t>To measure </a:t>
            </a:r>
            <a:r>
              <a:rPr lang="en-US" baseline="0" dirty="0" smtClean="0">
                <a:solidFill>
                  <a:srgbClr val="002060"/>
                </a:solidFill>
                <a:latin typeface="Arial" pitchFamily="34" charset="0"/>
                <a:cs typeface="Arial" pitchFamily="34" charset="0"/>
              </a:rPr>
              <a:t>principal performance</a:t>
            </a:r>
            <a:r>
              <a:rPr lang="en-US" baseline="0" dirty="0">
                <a:solidFill>
                  <a:srgbClr val="002060"/>
                </a:solidFill>
                <a:latin typeface="Arial" pitchFamily="34" charset="0"/>
                <a:cs typeface="Arial" pitchFamily="34" charset="0"/>
              </a:rPr>
              <a:t>, we find the mean growth percentile (MGP) for </a:t>
            </a:r>
            <a:r>
              <a:rPr lang="en-US" baseline="0" dirty="0" smtClean="0">
                <a:solidFill>
                  <a:srgbClr val="002060"/>
                </a:solidFill>
                <a:latin typeface="Arial" pitchFamily="34" charset="0"/>
                <a:cs typeface="Arial" pitchFamily="34" charset="0"/>
              </a:rPr>
              <a:t>all her students who were enrolled on BEDS and assessment day.  </a:t>
            </a:r>
            <a:r>
              <a:rPr lang="en-US" baseline="0" dirty="0">
                <a:solidFill>
                  <a:srgbClr val="002060"/>
                </a:solidFill>
                <a:latin typeface="Arial" pitchFamily="34" charset="0"/>
                <a:cs typeface="Arial" pitchFamily="34" charset="0"/>
              </a:rPr>
              <a:t>To find </a:t>
            </a:r>
            <a:r>
              <a:rPr lang="en-US" baseline="0" dirty="0" smtClean="0">
                <a:solidFill>
                  <a:srgbClr val="002060"/>
                </a:solidFill>
                <a:latin typeface="Arial" pitchFamily="34" charset="0"/>
                <a:cs typeface="Arial" pitchFamily="34" charset="0"/>
              </a:rPr>
              <a:t>a principal’s </a:t>
            </a:r>
            <a:r>
              <a:rPr lang="en-US" baseline="0" dirty="0">
                <a:solidFill>
                  <a:srgbClr val="002060"/>
                </a:solidFill>
                <a:latin typeface="Arial" pitchFamily="34" charset="0"/>
                <a:cs typeface="Arial" pitchFamily="34" charset="0"/>
              </a:rPr>
              <a:t>mean growth percentile, take the average of SGPs in </a:t>
            </a:r>
            <a:r>
              <a:rPr lang="en-US" baseline="0" dirty="0" smtClean="0">
                <a:solidFill>
                  <a:srgbClr val="002060"/>
                </a:solidFill>
                <a:latin typeface="Arial" pitchFamily="34" charset="0"/>
                <a:cs typeface="Arial" pitchFamily="34" charset="0"/>
              </a:rPr>
              <a:t>the school:</a:t>
            </a:r>
          </a:p>
          <a:p>
            <a:endParaRPr lang="en-US" baseline="0" dirty="0">
              <a:solidFill>
                <a:srgbClr val="002060"/>
              </a:solidFill>
              <a:latin typeface="Arial" pitchFamily="34" charset="0"/>
              <a:cs typeface="Arial" pitchFamily="34" charset="0"/>
            </a:endParaRPr>
          </a:p>
          <a:p>
            <a:r>
              <a:rPr lang="en-US" baseline="0" dirty="0">
                <a:solidFill>
                  <a:srgbClr val="002060"/>
                </a:solidFill>
                <a:latin typeface="Arial" pitchFamily="34" charset="0"/>
                <a:cs typeface="Arial" pitchFamily="34" charset="0"/>
              </a:rPr>
              <a:t>Step 1:  </a:t>
            </a:r>
            <a:r>
              <a:rPr lang="en-US" baseline="0" dirty="0" smtClean="0">
                <a:solidFill>
                  <a:srgbClr val="002060"/>
                </a:solidFill>
                <a:latin typeface="Arial" pitchFamily="34" charset="0"/>
                <a:cs typeface="Arial" pitchFamily="34" charset="0"/>
              </a:rPr>
              <a:t>45+40+70+41=196</a:t>
            </a:r>
            <a:endParaRPr lang="en-US" baseline="0" dirty="0">
              <a:solidFill>
                <a:srgbClr val="002060"/>
              </a:solidFill>
              <a:latin typeface="Arial" pitchFamily="34" charset="0"/>
              <a:cs typeface="Arial" pitchFamily="34" charset="0"/>
            </a:endParaRPr>
          </a:p>
          <a:p>
            <a:endParaRPr lang="en-US" baseline="0" dirty="0">
              <a:solidFill>
                <a:srgbClr val="002060"/>
              </a:solidFill>
              <a:latin typeface="Arial" pitchFamily="34" charset="0"/>
              <a:cs typeface="Arial" pitchFamily="34" charset="0"/>
            </a:endParaRPr>
          </a:p>
          <a:p>
            <a:r>
              <a:rPr lang="en-US" baseline="0" dirty="0">
                <a:solidFill>
                  <a:srgbClr val="002060"/>
                </a:solidFill>
                <a:latin typeface="Arial" pitchFamily="34" charset="0"/>
                <a:cs typeface="Arial" pitchFamily="34" charset="0"/>
              </a:rPr>
              <a:t>Step 2.  </a:t>
            </a:r>
            <a:r>
              <a:rPr lang="en-US" baseline="0" dirty="0" smtClean="0">
                <a:solidFill>
                  <a:srgbClr val="002060"/>
                </a:solidFill>
                <a:latin typeface="Arial" pitchFamily="34" charset="0"/>
                <a:cs typeface="Arial" pitchFamily="34" charset="0"/>
              </a:rPr>
              <a:t>196/4=49.</a:t>
            </a:r>
            <a:endParaRPr lang="en-US" baseline="0" dirty="0">
              <a:solidFill>
                <a:srgbClr val="002060"/>
              </a:solidFill>
              <a:latin typeface="Arial" pitchFamily="34" charset="0"/>
              <a:cs typeface="Arial" pitchFamily="34" charset="0"/>
            </a:endParaRPr>
          </a:p>
          <a:p>
            <a:endParaRPr lang="en-US" baseline="0" dirty="0">
              <a:solidFill>
                <a:srgbClr val="002060"/>
              </a:solidFill>
              <a:latin typeface="Arial" pitchFamily="34" charset="0"/>
              <a:cs typeface="Arial" pitchFamily="34" charset="0"/>
            </a:endParaRPr>
          </a:p>
          <a:p>
            <a:r>
              <a:rPr lang="en-US" baseline="0" dirty="0" smtClean="0">
                <a:solidFill>
                  <a:srgbClr val="002060"/>
                </a:solidFill>
                <a:latin typeface="Arial" pitchFamily="34" charset="0"/>
                <a:cs typeface="Arial" pitchFamily="34" charset="0"/>
              </a:rPr>
              <a:t>Principal </a:t>
            </a:r>
            <a:r>
              <a:rPr lang="en-US" dirty="0" smtClean="0">
                <a:solidFill>
                  <a:srgbClr val="002060"/>
                </a:solidFill>
                <a:latin typeface="Arial" pitchFamily="34" charset="0"/>
                <a:cs typeface="Arial" pitchFamily="34" charset="0"/>
              </a:rPr>
              <a:t>Jensen</a:t>
            </a:r>
            <a:r>
              <a:rPr lang="en-US" baseline="0" dirty="0" smtClean="0">
                <a:solidFill>
                  <a:srgbClr val="002060"/>
                </a:solidFill>
                <a:latin typeface="Arial" pitchFamily="34" charset="0"/>
                <a:cs typeface="Arial" pitchFamily="34" charset="0"/>
              </a:rPr>
              <a:t>’s mean </a:t>
            </a:r>
            <a:r>
              <a:rPr lang="en-US" baseline="0" dirty="0">
                <a:solidFill>
                  <a:srgbClr val="002060"/>
                </a:solidFill>
                <a:latin typeface="Arial" pitchFamily="34" charset="0"/>
                <a:cs typeface="Arial" pitchFamily="34" charset="0"/>
              </a:rPr>
              <a:t>growth percentile (MGP) is </a:t>
            </a:r>
            <a:r>
              <a:rPr lang="en-US" baseline="0" dirty="0" smtClean="0">
                <a:solidFill>
                  <a:srgbClr val="002060"/>
                </a:solidFill>
                <a:latin typeface="Arial" pitchFamily="34" charset="0"/>
                <a:cs typeface="Arial" pitchFamily="34" charset="0"/>
              </a:rPr>
              <a:t>49, </a:t>
            </a:r>
            <a:r>
              <a:rPr lang="en-US" baseline="0" dirty="0">
                <a:solidFill>
                  <a:srgbClr val="002060"/>
                </a:solidFill>
                <a:latin typeface="Arial" pitchFamily="34" charset="0"/>
                <a:cs typeface="Arial" pitchFamily="34" charset="0"/>
              </a:rPr>
              <a:t>meaning on average her students performed </a:t>
            </a:r>
            <a:r>
              <a:rPr lang="en-US" baseline="0" dirty="0" smtClean="0">
                <a:solidFill>
                  <a:srgbClr val="002060"/>
                </a:solidFill>
                <a:latin typeface="Arial" pitchFamily="34" charset="0"/>
                <a:cs typeface="Arial" pitchFamily="34" charset="0"/>
              </a:rPr>
              <a:t>as well or better </a:t>
            </a:r>
            <a:r>
              <a:rPr lang="en-US" baseline="0" dirty="0">
                <a:solidFill>
                  <a:srgbClr val="002060"/>
                </a:solidFill>
                <a:latin typeface="Arial" pitchFamily="34" charset="0"/>
                <a:cs typeface="Arial" pitchFamily="34" charset="0"/>
              </a:rPr>
              <a:t>than </a:t>
            </a:r>
            <a:r>
              <a:rPr lang="en-US" baseline="0" dirty="0" smtClean="0">
                <a:solidFill>
                  <a:srgbClr val="002060"/>
                </a:solidFill>
                <a:latin typeface="Arial" pitchFamily="34" charset="0"/>
                <a:cs typeface="Arial" pitchFamily="34" charset="0"/>
              </a:rPr>
              <a:t>49 </a:t>
            </a:r>
            <a:r>
              <a:rPr lang="en-US" baseline="0" dirty="0">
                <a:solidFill>
                  <a:srgbClr val="002060"/>
                </a:solidFill>
                <a:latin typeface="Arial" pitchFamily="34" charset="0"/>
                <a:cs typeface="Arial" pitchFamily="34" charset="0"/>
              </a:rPr>
              <a:t>percent of similar students. </a:t>
            </a:r>
            <a:endParaRPr lang="en-US" dirty="0">
              <a:solidFill>
                <a:srgbClr val="002060"/>
              </a:solidFill>
              <a:latin typeface="Arial" pitchFamily="34" charset="0"/>
              <a:cs typeface="Arial" pitchFamily="34" charset="0"/>
            </a:endParaRPr>
          </a:p>
          <a:p>
            <a:endParaRPr lang="en-US" dirty="0">
              <a:latin typeface="Rockwell" pitchFamily="18" charset="0"/>
              <a:cs typeface="ＭＳ Ｐゴシック"/>
            </a:endParaRPr>
          </a:p>
        </p:txBody>
      </p:sp>
    </p:spTree>
    <p:extLst>
      <p:ext uri="{BB962C8B-B14F-4D97-AF65-F5344CB8AC3E}">
        <p14:creationId xmlns="" xmlns:p14="http://schemas.microsoft.com/office/powerpoint/2010/main" val="418802726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pPr>
              <a:defRPr/>
            </a:pPr>
            <a:r>
              <a:rPr lang="en-US" smtClean="0"/>
              <a:t>EngageNY.org</a:t>
            </a:r>
            <a:endParaRPr lang="en-US" dirty="0"/>
          </a:p>
        </p:txBody>
      </p:sp>
      <p:sp>
        <p:nvSpPr>
          <p:cNvPr id="3" name="Slide Number Placeholder 2"/>
          <p:cNvSpPr>
            <a:spLocks noGrp="1"/>
          </p:cNvSpPr>
          <p:nvPr>
            <p:ph type="sldNum" sz="quarter" idx="11"/>
          </p:nvPr>
        </p:nvSpPr>
        <p:spPr/>
        <p:txBody>
          <a:bodyPr/>
          <a:lstStyle/>
          <a:p>
            <a:pPr>
              <a:defRPr/>
            </a:pPr>
            <a:fld id="{99D716CE-0A78-43D1-9352-C22748C73DF5}" type="slidenum">
              <a:rPr lang="en-US" smtClean="0"/>
              <a:pPr>
                <a:defRPr/>
              </a:pPr>
              <a:t>32</a:t>
            </a:fld>
            <a:endParaRPr lang="en-US" dirty="0"/>
          </a:p>
        </p:txBody>
      </p:sp>
      <p:sp>
        <p:nvSpPr>
          <p:cNvPr id="5" name="Text Placeholder 4"/>
          <p:cNvSpPr>
            <a:spLocks noGrp="1"/>
          </p:cNvSpPr>
          <p:nvPr>
            <p:ph type="body" idx="1"/>
          </p:nvPr>
        </p:nvSpPr>
        <p:spPr/>
        <p:txBody>
          <a:bodyPr/>
          <a:lstStyle/>
          <a:p>
            <a:r>
              <a:rPr lang="en-US" sz="3600" dirty="0" smtClean="0"/>
              <a:t>From Teacher and Principal MGPs to HEDI Ratings and Scores</a:t>
            </a:r>
            <a:endParaRPr lang="en-US" sz="3600" dirty="0"/>
          </a:p>
        </p:txBody>
      </p:sp>
    </p:spTree>
    <p:extLst>
      <p:ext uri="{BB962C8B-B14F-4D97-AF65-F5344CB8AC3E}">
        <p14:creationId xmlns="" xmlns:p14="http://schemas.microsoft.com/office/powerpoint/2010/main" val="403045434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3025"/>
            <a:ext cx="8229600" cy="1143000"/>
          </a:xfrm>
        </p:spPr>
        <p:txBody>
          <a:bodyPr/>
          <a:lstStyle/>
          <a:p>
            <a:r>
              <a:rPr lang="en-US" dirty="0">
                <a:latin typeface="Arial" pitchFamily="34" charset="0"/>
                <a:cs typeface="Arial" pitchFamily="34" charset="0"/>
              </a:rPr>
              <a:t>MGPs and Statistical </a:t>
            </a:r>
            <a:r>
              <a:rPr lang="en-US" dirty="0" smtClean="0">
                <a:latin typeface="Arial" pitchFamily="34" charset="0"/>
                <a:cs typeface="Arial" pitchFamily="34" charset="0"/>
              </a:rPr>
              <a:t>Confidence:  Teachers and Principals</a:t>
            </a:r>
            <a:endParaRPr lang="en-US" dirty="0"/>
          </a:p>
        </p:txBody>
      </p:sp>
      <p:sp>
        <p:nvSpPr>
          <p:cNvPr id="3" name="Content Placeholder 2"/>
          <p:cNvSpPr>
            <a:spLocks noGrp="1"/>
          </p:cNvSpPr>
          <p:nvPr>
            <p:ph idx="1"/>
          </p:nvPr>
        </p:nvSpPr>
        <p:spPr>
          <a:xfrm>
            <a:off x="457200" y="4495800"/>
            <a:ext cx="8305800" cy="1935163"/>
          </a:xfrm>
        </p:spPr>
        <p:txBody>
          <a:bodyPr/>
          <a:lstStyle/>
          <a:p>
            <a:pPr marL="231775" indent="-231775"/>
            <a:r>
              <a:rPr lang="en-US" sz="1600" b="0" dirty="0" smtClean="0">
                <a:solidFill>
                  <a:schemeClr val="tx1"/>
                </a:solidFill>
                <a:latin typeface="Arial" pitchFamily="34" charset="0"/>
                <a:cs typeface="Arial" pitchFamily="34" charset="0"/>
              </a:rPr>
              <a:t>New York State Education Department (NYSED) </a:t>
            </a:r>
            <a:r>
              <a:rPr lang="en-US" sz="1600" b="0" dirty="0">
                <a:solidFill>
                  <a:schemeClr val="tx1"/>
                </a:solidFill>
                <a:latin typeface="Arial" pitchFamily="34" charset="0"/>
                <a:cs typeface="Arial" pitchFamily="34" charset="0"/>
              </a:rPr>
              <a:t>will provide a 95 percent confidence range, meaning we can be 95 percent confident that an educator’s “true” MGP lies within that range. Upper and lower limits of MGPs will </a:t>
            </a:r>
            <a:r>
              <a:rPr lang="en-US" sz="1600" b="0" dirty="0" smtClean="0">
                <a:solidFill>
                  <a:schemeClr val="tx1"/>
                </a:solidFill>
                <a:latin typeface="Arial" pitchFamily="34" charset="0"/>
                <a:cs typeface="Arial" pitchFamily="34" charset="0"/>
              </a:rPr>
              <a:t>be used </a:t>
            </a:r>
            <a:r>
              <a:rPr lang="en-US" sz="1600" b="0" dirty="0">
                <a:solidFill>
                  <a:schemeClr val="tx1"/>
                </a:solidFill>
                <a:latin typeface="Arial" pitchFamily="34" charset="0"/>
                <a:cs typeface="Arial" pitchFamily="34" charset="0"/>
              </a:rPr>
              <a:t>when classifying educators into HEDI categories.</a:t>
            </a:r>
          </a:p>
          <a:p>
            <a:pPr marL="231775" indent="-231775">
              <a:spcBef>
                <a:spcPts val="1200"/>
              </a:spcBef>
            </a:pPr>
            <a:r>
              <a:rPr lang="en-US" sz="1600" b="0" dirty="0" smtClean="0">
                <a:solidFill>
                  <a:schemeClr val="tx1"/>
                </a:solidFill>
                <a:latin typeface="Arial" pitchFamily="34" charset="0"/>
                <a:cs typeface="Arial" pitchFamily="34" charset="0"/>
              </a:rPr>
              <a:t>An </a:t>
            </a:r>
            <a:r>
              <a:rPr lang="en-US" sz="1600" b="0" dirty="0">
                <a:solidFill>
                  <a:schemeClr val="tx1"/>
                </a:solidFill>
                <a:latin typeface="Arial" pitchFamily="34" charset="0"/>
                <a:cs typeface="Arial" pitchFamily="34" charset="0"/>
              </a:rPr>
              <a:t>educator’s confidence range depends on a number of factors, </a:t>
            </a:r>
            <a:r>
              <a:rPr lang="en-US" sz="1600" b="0" dirty="0" smtClean="0">
                <a:solidFill>
                  <a:schemeClr val="tx1"/>
                </a:solidFill>
                <a:latin typeface="Arial" pitchFamily="34" charset="0"/>
                <a:cs typeface="Arial" pitchFamily="34" charset="0"/>
              </a:rPr>
              <a:t>including the number </a:t>
            </a:r>
            <a:r>
              <a:rPr lang="en-US" sz="1600" b="0" dirty="0">
                <a:solidFill>
                  <a:schemeClr val="tx1"/>
                </a:solidFill>
                <a:latin typeface="Arial" pitchFamily="34" charset="0"/>
                <a:cs typeface="Arial" pitchFamily="34" charset="0"/>
              </a:rPr>
              <a:t>of student scores included in </a:t>
            </a:r>
            <a:r>
              <a:rPr lang="en-US" sz="1600" b="0" dirty="0" smtClean="0">
                <a:solidFill>
                  <a:schemeClr val="tx1"/>
                </a:solidFill>
                <a:latin typeface="Arial" pitchFamily="34" charset="0"/>
                <a:cs typeface="Arial" pitchFamily="34" charset="0"/>
              </a:rPr>
              <a:t>his or her </a:t>
            </a:r>
            <a:r>
              <a:rPr lang="en-US" sz="1600" b="0" dirty="0">
                <a:solidFill>
                  <a:schemeClr val="tx1"/>
                </a:solidFill>
                <a:latin typeface="Arial" pitchFamily="34" charset="0"/>
                <a:cs typeface="Arial" pitchFamily="34" charset="0"/>
              </a:rPr>
              <a:t>MGP and the variability of student performance in </a:t>
            </a:r>
            <a:r>
              <a:rPr lang="en-US" sz="1600" b="0" dirty="0" smtClean="0">
                <a:solidFill>
                  <a:schemeClr val="tx1"/>
                </a:solidFill>
                <a:latin typeface="Arial" pitchFamily="34" charset="0"/>
                <a:cs typeface="Arial" pitchFamily="34" charset="0"/>
              </a:rPr>
              <a:t>the class or school. </a:t>
            </a:r>
            <a:endParaRPr lang="en-US" sz="1600" b="0" dirty="0">
              <a:solidFill>
                <a:schemeClr val="tx1"/>
              </a:solidFill>
              <a:latin typeface="Arial" pitchFamily="34" charset="0"/>
              <a:cs typeface="Arial" pitchFamily="34" charset="0"/>
            </a:endParaRPr>
          </a:p>
          <a:p>
            <a:endParaRPr lang="en-US" sz="1600" dirty="0"/>
          </a:p>
        </p:txBody>
      </p:sp>
      <p:sp>
        <p:nvSpPr>
          <p:cNvPr id="4" name="Footer Placeholder 3"/>
          <p:cNvSpPr>
            <a:spLocks noGrp="1"/>
          </p:cNvSpPr>
          <p:nvPr>
            <p:ph type="ftr" sz="quarter" idx="10"/>
          </p:nvPr>
        </p:nvSpPr>
        <p:spPr/>
        <p:txBody>
          <a:bodyPr/>
          <a:lstStyle/>
          <a:p>
            <a:pPr>
              <a:defRPr/>
            </a:pPr>
            <a:r>
              <a:rPr lang="en-US" dirty="0" smtClean="0"/>
              <a:t>EngageNY.org</a:t>
            </a:r>
            <a:endParaRPr lang="en-US" dirty="0"/>
          </a:p>
        </p:txBody>
      </p:sp>
      <p:sp>
        <p:nvSpPr>
          <p:cNvPr id="5" name="Slide Number Placeholder 4"/>
          <p:cNvSpPr>
            <a:spLocks noGrp="1"/>
          </p:cNvSpPr>
          <p:nvPr>
            <p:ph type="sldNum" sz="quarter" idx="11"/>
          </p:nvPr>
        </p:nvSpPr>
        <p:spPr/>
        <p:txBody>
          <a:bodyPr/>
          <a:lstStyle/>
          <a:p>
            <a:pPr>
              <a:defRPr/>
            </a:pPr>
            <a:fld id="{38AB0506-A0B2-47F0-8E7A-100251E1F1D3}" type="slidenum">
              <a:rPr lang="en-US" smtClean="0"/>
              <a:pPr>
                <a:defRPr/>
              </a:pPr>
              <a:t>33</a:t>
            </a:fld>
            <a:endParaRPr lang="en-US" dirty="0"/>
          </a:p>
        </p:txBody>
      </p:sp>
      <p:grpSp>
        <p:nvGrpSpPr>
          <p:cNvPr id="6" name="Group 19"/>
          <p:cNvGrpSpPr>
            <a:grpSpLocks/>
          </p:cNvGrpSpPr>
          <p:nvPr/>
        </p:nvGrpSpPr>
        <p:grpSpPr bwMode="auto">
          <a:xfrm>
            <a:off x="1143000" y="1216025"/>
            <a:ext cx="6270624" cy="3154362"/>
            <a:chOff x="712" y="690"/>
            <a:chExt cx="3950" cy="1987"/>
          </a:xfrm>
        </p:grpSpPr>
        <p:grpSp>
          <p:nvGrpSpPr>
            <p:cNvPr id="7" name="Group 22"/>
            <p:cNvGrpSpPr>
              <a:grpSpLocks/>
            </p:cNvGrpSpPr>
            <p:nvPr/>
          </p:nvGrpSpPr>
          <p:grpSpPr bwMode="auto">
            <a:xfrm>
              <a:off x="1650" y="1358"/>
              <a:ext cx="2117" cy="646"/>
              <a:chOff x="2187145" y="1977081"/>
              <a:chExt cx="3361040" cy="1025610"/>
            </a:xfrm>
          </p:grpSpPr>
          <p:sp>
            <p:nvSpPr>
              <p:cNvPr id="16" name="Oval 15"/>
              <p:cNvSpPr/>
              <p:nvPr/>
            </p:nvSpPr>
            <p:spPr>
              <a:xfrm>
                <a:off x="3781138" y="1977081"/>
                <a:ext cx="1012916" cy="1025610"/>
              </a:xfrm>
              <a:prstGeom prst="ellipse">
                <a:avLst/>
              </a:prstGeom>
              <a:noFill/>
              <a:ln w="19050">
                <a:solidFill>
                  <a:srgbClr val="3D7FA9"/>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3200" b="1" dirty="0">
                    <a:solidFill>
                      <a:schemeClr val="tx1"/>
                    </a:solidFill>
                  </a:rPr>
                  <a:t>87</a:t>
                </a:r>
              </a:p>
            </p:txBody>
          </p:sp>
          <p:cxnSp>
            <p:nvCxnSpPr>
              <p:cNvPr id="17" name="Straight Connector 16"/>
              <p:cNvCxnSpPr/>
              <p:nvPr/>
            </p:nvCxnSpPr>
            <p:spPr>
              <a:xfrm>
                <a:off x="4794054" y="2468453"/>
                <a:ext cx="754131" cy="0"/>
              </a:xfrm>
              <a:prstGeom prst="line">
                <a:avLst/>
              </a:prstGeom>
              <a:ln w="19050">
                <a:solidFill>
                  <a:srgbClr val="3D7FA9"/>
                </a:solidFill>
              </a:ln>
              <a:effectLst/>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flipV="1">
                <a:off x="2187145" y="2489885"/>
                <a:ext cx="1593993" cy="0"/>
              </a:xfrm>
              <a:prstGeom prst="line">
                <a:avLst/>
              </a:prstGeom>
              <a:ln w="19050">
                <a:solidFill>
                  <a:srgbClr val="3D7FA9"/>
                </a:solidFill>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a:off x="5548185" y="2273968"/>
                <a:ext cx="0" cy="395321"/>
              </a:xfrm>
              <a:prstGeom prst="line">
                <a:avLst/>
              </a:prstGeom>
              <a:ln w="19050">
                <a:solidFill>
                  <a:srgbClr val="3D7FA9"/>
                </a:solidFill>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2187145" y="2273968"/>
                <a:ext cx="0" cy="395321"/>
              </a:xfrm>
              <a:prstGeom prst="line">
                <a:avLst/>
              </a:prstGeom>
              <a:ln w="19050">
                <a:solidFill>
                  <a:srgbClr val="3D7FA9"/>
                </a:solidFill>
              </a:ln>
              <a:effectLst/>
            </p:spPr>
            <p:style>
              <a:lnRef idx="2">
                <a:schemeClr val="accent1"/>
              </a:lnRef>
              <a:fillRef idx="0">
                <a:schemeClr val="accent1"/>
              </a:fillRef>
              <a:effectRef idx="1">
                <a:schemeClr val="accent1"/>
              </a:effectRef>
              <a:fontRef idx="minor">
                <a:schemeClr val="tx1"/>
              </a:fontRef>
            </p:style>
          </p:cxnSp>
        </p:grpSp>
        <p:sp>
          <p:nvSpPr>
            <p:cNvPr id="8" name="Left Brace 7"/>
            <p:cNvSpPr>
              <a:spLocks/>
            </p:cNvSpPr>
            <p:nvPr/>
          </p:nvSpPr>
          <p:spPr bwMode="auto">
            <a:xfrm rot="16200000">
              <a:off x="2560" y="1237"/>
              <a:ext cx="296" cy="2117"/>
            </a:xfrm>
            <a:prstGeom prst="leftBrace">
              <a:avLst>
                <a:gd name="adj1" fmla="val 8319"/>
                <a:gd name="adj2" fmla="val 50000"/>
              </a:avLst>
            </a:prstGeom>
            <a:noFill/>
            <a:ln w="25400" algn="ctr">
              <a:solidFill>
                <a:schemeClr val="tx1"/>
              </a:solidFill>
              <a:round/>
              <a:headEnd/>
              <a:tailEnd/>
            </a:ln>
            <a:effectLst/>
          </p:spPr>
          <p:txBody>
            <a:bodyPr vert="eaVert" anchor="ctr"/>
            <a:lstStyle/>
            <a:p>
              <a:pPr algn="ctr">
                <a:defRPr/>
              </a:pPr>
              <a:endParaRPr lang="en-US" dirty="0">
                <a:latin typeface="+mn-lt"/>
                <a:ea typeface="+mn-ea"/>
                <a:cs typeface="+mn-cs"/>
              </a:endParaRPr>
            </a:p>
          </p:txBody>
        </p:sp>
        <p:sp>
          <p:nvSpPr>
            <p:cNvPr id="9" name="TextBox 21"/>
            <p:cNvSpPr txBox="1">
              <a:spLocks noChangeArrowheads="1"/>
            </p:cNvSpPr>
            <p:nvPr/>
          </p:nvSpPr>
          <p:spPr bwMode="auto">
            <a:xfrm>
              <a:off x="1650" y="2444"/>
              <a:ext cx="2117" cy="233"/>
            </a:xfrm>
            <a:prstGeom prst="rect">
              <a:avLst/>
            </a:prstGeom>
            <a:noFill/>
            <a:ln w="9525">
              <a:noFill/>
              <a:miter lim="800000"/>
              <a:headEnd/>
              <a:tailEnd/>
            </a:ln>
          </p:spPr>
          <p:txBody>
            <a:bodyPr wrap="square">
              <a:spAutoFit/>
            </a:bodyPr>
            <a:lstStyle/>
            <a:p>
              <a:pPr algn="ctr"/>
              <a:r>
                <a:rPr lang="en-US" dirty="0">
                  <a:cs typeface="ＭＳ Ｐゴシック"/>
                </a:rPr>
                <a:t>Confidence Range</a:t>
              </a:r>
            </a:p>
          </p:txBody>
        </p:sp>
        <p:cxnSp>
          <p:nvCxnSpPr>
            <p:cNvPr id="10" name="Straight Arrow Connector 9"/>
            <p:cNvCxnSpPr/>
            <p:nvPr/>
          </p:nvCxnSpPr>
          <p:spPr>
            <a:xfrm flipH="1">
              <a:off x="3876" y="1667"/>
              <a:ext cx="249" cy="0"/>
            </a:xfrm>
            <a:prstGeom prst="straightConnector1">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11" name="TextBox 28"/>
            <p:cNvSpPr txBox="1">
              <a:spLocks noChangeArrowheads="1"/>
            </p:cNvSpPr>
            <p:nvPr/>
          </p:nvSpPr>
          <p:spPr bwMode="auto">
            <a:xfrm>
              <a:off x="4125" y="1522"/>
              <a:ext cx="537" cy="582"/>
            </a:xfrm>
            <a:prstGeom prst="rect">
              <a:avLst/>
            </a:prstGeom>
            <a:noFill/>
            <a:ln w="9525">
              <a:noFill/>
              <a:miter lim="800000"/>
              <a:headEnd/>
              <a:tailEnd/>
            </a:ln>
          </p:spPr>
          <p:txBody>
            <a:bodyPr>
              <a:spAutoFit/>
            </a:bodyPr>
            <a:lstStyle/>
            <a:p>
              <a:r>
                <a:rPr lang="en-US" dirty="0" smtClean="0">
                  <a:cs typeface="ＭＳ Ｐゴシック"/>
                </a:rPr>
                <a:t>90</a:t>
              </a:r>
            </a:p>
            <a:p>
              <a:r>
                <a:rPr lang="en-US" dirty="0" smtClean="0">
                  <a:cs typeface="ＭＳ Ｐゴシック"/>
                </a:rPr>
                <a:t>Upper </a:t>
              </a:r>
              <a:r>
                <a:rPr lang="en-US" dirty="0">
                  <a:cs typeface="ＭＳ Ｐゴシック"/>
                </a:rPr>
                <a:t>Limit</a:t>
              </a:r>
            </a:p>
          </p:txBody>
        </p:sp>
        <p:cxnSp>
          <p:nvCxnSpPr>
            <p:cNvPr id="12" name="Straight Arrow Connector 11"/>
            <p:cNvCxnSpPr/>
            <p:nvPr/>
          </p:nvCxnSpPr>
          <p:spPr>
            <a:xfrm>
              <a:off x="1214" y="1667"/>
              <a:ext cx="338" cy="0"/>
            </a:xfrm>
            <a:prstGeom prst="straightConnector1">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13" name="TextBox 32"/>
            <p:cNvSpPr txBox="1">
              <a:spLocks noChangeArrowheads="1"/>
            </p:cNvSpPr>
            <p:nvPr/>
          </p:nvSpPr>
          <p:spPr bwMode="auto">
            <a:xfrm>
              <a:off x="712" y="1522"/>
              <a:ext cx="614" cy="582"/>
            </a:xfrm>
            <a:prstGeom prst="rect">
              <a:avLst/>
            </a:prstGeom>
            <a:noFill/>
            <a:ln w="9525">
              <a:noFill/>
              <a:miter lim="800000"/>
              <a:headEnd/>
              <a:tailEnd/>
            </a:ln>
          </p:spPr>
          <p:txBody>
            <a:bodyPr wrap="square">
              <a:spAutoFit/>
            </a:bodyPr>
            <a:lstStyle/>
            <a:p>
              <a:r>
                <a:rPr lang="en-US" dirty="0" smtClean="0">
                  <a:cs typeface="ＭＳ Ｐゴシック"/>
                </a:rPr>
                <a:t>84</a:t>
              </a:r>
            </a:p>
            <a:p>
              <a:r>
                <a:rPr lang="en-US" dirty="0" smtClean="0">
                  <a:cs typeface="ＭＳ Ｐゴシック"/>
                </a:rPr>
                <a:t>Lower </a:t>
              </a:r>
              <a:r>
                <a:rPr lang="en-US" dirty="0">
                  <a:cs typeface="ＭＳ Ｐゴシック"/>
                </a:rPr>
                <a:t>Limit</a:t>
              </a:r>
            </a:p>
          </p:txBody>
        </p:sp>
        <p:cxnSp>
          <p:nvCxnSpPr>
            <p:cNvPr id="14" name="Straight Arrow Connector 13"/>
            <p:cNvCxnSpPr/>
            <p:nvPr/>
          </p:nvCxnSpPr>
          <p:spPr>
            <a:xfrm>
              <a:off x="2973" y="926"/>
              <a:ext cx="0" cy="318"/>
            </a:xfrm>
            <a:prstGeom prst="straightConnector1">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15" name="TextBox 36"/>
            <p:cNvSpPr txBox="1">
              <a:spLocks noChangeArrowheads="1"/>
            </p:cNvSpPr>
            <p:nvPr/>
          </p:nvSpPr>
          <p:spPr bwMode="auto">
            <a:xfrm>
              <a:off x="2705" y="690"/>
              <a:ext cx="537" cy="233"/>
            </a:xfrm>
            <a:prstGeom prst="rect">
              <a:avLst/>
            </a:prstGeom>
            <a:noFill/>
            <a:ln w="9525">
              <a:noFill/>
              <a:miter lim="800000"/>
              <a:headEnd/>
              <a:tailEnd/>
            </a:ln>
          </p:spPr>
          <p:txBody>
            <a:bodyPr>
              <a:spAutoFit/>
            </a:bodyPr>
            <a:lstStyle/>
            <a:p>
              <a:pPr algn="ctr"/>
              <a:r>
                <a:rPr lang="en-US" dirty="0">
                  <a:cs typeface="ＭＳ Ｐゴシック"/>
                </a:rPr>
                <a:t>MGP</a:t>
              </a:r>
            </a:p>
          </p:txBody>
        </p:sp>
      </p:grpSp>
    </p:spTree>
    <p:extLst>
      <p:ext uri="{BB962C8B-B14F-4D97-AF65-F5344CB8AC3E}">
        <p14:creationId xmlns="" xmlns:p14="http://schemas.microsoft.com/office/powerpoint/2010/main" val="30482198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62000"/>
          </a:xfrm>
        </p:spPr>
        <p:txBody>
          <a:bodyPr/>
          <a:lstStyle/>
          <a:p>
            <a:r>
              <a:rPr lang="en-US" dirty="0" smtClean="0"/>
              <a:t>Growth Rating Classification</a:t>
            </a:r>
            <a:endParaRPr lang="en-US" dirty="0"/>
          </a:p>
        </p:txBody>
      </p:sp>
      <p:sp>
        <p:nvSpPr>
          <p:cNvPr id="3" name="Footer Placeholder 2"/>
          <p:cNvSpPr>
            <a:spLocks noGrp="1"/>
          </p:cNvSpPr>
          <p:nvPr>
            <p:ph type="ftr" sz="quarter" idx="10"/>
          </p:nvPr>
        </p:nvSpPr>
        <p:spPr/>
        <p:txBody>
          <a:bodyPr/>
          <a:lstStyle/>
          <a:p>
            <a:pPr>
              <a:defRPr/>
            </a:pPr>
            <a:r>
              <a:rPr lang="en-US" smtClean="0"/>
              <a:t>EngageNY.org</a:t>
            </a:r>
            <a:endParaRPr lang="en-US" dirty="0"/>
          </a:p>
        </p:txBody>
      </p:sp>
      <p:sp>
        <p:nvSpPr>
          <p:cNvPr id="4" name="Slide Number Placeholder 3"/>
          <p:cNvSpPr>
            <a:spLocks noGrp="1"/>
          </p:cNvSpPr>
          <p:nvPr>
            <p:ph type="sldNum" sz="quarter" idx="11"/>
          </p:nvPr>
        </p:nvSpPr>
        <p:spPr/>
        <p:txBody>
          <a:bodyPr/>
          <a:lstStyle/>
          <a:p>
            <a:pPr>
              <a:defRPr/>
            </a:pPr>
            <a:fld id="{7E615206-B728-42A4-9F4B-70C24940BA26}" type="slidenum">
              <a:rPr lang="en-US" smtClean="0"/>
              <a:pPr>
                <a:defRPr/>
              </a:pPr>
              <a:t>34</a:t>
            </a:fld>
            <a:endParaRPr lang="en-US" dirty="0"/>
          </a:p>
        </p:txBody>
      </p:sp>
      <p:grpSp>
        <p:nvGrpSpPr>
          <p:cNvPr id="5" name="Group 105"/>
          <p:cNvGrpSpPr>
            <a:grpSpLocks/>
          </p:cNvGrpSpPr>
          <p:nvPr/>
        </p:nvGrpSpPr>
        <p:grpSpPr bwMode="auto">
          <a:xfrm>
            <a:off x="90488" y="1014413"/>
            <a:ext cx="8843963" cy="5118100"/>
            <a:chOff x="57" y="639"/>
            <a:chExt cx="5571" cy="3224"/>
          </a:xfrm>
        </p:grpSpPr>
        <p:sp>
          <p:nvSpPr>
            <p:cNvPr id="6" name="Text Box 44"/>
            <p:cNvSpPr txBox="1">
              <a:spLocks noChangeArrowheads="1"/>
            </p:cNvSpPr>
            <p:nvPr/>
          </p:nvSpPr>
          <p:spPr bwMode="auto">
            <a:xfrm>
              <a:off x="230" y="1615"/>
              <a:ext cx="553" cy="173"/>
            </a:xfrm>
            <a:prstGeom prst="rect">
              <a:avLst/>
            </a:prstGeom>
            <a:noFill/>
            <a:ln w="9525">
              <a:noFill/>
              <a:miter lim="800000"/>
              <a:headEnd/>
              <a:tailEnd/>
            </a:ln>
          </p:spPr>
          <p:txBody>
            <a:bodyPr wrap="none">
              <a:spAutoFit/>
            </a:bodyPr>
            <a:lstStyle/>
            <a:p>
              <a:pPr defTabSz="914400"/>
              <a:r>
                <a:rPr lang="en-US">
                  <a:cs typeface="ＭＳ Ｐゴシック"/>
                </a:rPr>
                <a:t>Ineffective</a:t>
              </a:r>
            </a:p>
          </p:txBody>
        </p:sp>
        <p:sp>
          <p:nvSpPr>
            <p:cNvPr id="8" name="Text Box 46"/>
            <p:cNvSpPr txBox="1">
              <a:spLocks noChangeArrowheads="1"/>
            </p:cNvSpPr>
            <p:nvPr/>
          </p:nvSpPr>
          <p:spPr bwMode="auto">
            <a:xfrm>
              <a:off x="4497" y="1867"/>
              <a:ext cx="776" cy="173"/>
            </a:xfrm>
            <a:prstGeom prst="rect">
              <a:avLst/>
            </a:prstGeom>
            <a:noFill/>
            <a:ln w="9525">
              <a:noFill/>
              <a:miter lim="800000"/>
              <a:headEnd/>
              <a:tailEnd/>
            </a:ln>
          </p:spPr>
          <p:txBody>
            <a:bodyPr wrap="none">
              <a:spAutoFit/>
            </a:bodyPr>
            <a:lstStyle/>
            <a:p>
              <a:r>
                <a:rPr lang="en-US" dirty="0">
                  <a:cs typeface="ＭＳ Ｐゴシック"/>
                </a:rPr>
                <a:t>Highly Effective</a:t>
              </a:r>
            </a:p>
          </p:txBody>
        </p:sp>
        <p:cxnSp>
          <p:nvCxnSpPr>
            <p:cNvPr id="10" name="Straight Connector 9"/>
            <p:cNvCxnSpPr/>
            <p:nvPr/>
          </p:nvCxnSpPr>
          <p:spPr>
            <a:xfrm>
              <a:off x="652" y="1432"/>
              <a:ext cx="1766" cy="9"/>
            </a:xfrm>
            <a:prstGeom prst="line">
              <a:avLst/>
            </a:prstGeom>
            <a:ln>
              <a:solidFill>
                <a:srgbClr val="3D7FA9"/>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V="1">
              <a:off x="216" y="1432"/>
              <a:ext cx="213" cy="0"/>
            </a:xfrm>
            <a:prstGeom prst="line">
              <a:avLst/>
            </a:prstGeom>
            <a:ln>
              <a:solidFill>
                <a:srgbClr val="3D7FA9"/>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a:off x="2413" y="1357"/>
              <a:ext cx="0" cy="168"/>
            </a:xfrm>
            <a:prstGeom prst="line">
              <a:avLst/>
            </a:prstGeom>
            <a:ln>
              <a:solidFill>
                <a:srgbClr val="3D7FA9"/>
              </a:solidFill>
            </a:ln>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a:off x="216" y="1339"/>
              <a:ext cx="0" cy="168"/>
            </a:xfrm>
            <a:prstGeom prst="line">
              <a:avLst/>
            </a:prstGeom>
            <a:ln>
              <a:solidFill>
                <a:srgbClr val="3D7FA9"/>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a:off x="4991" y="1644"/>
              <a:ext cx="282" cy="0"/>
            </a:xfrm>
            <a:prstGeom prst="line">
              <a:avLst/>
            </a:prstGeom>
            <a:ln>
              <a:solidFill>
                <a:srgbClr val="3D7FA9"/>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V="1">
              <a:off x="3638" y="1653"/>
              <a:ext cx="1130" cy="0"/>
            </a:xfrm>
            <a:prstGeom prst="line">
              <a:avLst/>
            </a:prstGeom>
            <a:ln>
              <a:solidFill>
                <a:srgbClr val="3D7FA9"/>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5273" y="1561"/>
              <a:ext cx="0" cy="168"/>
            </a:xfrm>
            <a:prstGeom prst="line">
              <a:avLst/>
            </a:prstGeom>
            <a:ln>
              <a:solidFill>
                <a:srgbClr val="3D7FA9"/>
              </a:solidFill>
            </a:ln>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3646" y="1570"/>
              <a:ext cx="0" cy="168"/>
            </a:xfrm>
            <a:prstGeom prst="line">
              <a:avLst/>
            </a:prstGeom>
            <a:ln>
              <a:solidFill>
                <a:srgbClr val="3D7FA9"/>
              </a:solidFill>
            </a:ln>
          </p:spPr>
          <p:style>
            <a:lnRef idx="2">
              <a:schemeClr val="accent1"/>
            </a:lnRef>
            <a:fillRef idx="0">
              <a:schemeClr val="accent1"/>
            </a:fillRef>
            <a:effectRef idx="1">
              <a:schemeClr val="accent1"/>
            </a:effectRef>
            <a:fontRef idx="minor">
              <a:schemeClr val="tx1"/>
            </a:fontRef>
          </p:style>
        </p:cxnSp>
        <p:sp>
          <p:nvSpPr>
            <p:cNvPr id="26" name="Text Box 41"/>
            <p:cNvSpPr txBox="1">
              <a:spLocks noChangeArrowheads="1"/>
            </p:cNvSpPr>
            <p:nvPr/>
          </p:nvSpPr>
          <p:spPr bwMode="auto">
            <a:xfrm>
              <a:off x="57" y="696"/>
              <a:ext cx="744" cy="485"/>
            </a:xfrm>
            <a:prstGeom prst="rect">
              <a:avLst/>
            </a:prstGeom>
            <a:noFill/>
            <a:ln w="9525">
              <a:noFill/>
              <a:miter lim="800000"/>
              <a:headEnd/>
              <a:tailEnd/>
            </a:ln>
          </p:spPr>
          <p:txBody>
            <a:bodyPr>
              <a:spAutoFit/>
            </a:bodyPr>
            <a:lstStyle/>
            <a:p>
              <a:r>
                <a:rPr lang="en-US" sz="2200" b="1" dirty="0">
                  <a:latin typeface="+mn-lt"/>
                  <a:cs typeface="ＭＳ Ｐゴシック"/>
                </a:rPr>
                <a:t>MGP  </a:t>
              </a:r>
              <a:r>
                <a:rPr lang="en-US" sz="2200" b="1" dirty="0" smtClean="0">
                  <a:latin typeface="+mn-lt"/>
                  <a:cs typeface="ＭＳ Ｐゴシック"/>
                </a:rPr>
                <a:t>      </a:t>
              </a:r>
            </a:p>
            <a:p>
              <a:r>
                <a:rPr lang="en-US" sz="2200" b="1" dirty="0">
                  <a:latin typeface="+mn-lt"/>
                  <a:cs typeface="ＭＳ Ｐゴシック"/>
                </a:rPr>
                <a:t> </a:t>
              </a:r>
              <a:r>
                <a:rPr lang="en-US" sz="2200" b="1" dirty="0" smtClean="0">
                  <a:latin typeface="+mn-lt"/>
                  <a:cs typeface="ＭＳ Ｐゴシック"/>
                </a:rPr>
                <a:t>  1</a:t>
              </a:r>
              <a:endParaRPr lang="en-US" sz="2200" b="1" dirty="0">
                <a:latin typeface="+mn-lt"/>
                <a:cs typeface="ＭＳ Ｐゴシック"/>
              </a:endParaRPr>
            </a:p>
          </p:txBody>
        </p:sp>
        <p:sp>
          <p:nvSpPr>
            <p:cNvPr id="27" name="Text Box 43"/>
            <p:cNvSpPr txBox="1">
              <a:spLocks noChangeArrowheads="1"/>
            </p:cNvSpPr>
            <p:nvPr/>
          </p:nvSpPr>
          <p:spPr bwMode="auto">
            <a:xfrm flipH="1">
              <a:off x="4991" y="685"/>
              <a:ext cx="637" cy="485"/>
            </a:xfrm>
            <a:prstGeom prst="rect">
              <a:avLst/>
            </a:prstGeom>
            <a:noFill/>
            <a:ln w="9525">
              <a:noFill/>
              <a:miter lim="800000"/>
              <a:headEnd/>
              <a:tailEnd/>
            </a:ln>
          </p:spPr>
          <p:txBody>
            <a:bodyPr>
              <a:spAutoFit/>
            </a:bodyPr>
            <a:lstStyle/>
            <a:p>
              <a:r>
                <a:rPr lang="en-US" sz="2200" b="1" dirty="0">
                  <a:latin typeface="+mn-lt"/>
                  <a:cs typeface="ＭＳ Ｐゴシック"/>
                </a:rPr>
                <a:t>MGP </a:t>
              </a:r>
              <a:endParaRPr lang="en-US" sz="2200" b="1" dirty="0" smtClean="0">
                <a:latin typeface="+mn-lt"/>
                <a:cs typeface="ＭＳ Ｐゴシック"/>
              </a:endParaRPr>
            </a:p>
            <a:p>
              <a:r>
                <a:rPr lang="en-US" sz="2200" b="1" dirty="0">
                  <a:latin typeface="+mn-lt"/>
                  <a:cs typeface="ＭＳ Ｐゴシック"/>
                </a:rPr>
                <a:t> </a:t>
              </a:r>
              <a:r>
                <a:rPr lang="en-US" sz="2200" b="1" dirty="0" smtClean="0">
                  <a:latin typeface="+mn-lt"/>
                  <a:cs typeface="ＭＳ Ｐゴシック"/>
                </a:rPr>
                <a:t> 99</a:t>
              </a:r>
              <a:endParaRPr lang="en-US" sz="2200" b="1" dirty="0">
                <a:latin typeface="+mn-lt"/>
                <a:cs typeface="ＭＳ Ｐゴシック"/>
              </a:endParaRPr>
            </a:p>
          </p:txBody>
        </p:sp>
        <p:cxnSp>
          <p:nvCxnSpPr>
            <p:cNvPr id="28" name="Straight Connector 27"/>
            <p:cNvCxnSpPr/>
            <p:nvPr/>
          </p:nvCxnSpPr>
          <p:spPr>
            <a:xfrm>
              <a:off x="2695" y="1071"/>
              <a:ext cx="0" cy="2773"/>
            </a:xfrm>
            <a:prstGeom prst="line">
              <a:avLst/>
            </a:prstGeom>
            <a:ln w="50800">
              <a:solidFill>
                <a:srgbClr val="3D7FA9"/>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4246" y="1077"/>
              <a:ext cx="0" cy="2774"/>
            </a:xfrm>
            <a:prstGeom prst="line">
              <a:avLst/>
            </a:prstGeom>
            <a:ln>
              <a:solidFill>
                <a:srgbClr val="3D7FA9"/>
              </a:solidFill>
            </a:ln>
          </p:spPr>
          <p:style>
            <a:lnRef idx="2">
              <a:schemeClr val="accent1"/>
            </a:lnRef>
            <a:fillRef idx="0">
              <a:schemeClr val="accent1"/>
            </a:fillRef>
            <a:effectRef idx="1">
              <a:schemeClr val="accent1"/>
            </a:effectRef>
            <a:fontRef idx="minor">
              <a:schemeClr val="tx1"/>
            </a:fontRef>
          </p:style>
        </p:cxnSp>
        <p:sp>
          <p:nvSpPr>
            <p:cNvPr id="30" name="Rectangle 29"/>
            <p:cNvSpPr/>
            <p:nvPr/>
          </p:nvSpPr>
          <p:spPr>
            <a:xfrm>
              <a:off x="886" y="656"/>
              <a:ext cx="718" cy="432"/>
            </a:xfrm>
            <a:prstGeom prst="rect">
              <a:avLst/>
            </a:prstGeom>
            <a:solidFill>
              <a:srgbClr val="3D7FA9"/>
            </a:solidFill>
            <a:ln>
              <a:solidFill>
                <a:srgbClr val="3D7FA9"/>
              </a:solidFill>
            </a:ln>
          </p:spPr>
          <p:style>
            <a:lnRef idx="1">
              <a:schemeClr val="accent1"/>
            </a:lnRef>
            <a:fillRef idx="3">
              <a:schemeClr val="accent1"/>
            </a:fillRef>
            <a:effectRef idx="2">
              <a:schemeClr val="accent1"/>
            </a:effectRef>
            <a:fontRef idx="minor">
              <a:schemeClr val="lt1"/>
            </a:fontRef>
          </p:style>
          <p:txBody>
            <a:bodyPr tIns="0" anchor="ctr"/>
            <a:lstStyle/>
            <a:p>
              <a:pPr algn="ctr">
                <a:defRPr/>
              </a:pPr>
              <a:r>
                <a:rPr lang="en-US" sz="1400" dirty="0">
                  <a:solidFill>
                    <a:srgbClr val="FFFFFF"/>
                  </a:solidFill>
                </a:rPr>
                <a:t>Well Below Average</a:t>
              </a:r>
            </a:p>
            <a:p>
              <a:pPr algn="ctr">
                <a:defRPr/>
              </a:pPr>
              <a:endParaRPr lang="en-US" sz="1400" dirty="0">
                <a:solidFill>
                  <a:srgbClr val="FFFFFF"/>
                </a:solidFill>
              </a:endParaRPr>
            </a:p>
          </p:txBody>
        </p:sp>
        <p:cxnSp>
          <p:nvCxnSpPr>
            <p:cNvPr id="31" name="Straight Connector 7"/>
            <p:cNvCxnSpPr/>
            <p:nvPr/>
          </p:nvCxnSpPr>
          <p:spPr>
            <a:xfrm>
              <a:off x="1249" y="1089"/>
              <a:ext cx="0" cy="2774"/>
            </a:xfrm>
            <a:prstGeom prst="line">
              <a:avLst/>
            </a:prstGeom>
            <a:ln>
              <a:solidFill>
                <a:srgbClr val="3D7FA9"/>
              </a:solidFill>
            </a:ln>
          </p:spPr>
          <p:style>
            <a:lnRef idx="2">
              <a:schemeClr val="accent1"/>
            </a:lnRef>
            <a:fillRef idx="0">
              <a:schemeClr val="accent1"/>
            </a:fillRef>
            <a:effectRef idx="1">
              <a:schemeClr val="accent1"/>
            </a:effectRef>
            <a:fontRef idx="minor">
              <a:schemeClr val="tx1"/>
            </a:fontRef>
          </p:style>
        </p:cxnSp>
        <p:sp>
          <p:nvSpPr>
            <p:cNvPr id="32" name="Rectangle 11"/>
            <p:cNvSpPr/>
            <p:nvPr/>
          </p:nvSpPr>
          <p:spPr>
            <a:xfrm>
              <a:off x="2400" y="645"/>
              <a:ext cx="718" cy="432"/>
            </a:xfrm>
            <a:prstGeom prst="rect">
              <a:avLst/>
            </a:prstGeom>
            <a:solidFill>
              <a:srgbClr val="3D7FA9"/>
            </a:solidFill>
            <a:ln>
              <a:solidFill>
                <a:srgbClr val="3D7FA9"/>
              </a:solidFill>
            </a:ln>
          </p:spPr>
          <p:style>
            <a:lnRef idx="1">
              <a:schemeClr val="accent1"/>
            </a:lnRef>
            <a:fillRef idx="3">
              <a:schemeClr val="accent1"/>
            </a:fillRef>
            <a:effectRef idx="2">
              <a:schemeClr val="accent1"/>
            </a:effectRef>
            <a:fontRef idx="minor">
              <a:schemeClr val="lt1"/>
            </a:fontRef>
          </p:style>
          <p:txBody>
            <a:bodyPr tIns="0" anchor="ctr"/>
            <a:lstStyle/>
            <a:p>
              <a:pPr algn="ctr">
                <a:defRPr/>
              </a:pPr>
              <a:r>
                <a:rPr lang="en-US" sz="2000" dirty="0">
                  <a:solidFill>
                    <a:srgbClr val="FFFFFF"/>
                  </a:solidFill>
                </a:rPr>
                <a:t>Average</a:t>
              </a:r>
            </a:p>
            <a:p>
              <a:pPr algn="ctr">
                <a:defRPr/>
              </a:pPr>
              <a:endParaRPr lang="en-US" sz="2000" dirty="0">
                <a:solidFill>
                  <a:srgbClr val="FFFFFF"/>
                </a:solidFill>
              </a:endParaRPr>
            </a:p>
          </p:txBody>
        </p:sp>
        <p:sp>
          <p:nvSpPr>
            <p:cNvPr id="33" name="Rectangle 11"/>
            <p:cNvSpPr/>
            <p:nvPr/>
          </p:nvSpPr>
          <p:spPr>
            <a:xfrm>
              <a:off x="3887" y="639"/>
              <a:ext cx="718" cy="432"/>
            </a:xfrm>
            <a:prstGeom prst="rect">
              <a:avLst/>
            </a:prstGeom>
            <a:solidFill>
              <a:srgbClr val="3D7FA9"/>
            </a:solidFill>
            <a:ln>
              <a:solidFill>
                <a:srgbClr val="3D7FA9"/>
              </a:solidFill>
            </a:ln>
          </p:spPr>
          <p:style>
            <a:lnRef idx="1">
              <a:schemeClr val="accent1"/>
            </a:lnRef>
            <a:fillRef idx="3">
              <a:schemeClr val="accent1"/>
            </a:fillRef>
            <a:effectRef idx="2">
              <a:schemeClr val="accent1"/>
            </a:effectRef>
            <a:fontRef idx="minor">
              <a:schemeClr val="lt1"/>
            </a:fontRef>
          </p:style>
          <p:txBody>
            <a:bodyPr tIns="0" anchor="ctr"/>
            <a:lstStyle/>
            <a:p>
              <a:pPr algn="ctr">
                <a:defRPr/>
              </a:pPr>
              <a:r>
                <a:rPr lang="en-US" sz="1400" dirty="0">
                  <a:solidFill>
                    <a:srgbClr val="FFFFFF"/>
                  </a:solidFill>
                </a:rPr>
                <a:t>Well Above Average</a:t>
              </a:r>
            </a:p>
            <a:p>
              <a:pPr algn="ctr">
                <a:defRPr/>
              </a:pPr>
              <a:endParaRPr lang="en-US" sz="1400" dirty="0">
                <a:solidFill>
                  <a:srgbClr val="FFFFFF"/>
                </a:solidFill>
              </a:endParaRPr>
            </a:p>
          </p:txBody>
        </p:sp>
        <p:sp>
          <p:nvSpPr>
            <p:cNvPr id="34" name="Line 42"/>
            <p:cNvSpPr>
              <a:spLocks noChangeShapeType="1"/>
            </p:cNvSpPr>
            <p:nvPr/>
          </p:nvSpPr>
          <p:spPr bwMode="auto">
            <a:xfrm flipH="1" flipV="1">
              <a:off x="581" y="872"/>
              <a:ext cx="305" cy="2"/>
            </a:xfrm>
            <a:prstGeom prst="line">
              <a:avLst/>
            </a:prstGeom>
            <a:solidFill>
              <a:srgbClr val="3D7FA9"/>
            </a:solidFill>
            <a:ln w="50800">
              <a:solidFill>
                <a:srgbClr val="3D7FA9"/>
              </a:solidFill>
              <a:round/>
              <a:headEnd/>
              <a:tailEnd type="triangle" w="med" len="med"/>
            </a:ln>
          </p:spPr>
          <p:txBody>
            <a:bodyPr/>
            <a:lstStyle/>
            <a:p>
              <a:endParaRPr lang="en-US"/>
            </a:p>
          </p:txBody>
        </p:sp>
        <p:sp>
          <p:nvSpPr>
            <p:cNvPr id="35" name="Line 44"/>
            <p:cNvSpPr>
              <a:spLocks noChangeShapeType="1"/>
            </p:cNvSpPr>
            <p:nvPr/>
          </p:nvSpPr>
          <p:spPr bwMode="auto">
            <a:xfrm>
              <a:off x="4605" y="863"/>
              <a:ext cx="386" cy="0"/>
            </a:xfrm>
            <a:prstGeom prst="line">
              <a:avLst/>
            </a:prstGeom>
            <a:solidFill>
              <a:srgbClr val="3D7FA9"/>
            </a:solidFill>
            <a:ln w="50800">
              <a:solidFill>
                <a:srgbClr val="3D7FA9"/>
              </a:solidFill>
              <a:round/>
              <a:headEnd/>
              <a:tailEnd type="triangle" w="med" len="med"/>
            </a:ln>
          </p:spPr>
          <p:txBody>
            <a:bodyPr/>
            <a:lstStyle/>
            <a:p>
              <a:endParaRPr lang="en-US"/>
            </a:p>
          </p:txBody>
        </p:sp>
        <p:sp>
          <p:nvSpPr>
            <p:cNvPr id="36" name="Line 46"/>
            <p:cNvSpPr>
              <a:spLocks noChangeShapeType="1"/>
            </p:cNvSpPr>
            <p:nvPr/>
          </p:nvSpPr>
          <p:spPr bwMode="auto">
            <a:xfrm flipH="1" flipV="1">
              <a:off x="1604" y="866"/>
              <a:ext cx="796" cy="0"/>
            </a:xfrm>
            <a:prstGeom prst="line">
              <a:avLst/>
            </a:prstGeom>
            <a:solidFill>
              <a:srgbClr val="3D7FA9"/>
            </a:solidFill>
            <a:ln w="50800">
              <a:solidFill>
                <a:srgbClr val="3D7FA9"/>
              </a:solidFill>
              <a:round/>
              <a:headEnd/>
              <a:tailEnd type="triangle" w="med" len="med"/>
            </a:ln>
          </p:spPr>
          <p:txBody>
            <a:bodyPr/>
            <a:lstStyle/>
            <a:p>
              <a:endParaRPr lang="en-US"/>
            </a:p>
          </p:txBody>
        </p:sp>
        <p:sp>
          <p:nvSpPr>
            <p:cNvPr id="37" name="Line 47"/>
            <p:cNvSpPr>
              <a:spLocks noChangeShapeType="1"/>
            </p:cNvSpPr>
            <p:nvPr/>
          </p:nvSpPr>
          <p:spPr bwMode="auto">
            <a:xfrm flipV="1">
              <a:off x="3118" y="879"/>
              <a:ext cx="769" cy="0"/>
            </a:xfrm>
            <a:prstGeom prst="line">
              <a:avLst/>
            </a:prstGeom>
            <a:solidFill>
              <a:srgbClr val="3D7FA9"/>
            </a:solidFill>
            <a:ln w="50800">
              <a:solidFill>
                <a:srgbClr val="3D7FA9"/>
              </a:solidFill>
              <a:round/>
              <a:headEnd/>
              <a:tailEnd type="triangle" w="med" len="med"/>
            </a:ln>
          </p:spPr>
          <p:txBody>
            <a:bodyPr/>
            <a:lstStyle/>
            <a:p>
              <a:endParaRPr lang="en-US"/>
            </a:p>
          </p:txBody>
        </p:sp>
        <p:sp>
          <p:nvSpPr>
            <p:cNvPr id="38" name="Oval 31"/>
            <p:cNvSpPr>
              <a:spLocks noChangeArrowheads="1"/>
            </p:cNvSpPr>
            <p:nvPr/>
          </p:nvSpPr>
          <p:spPr bwMode="auto">
            <a:xfrm>
              <a:off x="429" y="1260"/>
              <a:ext cx="223" cy="348"/>
            </a:xfrm>
            <a:prstGeom prst="ellipse">
              <a:avLst/>
            </a:prstGeom>
            <a:noFill/>
            <a:ln w="9525">
              <a:solidFill>
                <a:schemeClr val="tx2"/>
              </a:solidFill>
              <a:round/>
              <a:headEnd/>
              <a:tailEnd/>
            </a:ln>
          </p:spPr>
          <p:txBody>
            <a:bodyPr wrap="none" tIns="9144" anchor="ctr"/>
            <a:lstStyle/>
            <a:p>
              <a:pPr algn="ctr"/>
              <a:endParaRPr lang="en-US" sz="1600" dirty="0">
                <a:latin typeface="Franklin Gothic Demi" pitchFamily="34" charset="0"/>
                <a:cs typeface="ＭＳ Ｐゴシック"/>
              </a:endParaRPr>
            </a:p>
          </p:txBody>
        </p:sp>
        <p:sp>
          <p:nvSpPr>
            <p:cNvPr id="41" name="Oval 49"/>
            <p:cNvSpPr>
              <a:spLocks noChangeArrowheads="1"/>
            </p:cNvSpPr>
            <p:nvPr/>
          </p:nvSpPr>
          <p:spPr bwMode="auto">
            <a:xfrm>
              <a:off x="4768" y="1479"/>
              <a:ext cx="223" cy="348"/>
            </a:xfrm>
            <a:prstGeom prst="ellipse">
              <a:avLst/>
            </a:prstGeom>
            <a:noFill/>
            <a:ln w="9525">
              <a:solidFill>
                <a:schemeClr val="tx2"/>
              </a:solidFill>
              <a:round/>
              <a:headEnd/>
              <a:tailEnd/>
            </a:ln>
          </p:spPr>
          <p:txBody>
            <a:bodyPr wrap="none" tIns="9144" anchor="ctr"/>
            <a:lstStyle/>
            <a:p>
              <a:pPr algn="ctr"/>
              <a:endParaRPr lang="en-US" sz="1600" dirty="0">
                <a:latin typeface="Franklin Gothic Demi" pitchFamily="34" charset="0"/>
                <a:cs typeface="ＭＳ Ｐゴシック"/>
              </a:endParaRPr>
            </a:p>
          </p:txBody>
        </p:sp>
        <p:grpSp>
          <p:nvGrpSpPr>
            <p:cNvPr id="42" name="Group 98"/>
            <p:cNvGrpSpPr>
              <a:grpSpLocks/>
            </p:cNvGrpSpPr>
            <p:nvPr/>
          </p:nvGrpSpPr>
          <p:grpSpPr bwMode="auto">
            <a:xfrm>
              <a:off x="429" y="1773"/>
              <a:ext cx="2444" cy="348"/>
              <a:chOff x="429" y="1773"/>
              <a:chExt cx="2444" cy="348"/>
            </a:xfrm>
          </p:grpSpPr>
          <p:cxnSp>
            <p:nvCxnSpPr>
              <p:cNvPr id="44" name="Straight Connector 26"/>
              <p:cNvCxnSpPr/>
              <p:nvPr/>
            </p:nvCxnSpPr>
            <p:spPr>
              <a:xfrm>
                <a:off x="1348" y="1938"/>
                <a:ext cx="1525" cy="0"/>
              </a:xfrm>
              <a:prstGeom prst="line">
                <a:avLst/>
              </a:prstGeom>
              <a:ln>
                <a:solidFill>
                  <a:srgbClr val="3D7FA9"/>
                </a:solidFill>
              </a:ln>
            </p:spPr>
            <p:style>
              <a:lnRef idx="2">
                <a:schemeClr val="accent1"/>
              </a:lnRef>
              <a:fillRef idx="0">
                <a:schemeClr val="accent1"/>
              </a:fillRef>
              <a:effectRef idx="1">
                <a:schemeClr val="accent1"/>
              </a:effectRef>
              <a:fontRef idx="minor">
                <a:schemeClr val="tx1"/>
              </a:fontRef>
            </p:style>
          </p:cxnSp>
          <p:cxnSp>
            <p:nvCxnSpPr>
              <p:cNvPr id="45" name="Straight Connector 44"/>
              <p:cNvCxnSpPr/>
              <p:nvPr/>
            </p:nvCxnSpPr>
            <p:spPr>
              <a:xfrm flipV="1">
                <a:off x="429" y="1947"/>
                <a:ext cx="696" cy="0"/>
              </a:xfrm>
              <a:prstGeom prst="line">
                <a:avLst/>
              </a:prstGeom>
              <a:ln>
                <a:solidFill>
                  <a:srgbClr val="3D7FA9"/>
                </a:solidFill>
              </a:ln>
            </p:spPr>
            <p:style>
              <a:lnRef idx="2">
                <a:schemeClr val="accent1"/>
              </a:lnRef>
              <a:fillRef idx="0">
                <a:schemeClr val="accent1"/>
              </a:fillRef>
              <a:effectRef idx="1">
                <a:schemeClr val="accent1"/>
              </a:effectRef>
              <a:fontRef idx="minor">
                <a:schemeClr val="tx1"/>
              </a:fontRef>
            </p:style>
          </p:cxnSp>
          <p:cxnSp>
            <p:nvCxnSpPr>
              <p:cNvPr id="46" name="Straight Connector 45"/>
              <p:cNvCxnSpPr/>
              <p:nvPr/>
            </p:nvCxnSpPr>
            <p:spPr>
              <a:xfrm>
                <a:off x="2866" y="1867"/>
                <a:ext cx="0" cy="168"/>
              </a:xfrm>
              <a:prstGeom prst="line">
                <a:avLst/>
              </a:prstGeom>
              <a:ln>
                <a:solidFill>
                  <a:srgbClr val="3D7FA9"/>
                </a:solidFill>
              </a:ln>
            </p:spPr>
            <p:style>
              <a:lnRef idx="2">
                <a:schemeClr val="accent1"/>
              </a:lnRef>
              <a:fillRef idx="0">
                <a:schemeClr val="accent1"/>
              </a:fillRef>
              <a:effectRef idx="1">
                <a:schemeClr val="accent1"/>
              </a:effectRef>
              <a:fontRef idx="minor">
                <a:schemeClr val="tx1"/>
              </a:fontRef>
            </p:style>
          </p:cxnSp>
          <p:cxnSp>
            <p:nvCxnSpPr>
              <p:cNvPr id="47" name="Straight Connector 45"/>
              <p:cNvCxnSpPr/>
              <p:nvPr/>
            </p:nvCxnSpPr>
            <p:spPr>
              <a:xfrm>
                <a:off x="429" y="1862"/>
                <a:ext cx="0" cy="169"/>
              </a:xfrm>
              <a:prstGeom prst="line">
                <a:avLst/>
              </a:prstGeom>
              <a:ln>
                <a:solidFill>
                  <a:srgbClr val="3D7FA9"/>
                </a:solidFill>
              </a:ln>
            </p:spPr>
            <p:style>
              <a:lnRef idx="2">
                <a:schemeClr val="accent1"/>
              </a:lnRef>
              <a:fillRef idx="0">
                <a:schemeClr val="accent1"/>
              </a:fillRef>
              <a:effectRef idx="1">
                <a:schemeClr val="accent1"/>
              </a:effectRef>
              <a:fontRef idx="minor">
                <a:schemeClr val="tx1"/>
              </a:fontRef>
            </p:style>
          </p:cxnSp>
          <p:sp>
            <p:nvSpPr>
              <p:cNvPr id="48" name="Oval 72"/>
              <p:cNvSpPr>
                <a:spLocks noChangeArrowheads="1"/>
              </p:cNvSpPr>
              <p:nvPr/>
            </p:nvSpPr>
            <p:spPr bwMode="auto">
              <a:xfrm>
                <a:off x="1125" y="1773"/>
                <a:ext cx="223" cy="348"/>
              </a:xfrm>
              <a:prstGeom prst="ellipse">
                <a:avLst/>
              </a:prstGeom>
              <a:noFill/>
              <a:ln w="9525">
                <a:solidFill>
                  <a:schemeClr val="tx2"/>
                </a:solidFill>
                <a:round/>
                <a:headEnd/>
                <a:tailEnd/>
              </a:ln>
            </p:spPr>
            <p:txBody>
              <a:bodyPr wrap="none" tIns="9144" anchor="ctr"/>
              <a:lstStyle/>
              <a:p>
                <a:pPr algn="ctr"/>
                <a:endParaRPr lang="en-US" sz="1600" dirty="0">
                  <a:latin typeface="Franklin Gothic Demi" pitchFamily="34" charset="0"/>
                  <a:cs typeface="ＭＳ Ｐゴシック"/>
                </a:endParaRPr>
              </a:p>
            </p:txBody>
          </p:sp>
        </p:grpSp>
        <p:sp>
          <p:nvSpPr>
            <p:cNvPr id="43" name="Text Box 45"/>
            <p:cNvSpPr txBox="1">
              <a:spLocks noChangeArrowheads="1"/>
            </p:cNvSpPr>
            <p:nvPr/>
          </p:nvSpPr>
          <p:spPr bwMode="auto">
            <a:xfrm>
              <a:off x="432" y="2083"/>
              <a:ext cx="593" cy="173"/>
            </a:xfrm>
            <a:prstGeom prst="rect">
              <a:avLst/>
            </a:prstGeom>
            <a:noFill/>
            <a:ln w="9525">
              <a:noFill/>
              <a:miter lim="800000"/>
              <a:headEnd/>
              <a:tailEnd/>
            </a:ln>
          </p:spPr>
          <p:txBody>
            <a:bodyPr wrap="none">
              <a:spAutoFit/>
            </a:bodyPr>
            <a:lstStyle/>
            <a:p>
              <a:r>
                <a:rPr lang="en-US" dirty="0">
                  <a:cs typeface="ＭＳ Ｐゴシック"/>
                </a:rPr>
                <a:t>Developing</a:t>
              </a:r>
            </a:p>
          </p:txBody>
        </p:sp>
      </p:grpSp>
      <p:cxnSp>
        <p:nvCxnSpPr>
          <p:cNvPr id="56" name="Straight Connector 44"/>
          <p:cNvCxnSpPr/>
          <p:nvPr/>
        </p:nvCxnSpPr>
        <p:spPr bwMode="auto">
          <a:xfrm>
            <a:off x="5421313" y="3576638"/>
            <a:ext cx="0" cy="266700"/>
          </a:xfrm>
          <a:prstGeom prst="line">
            <a:avLst/>
          </a:prstGeom>
          <a:ln>
            <a:solidFill>
              <a:srgbClr val="3D7FA9"/>
            </a:solidFill>
          </a:ln>
        </p:spPr>
        <p:style>
          <a:lnRef idx="2">
            <a:schemeClr val="accent1"/>
          </a:lnRef>
          <a:fillRef idx="0">
            <a:schemeClr val="accent1"/>
          </a:fillRef>
          <a:effectRef idx="1">
            <a:schemeClr val="accent1"/>
          </a:effectRef>
          <a:fontRef idx="minor">
            <a:schemeClr val="tx1"/>
          </a:fontRef>
        </p:style>
      </p:cxnSp>
      <p:grpSp>
        <p:nvGrpSpPr>
          <p:cNvPr id="62" name="Group 61"/>
          <p:cNvGrpSpPr/>
          <p:nvPr/>
        </p:nvGrpSpPr>
        <p:grpSpPr>
          <a:xfrm>
            <a:off x="4162425" y="4935538"/>
            <a:ext cx="2319338" cy="855662"/>
            <a:chOff x="4162425" y="4097338"/>
            <a:chExt cx="2319338" cy="855662"/>
          </a:xfrm>
        </p:grpSpPr>
        <p:sp>
          <p:nvSpPr>
            <p:cNvPr id="49" name="Text Box 39"/>
            <p:cNvSpPr txBox="1">
              <a:spLocks noChangeArrowheads="1"/>
            </p:cNvSpPr>
            <p:nvPr/>
          </p:nvSpPr>
          <p:spPr bwMode="auto">
            <a:xfrm>
              <a:off x="4794249" y="4583668"/>
              <a:ext cx="1304925" cy="369332"/>
            </a:xfrm>
            <a:prstGeom prst="rect">
              <a:avLst/>
            </a:prstGeom>
            <a:noFill/>
            <a:ln w="9525">
              <a:noFill/>
              <a:miter lim="800000"/>
              <a:headEnd/>
              <a:tailEnd/>
            </a:ln>
          </p:spPr>
          <p:txBody>
            <a:bodyPr wrap="square">
              <a:spAutoFit/>
            </a:bodyPr>
            <a:lstStyle/>
            <a:p>
              <a:pPr algn="ctr"/>
              <a:r>
                <a:rPr lang="en-US" dirty="0">
                  <a:cs typeface="ＭＳ Ｐゴシック"/>
                </a:rPr>
                <a:t>Effective</a:t>
              </a:r>
            </a:p>
          </p:txBody>
        </p:sp>
        <p:cxnSp>
          <p:nvCxnSpPr>
            <p:cNvPr id="50" name="Straight Connector 49"/>
            <p:cNvCxnSpPr/>
            <p:nvPr/>
          </p:nvCxnSpPr>
          <p:spPr bwMode="auto">
            <a:xfrm>
              <a:off x="5716588" y="4373563"/>
              <a:ext cx="765175" cy="0"/>
            </a:xfrm>
            <a:prstGeom prst="line">
              <a:avLst/>
            </a:prstGeom>
            <a:ln>
              <a:solidFill>
                <a:srgbClr val="3D7FA9"/>
              </a:solidFill>
            </a:ln>
          </p:spPr>
          <p:style>
            <a:lnRef idx="2">
              <a:schemeClr val="accent1"/>
            </a:lnRef>
            <a:fillRef idx="0">
              <a:schemeClr val="accent1"/>
            </a:fillRef>
            <a:effectRef idx="1">
              <a:schemeClr val="accent1"/>
            </a:effectRef>
            <a:fontRef idx="minor">
              <a:schemeClr val="tx1"/>
            </a:fontRef>
          </p:style>
        </p:cxnSp>
        <p:cxnSp>
          <p:nvCxnSpPr>
            <p:cNvPr id="51" name="Straight Connector 50"/>
            <p:cNvCxnSpPr>
              <a:cxnSpLocks noChangeShapeType="1"/>
            </p:cNvCxnSpPr>
            <p:nvPr/>
          </p:nvCxnSpPr>
          <p:spPr bwMode="auto">
            <a:xfrm>
              <a:off x="4162425" y="4387851"/>
              <a:ext cx="1200150" cy="0"/>
            </a:xfrm>
            <a:prstGeom prst="line">
              <a:avLst/>
            </a:prstGeom>
            <a:noFill/>
            <a:ln w="25400" algn="ctr">
              <a:solidFill>
                <a:srgbClr val="3D7FA9"/>
              </a:solidFill>
              <a:round/>
              <a:headEnd/>
              <a:tailEnd/>
            </a:ln>
            <a:effectLst>
              <a:outerShdw dist="20000" dir="5400000" rotWithShape="0">
                <a:srgbClr val="000000">
                  <a:alpha val="37999"/>
                </a:srgbClr>
              </a:outerShdw>
            </a:effectLst>
          </p:spPr>
        </p:cxnSp>
        <p:cxnSp>
          <p:nvCxnSpPr>
            <p:cNvPr id="52" name="Straight Connector 51"/>
            <p:cNvCxnSpPr/>
            <p:nvPr/>
          </p:nvCxnSpPr>
          <p:spPr bwMode="auto">
            <a:xfrm>
              <a:off x="6481763" y="4254501"/>
              <a:ext cx="0" cy="266700"/>
            </a:xfrm>
            <a:prstGeom prst="line">
              <a:avLst/>
            </a:prstGeom>
            <a:ln>
              <a:solidFill>
                <a:srgbClr val="3D7FA9"/>
              </a:solidFill>
            </a:ln>
          </p:spPr>
          <p:style>
            <a:lnRef idx="2">
              <a:schemeClr val="accent1"/>
            </a:lnRef>
            <a:fillRef idx="0">
              <a:schemeClr val="accent1"/>
            </a:fillRef>
            <a:effectRef idx="1">
              <a:schemeClr val="accent1"/>
            </a:effectRef>
            <a:fontRef idx="minor">
              <a:schemeClr val="tx1"/>
            </a:fontRef>
          </p:style>
        </p:cxnSp>
        <p:cxnSp>
          <p:nvCxnSpPr>
            <p:cNvPr id="53" name="Straight Connector 52"/>
            <p:cNvCxnSpPr/>
            <p:nvPr/>
          </p:nvCxnSpPr>
          <p:spPr bwMode="auto">
            <a:xfrm>
              <a:off x="4162425" y="4238626"/>
              <a:ext cx="0" cy="268288"/>
            </a:xfrm>
            <a:prstGeom prst="line">
              <a:avLst/>
            </a:prstGeom>
            <a:ln>
              <a:solidFill>
                <a:srgbClr val="3D7FA9"/>
              </a:solidFill>
            </a:ln>
          </p:spPr>
          <p:style>
            <a:lnRef idx="2">
              <a:schemeClr val="accent1"/>
            </a:lnRef>
            <a:fillRef idx="0">
              <a:schemeClr val="accent1"/>
            </a:fillRef>
            <a:effectRef idx="1">
              <a:schemeClr val="accent1"/>
            </a:effectRef>
            <a:fontRef idx="minor">
              <a:schemeClr val="tx1"/>
            </a:fontRef>
          </p:style>
        </p:cxnSp>
        <p:sp>
          <p:nvSpPr>
            <p:cNvPr id="58" name="Oval 78"/>
            <p:cNvSpPr>
              <a:spLocks noChangeArrowheads="1"/>
            </p:cNvSpPr>
            <p:nvPr/>
          </p:nvSpPr>
          <p:spPr bwMode="auto">
            <a:xfrm>
              <a:off x="5362575" y="4097338"/>
              <a:ext cx="354012" cy="552450"/>
            </a:xfrm>
            <a:prstGeom prst="ellipse">
              <a:avLst/>
            </a:prstGeom>
            <a:noFill/>
            <a:ln w="9525">
              <a:solidFill>
                <a:schemeClr val="tx2"/>
              </a:solidFill>
              <a:round/>
              <a:headEnd/>
              <a:tailEnd/>
            </a:ln>
          </p:spPr>
          <p:txBody>
            <a:bodyPr wrap="none" tIns="9144" anchor="ctr"/>
            <a:lstStyle/>
            <a:p>
              <a:pPr algn="ctr"/>
              <a:endParaRPr lang="en-US" sz="1600" dirty="0">
                <a:latin typeface="Franklin Gothic Demi" pitchFamily="34" charset="0"/>
                <a:cs typeface="ＭＳ Ｐゴシック"/>
              </a:endParaRPr>
            </a:p>
          </p:txBody>
        </p:sp>
      </p:grpSp>
      <p:grpSp>
        <p:nvGrpSpPr>
          <p:cNvPr id="64" name="Group 63"/>
          <p:cNvGrpSpPr/>
          <p:nvPr/>
        </p:nvGrpSpPr>
        <p:grpSpPr>
          <a:xfrm>
            <a:off x="1982788" y="1728788"/>
            <a:ext cx="4757737" cy="4384675"/>
            <a:chOff x="1982788" y="1728788"/>
            <a:chExt cx="4757737" cy="4384675"/>
          </a:xfrm>
        </p:grpSpPr>
        <p:sp>
          <p:nvSpPr>
            <p:cNvPr id="61" name="Rectangle 60"/>
            <p:cNvSpPr/>
            <p:nvPr/>
          </p:nvSpPr>
          <p:spPr>
            <a:xfrm>
              <a:off x="1982788" y="1728788"/>
              <a:ext cx="4757737" cy="4384675"/>
            </a:xfrm>
            <a:prstGeom prst="rect">
              <a:avLst/>
            </a:prstGeom>
            <a:solidFill>
              <a:schemeClr val="accent1">
                <a:alpha val="3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4" name="Straight Connector 42"/>
            <p:cNvCxnSpPr/>
            <p:nvPr/>
          </p:nvCxnSpPr>
          <p:spPr bwMode="auto">
            <a:xfrm>
              <a:off x="4165600" y="3695701"/>
              <a:ext cx="1255712" cy="0"/>
            </a:xfrm>
            <a:prstGeom prst="line">
              <a:avLst/>
            </a:prstGeom>
            <a:ln>
              <a:solidFill>
                <a:srgbClr val="3D7FA9"/>
              </a:solidFill>
            </a:ln>
          </p:spPr>
          <p:style>
            <a:lnRef idx="2">
              <a:schemeClr val="accent1"/>
            </a:lnRef>
            <a:fillRef idx="0">
              <a:schemeClr val="accent1"/>
            </a:fillRef>
            <a:effectRef idx="1">
              <a:schemeClr val="accent1"/>
            </a:effectRef>
            <a:fontRef idx="minor">
              <a:schemeClr val="tx1"/>
            </a:fontRef>
          </p:style>
        </p:cxnSp>
        <p:cxnSp>
          <p:nvCxnSpPr>
            <p:cNvPr id="55" name="Straight Connector 43"/>
            <p:cNvCxnSpPr>
              <a:cxnSpLocks noChangeShapeType="1"/>
            </p:cNvCxnSpPr>
            <p:nvPr/>
          </p:nvCxnSpPr>
          <p:spPr bwMode="auto">
            <a:xfrm>
              <a:off x="2824163" y="3709988"/>
              <a:ext cx="985837" cy="0"/>
            </a:xfrm>
            <a:prstGeom prst="line">
              <a:avLst/>
            </a:prstGeom>
            <a:noFill/>
            <a:ln w="25400" algn="ctr">
              <a:solidFill>
                <a:srgbClr val="3D7FA9"/>
              </a:solidFill>
              <a:round/>
              <a:headEnd/>
              <a:tailEnd/>
            </a:ln>
            <a:effectLst>
              <a:outerShdw dist="20000" dir="5400000" rotWithShape="0">
                <a:srgbClr val="000000">
                  <a:alpha val="37999"/>
                </a:srgbClr>
              </a:outerShdw>
            </a:effectLst>
          </p:spPr>
        </p:cxnSp>
        <p:cxnSp>
          <p:nvCxnSpPr>
            <p:cNvPr id="57" name="Straight Connector 45"/>
            <p:cNvCxnSpPr/>
            <p:nvPr/>
          </p:nvCxnSpPr>
          <p:spPr bwMode="auto">
            <a:xfrm>
              <a:off x="2824163" y="3552826"/>
              <a:ext cx="0" cy="268288"/>
            </a:xfrm>
            <a:prstGeom prst="line">
              <a:avLst/>
            </a:prstGeom>
            <a:ln>
              <a:solidFill>
                <a:srgbClr val="3D7FA9"/>
              </a:solidFill>
            </a:ln>
          </p:spPr>
          <p:style>
            <a:lnRef idx="2">
              <a:schemeClr val="accent1"/>
            </a:lnRef>
            <a:fillRef idx="0">
              <a:schemeClr val="accent1"/>
            </a:fillRef>
            <a:effectRef idx="1">
              <a:schemeClr val="accent1"/>
            </a:effectRef>
            <a:fontRef idx="minor">
              <a:schemeClr val="tx1"/>
            </a:fontRef>
          </p:style>
        </p:cxnSp>
        <p:sp>
          <p:nvSpPr>
            <p:cNvPr id="59" name="Oval 84"/>
            <p:cNvSpPr>
              <a:spLocks noChangeArrowheads="1"/>
            </p:cNvSpPr>
            <p:nvPr/>
          </p:nvSpPr>
          <p:spPr bwMode="auto">
            <a:xfrm>
              <a:off x="3810000" y="3419476"/>
              <a:ext cx="354012" cy="552450"/>
            </a:xfrm>
            <a:prstGeom prst="ellipse">
              <a:avLst/>
            </a:prstGeom>
            <a:noFill/>
            <a:ln w="9525">
              <a:solidFill>
                <a:schemeClr val="tx2"/>
              </a:solidFill>
              <a:round/>
              <a:headEnd/>
              <a:tailEnd/>
            </a:ln>
          </p:spPr>
          <p:txBody>
            <a:bodyPr wrap="none" tIns="9144" anchor="ctr"/>
            <a:lstStyle/>
            <a:p>
              <a:pPr algn="ctr"/>
              <a:endParaRPr lang="en-US" sz="1600" dirty="0">
                <a:latin typeface="Franklin Gothic Demi" pitchFamily="34" charset="0"/>
                <a:cs typeface="ＭＳ Ｐゴシック"/>
              </a:endParaRPr>
            </a:p>
          </p:txBody>
        </p:sp>
        <p:sp>
          <p:nvSpPr>
            <p:cNvPr id="60" name="Text Box 39"/>
            <p:cNvSpPr txBox="1">
              <a:spLocks noChangeArrowheads="1"/>
            </p:cNvSpPr>
            <p:nvPr/>
          </p:nvSpPr>
          <p:spPr bwMode="auto">
            <a:xfrm>
              <a:off x="2711451" y="3787260"/>
              <a:ext cx="1304925" cy="369332"/>
            </a:xfrm>
            <a:prstGeom prst="rect">
              <a:avLst/>
            </a:prstGeom>
            <a:noFill/>
            <a:ln w="9525">
              <a:noFill/>
              <a:miter lim="800000"/>
              <a:headEnd/>
              <a:tailEnd/>
            </a:ln>
          </p:spPr>
          <p:txBody>
            <a:bodyPr wrap="square">
              <a:spAutoFit/>
            </a:bodyPr>
            <a:lstStyle/>
            <a:p>
              <a:pPr algn="ctr"/>
              <a:r>
                <a:rPr lang="en-US" dirty="0">
                  <a:cs typeface="ＭＳ Ｐゴシック"/>
                </a:rPr>
                <a:t>Effective</a:t>
              </a:r>
            </a:p>
          </p:txBody>
        </p:sp>
      </p:grpSp>
    </p:spTree>
    <p:extLst>
      <p:ext uri="{BB962C8B-B14F-4D97-AF65-F5344CB8AC3E}">
        <p14:creationId xmlns="" xmlns:p14="http://schemas.microsoft.com/office/powerpoint/2010/main" val="124572120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Percent of Teachers in Each HEDI Rating in 2011-12</a:t>
            </a:r>
            <a:endParaRPr lang="en-US" dirty="0"/>
          </a:p>
        </p:txBody>
      </p:sp>
      <p:sp>
        <p:nvSpPr>
          <p:cNvPr id="4" name="Footer Placeholder 3"/>
          <p:cNvSpPr>
            <a:spLocks noGrp="1"/>
          </p:cNvSpPr>
          <p:nvPr>
            <p:ph type="ftr" sz="quarter" idx="10"/>
          </p:nvPr>
        </p:nvSpPr>
        <p:spPr/>
        <p:txBody>
          <a:bodyPr/>
          <a:lstStyle/>
          <a:p>
            <a:pPr>
              <a:defRPr/>
            </a:pPr>
            <a:r>
              <a:rPr lang="en-US" smtClean="0"/>
              <a:t>EngageNY.org</a:t>
            </a:r>
            <a:endParaRPr lang="en-US" dirty="0"/>
          </a:p>
        </p:txBody>
      </p:sp>
      <p:sp>
        <p:nvSpPr>
          <p:cNvPr id="5" name="Slide Number Placeholder 4"/>
          <p:cNvSpPr>
            <a:spLocks noGrp="1"/>
          </p:cNvSpPr>
          <p:nvPr>
            <p:ph type="sldNum" sz="quarter" idx="11"/>
          </p:nvPr>
        </p:nvSpPr>
        <p:spPr/>
        <p:txBody>
          <a:bodyPr/>
          <a:lstStyle/>
          <a:p>
            <a:pPr>
              <a:defRPr/>
            </a:pPr>
            <a:fld id="{38AB0506-A0B2-47F0-8E7A-100251E1F1D3}" type="slidenum">
              <a:rPr lang="en-US" smtClean="0"/>
              <a:pPr>
                <a:defRPr/>
              </a:pPr>
              <a:t>35</a:t>
            </a:fld>
            <a:endParaRPr lang="en-US" dirty="0"/>
          </a:p>
        </p:txBody>
      </p:sp>
      <p:graphicFrame>
        <p:nvGraphicFramePr>
          <p:cNvPr id="6" name="Group 32"/>
          <p:cNvGraphicFramePr>
            <a:graphicFrameLocks/>
          </p:cNvGraphicFramePr>
          <p:nvPr>
            <p:extLst>
              <p:ext uri="{D42A27DB-BD31-4B8C-83A1-F6EECF244321}">
                <p14:modId xmlns="" xmlns:p14="http://schemas.microsoft.com/office/powerpoint/2010/main" val="553055549"/>
              </p:ext>
            </p:extLst>
          </p:nvPr>
        </p:nvGraphicFramePr>
        <p:xfrm>
          <a:off x="914400" y="1600200"/>
          <a:ext cx="5934075" cy="4473939"/>
        </p:xfrm>
        <a:graphic>
          <a:graphicData uri="http://schemas.openxmlformats.org/drawingml/2006/table">
            <a:tbl>
              <a:tblPr/>
              <a:tblGrid>
                <a:gridCol w="2114204"/>
                <a:gridCol w="2015164"/>
                <a:gridCol w="1804707"/>
              </a:tblGrid>
              <a:tr h="14541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FFFFFF"/>
                          </a:solidFill>
                          <a:effectLst/>
                          <a:latin typeface="Arial" pitchFamily="34" charset="0"/>
                          <a:ea typeface="ＭＳ Ｐゴシック"/>
                          <a:cs typeface="Arial" pitchFamily="34" charset="0"/>
                        </a:rPr>
                        <a:t>Growth Score Ratings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FFFFFF"/>
                          </a:solidFill>
                          <a:effectLst/>
                          <a:latin typeface="Arial" pitchFamily="34" charset="0"/>
                          <a:ea typeface="ＭＳ Ｐゴシック"/>
                          <a:cs typeface="Arial" pitchFamily="34" charset="0"/>
                        </a:rPr>
                        <a:t>2011-12 Growth Model</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D7FA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FFFFFF"/>
                          </a:solidFill>
                          <a:effectLst/>
                          <a:latin typeface="Arial" pitchFamily="34" charset="0"/>
                          <a:ea typeface="+mn-ea"/>
                          <a:cs typeface="Arial" pitchFamily="34" charset="0"/>
                        </a:rPr>
                        <a:t>Percent of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FFFFFF"/>
                          </a:solidFill>
                          <a:effectLst/>
                          <a:latin typeface="Arial" pitchFamily="34" charset="0"/>
                          <a:ea typeface="+mn-ea"/>
                          <a:cs typeface="Arial" pitchFamily="34" charset="0"/>
                        </a:rPr>
                        <a:t>Teacher MGPs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FFFFFF"/>
                          </a:solidFill>
                          <a:effectLst/>
                          <a:latin typeface="Arial" pitchFamily="34" charset="0"/>
                          <a:ea typeface="+mn-ea"/>
                          <a:cs typeface="Arial" pitchFamily="34" charset="0"/>
                        </a:rPr>
                        <a:t>(Grades 4-8, ELA/Math)</a:t>
                      </a:r>
                      <a:endParaRPr kumimoji="0" lang="en-US" sz="2000" b="1" i="0" u="none" strike="noStrike" cap="none" normalizeH="0" baseline="0" dirty="0" smtClean="0">
                        <a:ln>
                          <a:noFill/>
                        </a:ln>
                        <a:solidFill>
                          <a:srgbClr val="FFFFFF"/>
                        </a:solidFill>
                        <a:effectLst/>
                        <a:latin typeface="Arial" pitchFamily="34" charset="0"/>
                        <a:ea typeface="ＭＳ Ｐゴシック"/>
                        <a:cs typeface="Arial"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D7FA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FFFFFF"/>
                          </a:solidFill>
                          <a:effectLst/>
                          <a:latin typeface="Arial" pitchFamily="34" charset="0"/>
                          <a:ea typeface="ＭＳ Ｐゴシック"/>
                          <a:cs typeface="Arial" pitchFamily="34" charset="0"/>
                        </a:rPr>
                        <a:t>Percent of Principal MGPs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FFFFFF"/>
                          </a:solidFill>
                          <a:effectLst/>
                          <a:latin typeface="Arial" pitchFamily="34" charset="0"/>
                          <a:ea typeface="ＭＳ Ｐゴシック"/>
                          <a:cs typeface="Arial" pitchFamily="34" charset="0"/>
                        </a:rPr>
                        <a:t>(Grades 4-8)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D7FA9"/>
                    </a:solidFill>
                  </a:tcPr>
                </a:tc>
              </a:tr>
              <a:tr h="89106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Arial" pitchFamily="34" charset="0"/>
                          <a:ea typeface="ＭＳ Ｐゴシック"/>
                          <a:cs typeface="Arial" pitchFamily="34" charset="0"/>
                        </a:rPr>
                        <a:t>Highly Effective</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pitchFamily="34" charset="0"/>
                          <a:ea typeface="ＭＳ Ｐゴシック"/>
                          <a:cs typeface="Arial" pitchFamily="34" charset="0"/>
                        </a:rPr>
                        <a:t>7%</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pitchFamily="34" charset="0"/>
                          <a:ea typeface="ＭＳ Ｐゴシック"/>
                          <a:cs typeface="Arial" pitchFamily="34" charset="0"/>
                        </a:rPr>
                        <a:t>6%</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70957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Arial" pitchFamily="34" charset="0"/>
                          <a:ea typeface="ＭＳ Ｐゴシック"/>
                          <a:cs typeface="Arial" pitchFamily="34" charset="0"/>
                        </a:rPr>
                        <a:t>Effective</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pitchFamily="34" charset="0"/>
                          <a:ea typeface="ＭＳ Ｐゴシック"/>
                          <a:cs typeface="Arial" pitchFamily="34" charset="0"/>
                        </a:rPr>
                        <a:t>77%</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pitchFamily="34" charset="0"/>
                          <a:ea typeface="ＭＳ Ｐゴシック"/>
                          <a:cs typeface="Arial" pitchFamily="34" charset="0"/>
                        </a:rPr>
                        <a:t>79%</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70957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Arial" pitchFamily="34" charset="0"/>
                          <a:ea typeface="ＭＳ Ｐゴシック"/>
                          <a:cs typeface="Arial" pitchFamily="34" charset="0"/>
                        </a:rPr>
                        <a:t>Developing</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pitchFamily="34" charset="0"/>
                          <a:ea typeface="ＭＳ Ｐゴシック"/>
                          <a:cs typeface="Arial" pitchFamily="34" charset="0"/>
                        </a:rPr>
                        <a:t>10%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pitchFamily="34" charset="0"/>
                          <a:ea typeface="ＭＳ Ｐゴシック"/>
                          <a:cs typeface="Arial" pitchFamily="34" charset="0"/>
                        </a:rPr>
                        <a:t>8%</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70957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Arial" pitchFamily="34" charset="0"/>
                          <a:ea typeface="ＭＳ Ｐゴシック"/>
                          <a:cs typeface="Arial" pitchFamily="34" charset="0"/>
                        </a:rPr>
                        <a:t>Ineffective</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pitchFamily="34" charset="0"/>
                          <a:ea typeface="ＭＳ Ｐゴシック"/>
                          <a:cs typeface="Arial" pitchFamily="34" charset="0"/>
                        </a:rPr>
                        <a:t>6%</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pitchFamily="34" charset="0"/>
                          <a:ea typeface="ＭＳ Ｐゴシック"/>
                          <a:cs typeface="Arial" pitchFamily="34" charset="0"/>
                        </a:rPr>
                        <a:t>7%</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bl>
          </a:graphicData>
        </a:graphic>
      </p:graphicFrame>
      <p:sp>
        <p:nvSpPr>
          <p:cNvPr id="7" name="TextBox 6"/>
          <p:cNvSpPr txBox="1"/>
          <p:nvPr/>
        </p:nvSpPr>
        <p:spPr>
          <a:xfrm>
            <a:off x="7086600" y="1600200"/>
            <a:ext cx="1524000" cy="2585323"/>
          </a:xfrm>
          <a:prstGeom prst="rect">
            <a:avLst/>
          </a:prstGeom>
          <a:noFill/>
        </p:spPr>
        <p:txBody>
          <a:bodyPr wrap="square" rtlCol="0">
            <a:spAutoFit/>
          </a:bodyPr>
          <a:lstStyle/>
          <a:p>
            <a:r>
              <a:rPr lang="en-US" dirty="0" smtClean="0"/>
              <a:t>Similar proportions expected in 2012-13 since same growth classification rules to be used.</a:t>
            </a:r>
            <a:endParaRPr lang="en-US" dirty="0"/>
          </a:p>
        </p:txBody>
      </p:sp>
    </p:spTree>
    <p:extLst>
      <p:ext uri="{BB962C8B-B14F-4D97-AF65-F5344CB8AC3E}">
        <p14:creationId xmlns="" xmlns:p14="http://schemas.microsoft.com/office/powerpoint/2010/main" val="170897541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3" name="Title 1"/>
          <p:cNvSpPr>
            <a:spLocks noGrp="1"/>
          </p:cNvSpPr>
          <p:nvPr>
            <p:ph type="title"/>
          </p:nvPr>
        </p:nvSpPr>
        <p:spPr>
          <a:xfrm>
            <a:off x="457200" y="274638"/>
            <a:ext cx="8229600" cy="600075"/>
          </a:xfrm>
        </p:spPr>
        <p:txBody>
          <a:bodyPr/>
          <a:lstStyle/>
          <a:p>
            <a:pPr eaLnBrk="1" hangingPunct="1"/>
            <a:r>
              <a:rPr lang="en-US" smtClean="0"/>
              <a:t>By the End of This Section….</a:t>
            </a:r>
          </a:p>
        </p:txBody>
      </p:sp>
      <p:sp>
        <p:nvSpPr>
          <p:cNvPr id="3" name="Content Placeholder 2"/>
          <p:cNvSpPr>
            <a:spLocks noGrp="1"/>
          </p:cNvSpPr>
          <p:nvPr>
            <p:ph idx="1"/>
          </p:nvPr>
        </p:nvSpPr>
        <p:spPr>
          <a:xfrm>
            <a:off x="457200" y="1030288"/>
            <a:ext cx="8229600" cy="4835525"/>
          </a:xfrm>
        </p:spPr>
        <p:txBody>
          <a:bodyPr/>
          <a:lstStyle/>
          <a:p>
            <a:pPr eaLnBrk="1" hangingPunct="1"/>
            <a:r>
              <a:rPr lang="en-US" dirty="0" smtClean="0"/>
              <a:t>You should be able to:</a:t>
            </a:r>
          </a:p>
          <a:p>
            <a:pPr lvl="1" eaLnBrk="1" hangingPunct="1"/>
            <a:r>
              <a:rPr lang="en-US" b="0" dirty="0" smtClean="0">
                <a:cs typeface="Arial" charset="0"/>
              </a:rPr>
              <a:t>Define a mean growth percentile (MGP)</a:t>
            </a:r>
          </a:p>
          <a:p>
            <a:pPr lvl="1" eaLnBrk="1" hangingPunct="1"/>
            <a:r>
              <a:rPr lang="en-US" b="0" dirty="0" smtClean="0">
                <a:cs typeface="Arial" charset="0"/>
              </a:rPr>
              <a:t>Explain which students count in an educator’s MGP and how</a:t>
            </a:r>
          </a:p>
          <a:p>
            <a:pPr lvl="1" eaLnBrk="1" hangingPunct="1"/>
            <a:r>
              <a:rPr lang="en-US" b="0" dirty="0" smtClean="0">
                <a:cs typeface="Arial" charset="0"/>
              </a:rPr>
              <a:t>Describe how MGPs are used to compute HEDI ratings and growth scores using measures of statistical confidence</a:t>
            </a:r>
          </a:p>
          <a:p>
            <a:pPr eaLnBrk="1" hangingPunct="1"/>
            <a:r>
              <a:rPr lang="en-US" b="0" dirty="0" smtClean="0">
                <a:cs typeface="Arial" charset="0"/>
              </a:rPr>
              <a:t>With </a:t>
            </a:r>
            <a:r>
              <a:rPr lang="en-US" b="0" dirty="0">
                <a:cs typeface="Arial" charset="0"/>
              </a:rPr>
              <a:t>a partner, try providing these descriptions</a:t>
            </a:r>
            <a:r>
              <a:rPr lang="en-US" b="0" dirty="0" smtClean="0">
                <a:cs typeface="Arial" charset="0"/>
              </a:rPr>
              <a:t>.</a:t>
            </a:r>
          </a:p>
          <a:p>
            <a:pPr marL="0" indent="0" eaLnBrk="1" hangingPunct="1">
              <a:buNone/>
            </a:pPr>
            <a:endParaRPr lang="en-US" b="0" dirty="0">
              <a:cs typeface="Arial" charset="0"/>
            </a:endParaRPr>
          </a:p>
          <a:p>
            <a:pPr eaLnBrk="1" hangingPunct="1"/>
            <a:r>
              <a:rPr lang="en-US" sz="2000" b="0" dirty="0" smtClean="0">
                <a:solidFill>
                  <a:schemeClr val="tx1"/>
                </a:solidFill>
                <a:cs typeface="Arial" charset="0"/>
              </a:rPr>
              <a:t>Extra credit:  About what percent of teachers were rated “Effective” on the State-provided Growth Subcomponent in 2011-12? </a:t>
            </a:r>
          </a:p>
        </p:txBody>
      </p:sp>
    </p:spTree>
    <p:extLst>
      <p:ext uri="{BB962C8B-B14F-4D97-AF65-F5344CB8AC3E}">
        <p14:creationId xmlns="" xmlns:p14="http://schemas.microsoft.com/office/powerpoint/2010/main" val="326365414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3" name="Title 1"/>
          <p:cNvSpPr>
            <a:spLocks noGrp="1"/>
          </p:cNvSpPr>
          <p:nvPr>
            <p:ph type="title"/>
          </p:nvPr>
        </p:nvSpPr>
        <p:spPr>
          <a:xfrm>
            <a:off x="457200" y="274638"/>
            <a:ext cx="8229600" cy="600075"/>
          </a:xfrm>
        </p:spPr>
        <p:txBody>
          <a:bodyPr/>
          <a:lstStyle/>
          <a:p>
            <a:pPr eaLnBrk="1" hangingPunct="1"/>
            <a:r>
              <a:rPr lang="en-US" smtClean="0"/>
              <a:t>By the End of This Section….</a:t>
            </a:r>
          </a:p>
        </p:txBody>
      </p:sp>
      <p:sp>
        <p:nvSpPr>
          <p:cNvPr id="3" name="Content Placeholder 2"/>
          <p:cNvSpPr>
            <a:spLocks noGrp="1"/>
          </p:cNvSpPr>
          <p:nvPr>
            <p:ph idx="1"/>
          </p:nvPr>
        </p:nvSpPr>
        <p:spPr>
          <a:xfrm>
            <a:off x="457200" y="1030288"/>
            <a:ext cx="8229600" cy="4835525"/>
          </a:xfrm>
        </p:spPr>
        <p:txBody>
          <a:bodyPr/>
          <a:lstStyle/>
          <a:p>
            <a:pPr eaLnBrk="1" hangingPunct="1"/>
            <a:r>
              <a:rPr lang="en-US" dirty="0" smtClean="0"/>
              <a:t>You should be able to:</a:t>
            </a:r>
          </a:p>
          <a:p>
            <a:pPr lvl="1" eaLnBrk="1" hangingPunct="1"/>
            <a:r>
              <a:rPr lang="en-US" b="0" dirty="0" smtClean="0">
                <a:cs typeface="Arial" charset="0"/>
              </a:rPr>
              <a:t>Define a mean growth percentile (MGP)</a:t>
            </a:r>
          </a:p>
          <a:p>
            <a:pPr lvl="2" eaLnBrk="1" hangingPunct="1"/>
            <a:r>
              <a:rPr lang="en-US" dirty="0" smtClean="0">
                <a:solidFill>
                  <a:srgbClr val="3D7FA9"/>
                </a:solidFill>
                <a:cs typeface="Arial" charset="0"/>
              </a:rPr>
              <a:t>Average or weighted average of SGPs</a:t>
            </a:r>
            <a:endParaRPr lang="en-US" b="0" dirty="0" smtClean="0">
              <a:solidFill>
                <a:srgbClr val="3D7FA9"/>
              </a:solidFill>
              <a:cs typeface="Arial" charset="0"/>
            </a:endParaRPr>
          </a:p>
          <a:p>
            <a:pPr lvl="1" eaLnBrk="1" hangingPunct="1"/>
            <a:r>
              <a:rPr lang="en-US" b="0" dirty="0" smtClean="0">
                <a:cs typeface="Arial" charset="0"/>
              </a:rPr>
              <a:t>Explain which students count in an educator’s MGP and how</a:t>
            </a:r>
          </a:p>
          <a:p>
            <a:pPr lvl="2" eaLnBrk="1" hangingPunct="1"/>
            <a:r>
              <a:rPr lang="en-US" sz="1800" dirty="0" smtClean="0">
                <a:solidFill>
                  <a:srgbClr val="3D7FA9"/>
                </a:solidFill>
                <a:cs typeface="Arial" charset="0"/>
              </a:rPr>
              <a:t>Teachers: only those with 60% course enrollment (then students weighted in teacher MGP based on enrollment and attendance)</a:t>
            </a:r>
          </a:p>
          <a:p>
            <a:pPr lvl="2" eaLnBrk="1" hangingPunct="1"/>
            <a:r>
              <a:rPr lang="en-US" sz="1800" b="0" dirty="0" smtClean="0">
                <a:solidFill>
                  <a:srgbClr val="3D7FA9"/>
                </a:solidFill>
                <a:cs typeface="Arial" charset="0"/>
              </a:rPr>
              <a:t>Principals: those present on BEDS and assessment day</a:t>
            </a:r>
          </a:p>
          <a:p>
            <a:pPr lvl="1" eaLnBrk="1" hangingPunct="1"/>
            <a:r>
              <a:rPr lang="en-US" b="0" dirty="0" smtClean="0">
                <a:cs typeface="Arial" charset="0"/>
              </a:rPr>
              <a:t>Describe how MGPs are used to compute HEDI ratings and growth scores using measures of statistical confidence</a:t>
            </a:r>
          </a:p>
          <a:p>
            <a:pPr eaLnBrk="1" hangingPunct="1"/>
            <a:r>
              <a:rPr lang="en-US" b="0" dirty="0" smtClean="0">
                <a:cs typeface="Arial" charset="0"/>
              </a:rPr>
              <a:t>With </a:t>
            </a:r>
            <a:r>
              <a:rPr lang="en-US" b="0" dirty="0">
                <a:cs typeface="Arial" charset="0"/>
              </a:rPr>
              <a:t>a partner, try providing these descriptions</a:t>
            </a:r>
            <a:r>
              <a:rPr lang="en-US" b="0" dirty="0" smtClean="0">
                <a:cs typeface="Arial" charset="0"/>
              </a:rPr>
              <a:t>.</a:t>
            </a:r>
            <a:endParaRPr lang="en-US" b="0" dirty="0">
              <a:cs typeface="Arial" charset="0"/>
            </a:endParaRPr>
          </a:p>
          <a:p>
            <a:pPr eaLnBrk="1" hangingPunct="1"/>
            <a:r>
              <a:rPr lang="en-US" sz="2000" b="0" dirty="0" smtClean="0">
                <a:solidFill>
                  <a:schemeClr val="tx1"/>
                </a:solidFill>
                <a:cs typeface="Arial" charset="0"/>
              </a:rPr>
              <a:t>Extra credit:  About what percent of teachers were rated “Effective” on the State-provided Growth Subcomponent in 2011-12? </a:t>
            </a:r>
          </a:p>
          <a:p>
            <a:pPr lvl="1" eaLnBrk="1" hangingPunct="1"/>
            <a:r>
              <a:rPr lang="en-US" sz="2000" dirty="0" smtClean="0">
                <a:solidFill>
                  <a:srgbClr val="FF0000"/>
                </a:solidFill>
                <a:cs typeface="Arial" charset="0"/>
              </a:rPr>
              <a:t>77%</a:t>
            </a:r>
            <a:endParaRPr lang="en-US" sz="2000" b="0" dirty="0" smtClean="0">
              <a:solidFill>
                <a:srgbClr val="FF0000"/>
              </a:solidFill>
              <a:cs typeface="Arial" charset="0"/>
            </a:endParaRPr>
          </a:p>
        </p:txBody>
      </p:sp>
    </p:spTree>
    <p:extLst>
      <p:ext uri="{BB962C8B-B14F-4D97-AF65-F5344CB8AC3E}">
        <p14:creationId xmlns="" xmlns:p14="http://schemas.microsoft.com/office/powerpoint/2010/main" val="2107850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9" end="9"/>
                                            </p:txEl>
                                          </p:spTgt>
                                        </p:tgtEl>
                                        <p:attrNameLst>
                                          <p:attrName>style.visibility</p:attrName>
                                        </p:attrNameLst>
                                      </p:cBhvr>
                                      <p:to>
                                        <p:strVal val="visible"/>
                                      </p:to>
                                    </p:set>
                                    <p:anim calcmode="lin" valueType="num">
                                      <p:cBhvr additive="base">
                                        <p:cTn id="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dirty="0" smtClean="0"/>
              <a:t>EngageNY.org</a:t>
            </a:r>
            <a:endParaRPr lang="en-US" dirty="0"/>
          </a:p>
        </p:txBody>
      </p:sp>
      <p:sp>
        <p:nvSpPr>
          <p:cNvPr id="2" name="Title 1"/>
          <p:cNvSpPr>
            <a:spLocks noGrp="1"/>
          </p:cNvSpPr>
          <p:nvPr>
            <p:ph type="title"/>
          </p:nvPr>
        </p:nvSpPr>
        <p:spPr/>
        <p:txBody>
          <a:bodyPr anchor="b" anchorCtr="0"/>
          <a:lstStyle/>
          <a:p>
            <a:r>
              <a:rPr lang="en-US" sz="4000" dirty="0" smtClean="0"/>
              <a:t>State-Provided </a:t>
            </a:r>
            <a:r>
              <a:rPr lang="en-US" sz="4000" dirty="0"/>
              <a:t>Measures of Student Growth for </a:t>
            </a:r>
            <a:br>
              <a:rPr lang="en-US" sz="4000" dirty="0"/>
            </a:br>
            <a:r>
              <a:rPr lang="en-US" sz="4000" dirty="0"/>
              <a:t>Principals of Grades </a:t>
            </a:r>
            <a:r>
              <a:rPr lang="en-US" sz="4000" dirty="0" smtClean="0"/>
              <a:t>9</a:t>
            </a:r>
            <a:r>
              <a:rPr lang="en-US" sz="4000" dirty="0" smtClean="0">
                <a:latin typeface="Arial"/>
                <a:cs typeface="Arial"/>
              </a:rPr>
              <a:t>–</a:t>
            </a:r>
            <a:r>
              <a:rPr lang="en-US" sz="4000" dirty="0" smtClean="0"/>
              <a:t>12</a:t>
            </a:r>
            <a:br>
              <a:rPr lang="en-US" sz="4000" dirty="0" smtClean="0"/>
            </a:br>
            <a:r>
              <a:rPr lang="en-US" sz="4000" dirty="0" smtClean="0"/>
              <a:t/>
            </a:r>
            <a:br>
              <a:rPr lang="en-US" sz="4000" dirty="0" smtClean="0"/>
            </a:br>
            <a:r>
              <a:rPr lang="en-US" dirty="0" smtClean="0"/>
              <a:t>2012–13 </a:t>
            </a:r>
            <a:r>
              <a:rPr lang="en-US" dirty="0"/>
              <a:t>and 2013–14</a:t>
            </a:r>
            <a:endParaRPr lang="en-US" sz="4000" dirty="0"/>
          </a:p>
        </p:txBody>
      </p:sp>
    </p:spTree>
    <p:extLst>
      <p:ext uri="{BB962C8B-B14F-4D97-AF65-F5344CB8AC3E}">
        <p14:creationId xmlns="" xmlns:p14="http://schemas.microsoft.com/office/powerpoint/2010/main" val="266071562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3" name="Title 1"/>
          <p:cNvSpPr>
            <a:spLocks noGrp="1"/>
          </p:cNvSpPr>
          <p:nvPr>
            <p:ph type="title"/>
          </p:nvPr>
        </p:nvSpPr>
        <p:spPr>
          <a:xfrm>
            <a:off x="457200" y="274638"/>
            <a:ext cx="8229600" cy="600075"/>
          </a:xfrm>
        </p:spPr>
        <p:txBody>
          <a:bodyPr/>
          <a:lstStyle/>
          <a:p>
            <a:pPr eaLnBrk="1" hangingPunct="1"/>
            <a:r>
              <a:rPr lang="en-US" smtClean="0"/>
              <a:t>By the End of This Section….</a:t>
            </a:r>
          </a:p>
        </p:txBody>
      </p:sp>
      <p:sp>
        <p:nvSpPr>
          <p:cNvPr id="3" name="Content Placeholder 2"/>
          <p:cNvSpPr>
            <a:spLocks noGrp="1"/>
          </p:cNvSpPr>
          <p:nvPr>
            <p:ph idx="1"/>
          </p:nvPr>
        </p:nvSpPr>
        <p:spPr>
          <a:xfrm>
            <a:off x="457200" y="1030288"/>
            <a:ext cx="8229600" cy="4835525"/>
          </a:xfrm>
        </p:spPr>
        <p:txBody>
          <a:bodyPr/>
          <a:lstStyle/>
          <a:p>
            <a:pPr eaLnBrk="1" hangingPunct="1"/>
            <a:r>
              <a:rPr lang="en-US" dirty="0" smtClean="0"/>
              <a:t>You should be able to:</a:t>
            </a:r>
          </a:p>
          <a:p>
            <a:pPr lvl="1" eaLnBrk="1" hangingPunct="1"/>
            <a:r>
              <a:rPr lang="en-US" b="0" dirty="0" smtClean="0">
                <a:cs typeface="Arial" charset="0"/>
              </a:rPr>
              <a:t>Describe the two types of measures to be used for principals of grades 9-12</a:t>
            </a:r>
          </a:p>
          <a:p>
            <a:pPr lvl="1" eaLnBrk="1" hangingPunct="1"/>
            <a:r>
              <a:rPr lang="en-US" b="0" dirty="0" smtClean="0">
                <a:cs typeface="Arial" charset="0"/>
              </a:rPr>
              <a:t>Describe how a final HEDI rating is assigned based on multiple high school measures</a:t>
            </a:r>
          </a:p>
        </p:txBody>
      </p:sp>
    </p:spTree>
    <p:extLst>
      <p:ext uri="{BB962C8B-B14F-4D97-AF65-F5344CB8AC3E}">
        <p14:creationId xmlns="" xmlns:p14="http://schemas.microsoft.com/office/powerpoint/2010/main" val="25196686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Today’s Presentation</a:t>
            </a:r>
            <a:endParaRPr lang="en-US" dirty="0"/>
          </a:p>
        </p:txBody>
      </p:sp>
      <p:sp>
        <p:nvSpPr>
          <p:cNvPr id="3" name="Content Placeholder 2"/>
          <p:cNvSpPr>
            <a:spLocks noGrp="1"/>
          </p:cNvSpPr>
          <p:nvPr>
            <p:ph idx="1"/>
          </p:nvPr>
        </p:nvSpPr>
        <p:spPr>
          <a:xfrm>
            <a:off x="457200" y="1219200"/>
            <a:ext cx="8229600" cy="4525963"/>
          </a:xfrm>
        </p:spPr>
        <p:txBody>
          <a:bodyPr/>
          <a:lstStyle/>
          <a:p>
            <a:r>
              <a:rPr lang="en-US" sz="2300" dirty="0" smtClean="0"/>
              <a:t>Growth Measures for Teachers and Principals of Grades 4-8</a:t>
            </a:r>
          </a:p>
          <a:p>
            <a:pPr lvl="1"/>
            <a:r>
              <a:rPr lang="en-US" dirty="0" smtClean="0"/>
              <a:t>Student growth percentiles (SGPs)</a:t>
            </a:r>
          </a:p>
          <a:p>
            <a:pPr lvl="1"/>
            <a:r>
              <a:rPr lang="en-US" dirty="0" smtClean="0"/>
              <a:t>From student growth percentiles to educator mean growth percentiles (MGPs)</a:t>
            </a:r>
          </a:p>
          <a:p>
            <a:pPr lvl="1"/>
            <a:r>
              <a:rPr lang="en-US" dirty="0" smtClean="0"/>
              <a:t>From MGPs to HEDI ratings and scores</a:t>
            </a:r>
          </a:p>
          <a:p>
            <a:r>
              <a:rPr lang="en-US" sz="2300" dirty="0" smtClean="0"/>
              <a:t>Growth Measures for Principals of Grades 9-12</a:t>
            </a:r>
          </a:p>
          <a:p>
            <a:r>
              <a:rPr lang="en-US" sz="2300" dirty="0" smtClean="0"/>
              <a:t>Moving Forward</a:t>
            </a:r>
          </a:p>
          <a:p>
            <a:r>
              <a:rPr lang="en-US" sz="2300" dirty="0" smtClean="0"/>
              <a:t>Appendix</a:t>
            </a:r>
          </a:p>
          <a:p>
            <a:pPr lvl="1"/>
            <a:r>
              <a:rPr lang="en-US" dirty="0" smtClean="0"/>
              <a:t>Additional details on 4-8 and 9-12 measures</a:t>
            </a:r>
          </a:p>
          <a:p>
            <a:endParaRPr lang="en-US" dirty="0"/>
          </a:p>
          <a:p>
            <a:r>
              <a:rPr lang="en-US" sz="2300" dirty="0" smtClean="0"/>
              <a:t>Slides and script available on EngageNY.org.</a:t>
            </a:r>
          </a:p>
          <a:p>
            <a:pPr marL="0" indent="0">
              <a:buNone/>
            </a:pPr>
            <a:endParaRPr lang="en-US" sz="2000" dirty="0" smtClean="0"/>
          </a:p>
          <a:p>
            <a:pPr marL="0" indent="0">
              <a:buNone/>
            </a:pPr>
            <a:endParaRPr lang="en-US" sz="2000" dirty="0" smtClean="0"/>
          </a:p>
          <a:p>
            <a:endParaRPr lang="en-US" sz="2000" dirty="0"/>
          </a:p>
        </p:txBody>
      </p:sp>
      <p:sp>
        <p:nvSpPr>
          <p:cNvPr id="4" name="Footer Placeholder 3"/>
          <p:cNvSpPr>
            <a:spLocks noGrp="1"/>
          </p:cNvSpPr>
          <p:nvPr>
            <p:ph type="ftr" sz="quarter" idx="10"/>
          </p:nvPr>
        </p:nvSpPr>
        <p:spPr/>
        <p:txBody>
          <a:bodyPr/>
          <a:lstStyle/>
          <a:p>
            <a:pPr>
              <a:defRPr/>
            </a:pPr>
            <a:r>
              <a:rPr lang="en-US" smtClean="0"/>
              <a:t>EngageNY.org</a:t>
            </a:r>
            <a:endParaRPr lang="en-US" dirty="0"/>
          </a:p>
        </p:txBody>
      </p:sp>
      <p:sp>
        <p:nvSpPr>
          <p:cNvPr id="5" name="Slide Number Placeholder 4"/>
          <p:cNvSpPr>
            <a:spLocks noGrp="1"/>
          </p:cNvSpPr>
          <p:nvPr>
            <p:ph type="sldNum" sz="quarter" idx="11"/>
          </p:nvPr>
        </p:nvSpPr>
        <p:spPr/>
        <p:txBody>
          <a:bodyPr/>
          <a:lstStyle/>
          <a:p>
            <a:pPr>
              <a:defRPr/>
            </a:pPr>
            <a:fld id="{38AB0506-A0B2-47F0-8E7A-100251E1F1D3}" type="slidenum">
              <a:rPr lang="en-US" smtClean="0"/>
              <a:pPr>
                <a:defRPr/>
              </a:pPr>
              <a:t>4</a:t>
            </a:fld>
            <a:endParaRPr lang="en-US" dirty="0"/>
          </a:p>
        </p:txBody>
      </p:sp>
    </p:spTree>
    <p:extLst>
      <p:ext uri="{BB962C8B-B14F-4D97-AF65-F5344CB8AC3E}">
        <p14:creationId xmlns="" xmlns:p14="http://schemas.microsoft.com/office/powerpoint/2010/main" val="417508824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 of 9-12 Metrics</a:t>
            </a:r>
            <a:endParaRPr lang="en-US" dirty="0"/>
          </a:p>
        </p:txBody>
      </p:sp>
      <p:sp>
        <p:nvSpPr>
          <p:cNvPr id="3" name="Content Placeholder 2"/>
          <p:cNvSpPr>
            <a:spLocks noGrp="1"/>
          </p:cNvSpPr>
          <p:nvPr>
            <p:ph idx="1"/>
          </p:nvPr>
        </p:nvSpPr>
        <p:spPr/>
        <p:txBody>
          <a:bodyPr/>
          <a:lstStyle/>
          <a:p>
            <a:r>
              <a:rPr lang="en-US" dirty="0" smtClean="0"/>
              <a:t>Goal:  Measure student growth toward graduation and college and career readiness using available Regents Exam data</a:t>
            </a:r>
          </a:p>
          <a:p>
            <a:pPr lvl="1"/>
            <a:r>
              <a:rPr lang="en-US" dirty="0" smtClean="0"/>
              <a:t>Acknowledge passing Regents Exams that will lead to graduation</a:t>
            </a:r>
          </a:p>
          <a:p>
            <a:pPr lvl="1"/>
            <a:r>
              <a:rPr lang="en-US" dirty="0" smtClean="0"/>
              <a:t>Account for high performance on Regents and go beyond minimum of 5 required Regents</a:t>
            </a:r>
          </a:p>
        </p:txBody>
      </p:sp>
      <p:sp>
        <p:nvSpPr>
          <p:cNvPr id="4" name="Footer Placeholder 3"/>
          <p:cNvSpPr>
            <a:spLocks noGrp="1"/>
          </p:cNvSpPr>
          <p:nvPr>
            <p:ph type="ftr" sz="quarter" idx="10"/>
          </p:nvPr>
        </p:nvSpPr>
        <p:spPr/>
        <p:txBody>
          <a:bodyPr/>
          <a:lstStyle/>
          <a:p>
            <a:pPr>
              <a:defRPr/>
            </a:pPr>
            <a:r>
              <a:rPr lang="en-US" smtClean="0"/>
              <a:t>EngageNY.org</a:t>
            </a:r>
            <a:endParaRPr lang="en-US" dirty="0"/>
          </a:p>
        </p:txBody>
      </p:sp>
      <p:sp>
        <p:nvSpPr>
          <p:cNvPr id="5" name="Slide Number Placeholder 4"/>
          <p:cNvSpPr>
            <a:spLocks noGrp="1"/>
          </p:cNvSpPr>
          <p:nvPr>
            <p:ph type="sldNum" sz="quarter" idx="11"/>
          </p:nvPr>
        </p:nvSpPr>
        <p:spPr/>
        <p:txBody>
          <a:bodyPr/>
          <a:lstStyle/>
          <a:p>
            <a:pPr>
              <a:defRPr/>
            </a:pPr>
            <a:fld id="{38AB0506-A0B2-47F0-8E7A-100251E1F1D3}" type="slidenum">
              <a:rPr lang="en-US" smtClean="0"/>
              <a:pPr>
                <a:defRPr/>
              </a:pPr>
              <a:t>40</a:t>
            </a:fld>
            <a:endParaRPr lang="en-US" dirty="0"/>
          </a:p>
        </p:txBody>
      </p:sp>
    </p:spTree>
    <p:extLst>
      <p:ext uri="{BB962C8B-B14F-4D97-AF65-F5344CB8AC3E}">
        <p14:creationId xmlns="" xmlns:p14="http://schemas.microsoft.com/office/powerpoint/2010/main" val="9980106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Types of Measures for 9-12 Principals</a:t>
            </a:r>
            <a:endParaRPr lang="en-US" dirty="0"/>
          </a:p>
        </p:txBody>
      </p:sp>
      <p:sp>
        <p:nvSpPr>
          <p:cNvPr id="3" name="Content Placeholder 2"/>
          <p:cNvSpPr>
            <a:spLocks noGrp="1"/>
          </p:cNvSpPr>
          <p:nvPr>
            <p:ph idx="1"/>
          </p:nvPr>
        </p:nvSpPr>
        <p:spPr>
          <a:xfrm>
            <a:off x="381000" y="1295400"/>
            <a:ext cx="8229600" cy="4525963"/>
          </a:xfrm>
        </p:spPr>
        <p:txBody>
          <a:bodyPr/>
          <a:lstStyle/>
          <a:p>
            <a:r>
              <a:rPr lang="en-US" dirty="0" smtClean="0"/>
              <a:t>MGP</a:t>
            </a:r>
          </a:p>
          <a:p>
            <a:pPr lvl="1"/>
            <a:r>
              <a:rPr lang="en-US" b="0" dirty="0" smtClean="0"/>
              <a:t>Compares student performance on ELA and Integrated Algebra Regents Exams given 7</a:t>
            </a:r>
            <a:r>
              <a:rPr lang="en-US" b="0" baseline="30000" dirty="0" smtClean="0"/>
              <a:t>th</a:t>
            </a:r>
            <a:r>
              <a:rPr lang="en-US" b="0" dirty="0" smtClean="0"/>
              <a:t> and 8</a:t>
            </a:r>
            <a:r>
              <a:rPr lang="en-US" b="0" baseline="30000" dirty="0" smtClean="0"/>
              <a:t>th</a:t>
            </a:r>
            <a:r>
              <a:rPr lang="en-US" b="0" dirty="0" smtClean="0"/>
              <a:t> grade state test scores.</a:t>
            </a:r>
          </a:p>
          <a:p>
            <a:pPr lvl="1"/>
            <a:r>
              <a:rPr lang="en-US" b="0" dirty="0" smtClean="0"/>
              <a:t>SGPs computed similarly to 4-8 measure, then averaged to find MGP.</a:t>
            </a:r>
          </a:p>
          <a:p>
            <a:r>
              <a:rPr lang="en-US" dirty="0" smtClean="0"/>
              <a:t>Comparative Growth in Regents Exams Passed</a:t>
            </a:r>
          </a:p>
          <a:p>
            <a:pPr lvl="1"/>
            <a:r>
              <a:rPr lang="en-US" b="0" dirty="0" smtClean="0"/>
              <a:t>Compares </a:t>
            </a:r>
            <a:r>
              <a:rPr lang="en-US" b="0" dirty="0"/>
              <a:t>how much progress </a:t>
            </a:r>
            <a:r>
              <a:rPr lang="en-US" b="0" dirty="0" smtClean="0"/>
              <a:t>a school’s </a:t>
            </a:r>
            <a:r>
              <a:rPr lang="en-US" b="0" dirty="0"/>
              <a:t>students are making from one year to the next toward passing up to eight Regents </a:t>
            </a:r>
            <a:r>
              <a:rPr lang="en-US" b="0" dirty="0" smtClean="0"/>
              <a:t>Exams (five required plus up to three more).</a:t>
            </a:r>
            <a:endParaRPr lang="en-US" b="0" dirty="0"/>
          </a:p>
        </p:txBody>
      </p:sp>
      <p:sp>
        <p:nvSpPr>
          <p:cNvPr id="4" name="Footer Placeholder 3"/>
          <p:cNvSpPr>
            <a:spLocks noGrp="1"/>
          </p:cNvSpPr>
          <p:nvPr>
            <p:ph type="ftr" sz="quarter" idx="10"/>
          </p:nvPr>
        </p:nvSpPr>
        <p:spPr/>
        <p:txBody>
          <a:bodyPr/>
          <a:lstStyle/>
          <a:p>
            <a:pPr>
              <a:defRPr/>
            </a:pPr>
            <a:r>
              <a:rPr lang="en-US" smtClean="0"/>
              <a:t>EngageNY.org</a:t>
            </a:r>
            <a:endParaRPr lang="en-US" dirty="0"/>
          </a:p>
        </p:txBody>
      </p:sp>
      <p:sp>
        <p:nvSpPr>
          <p:cNvPr id="5" name="Slide Number Placeholder 4"/>
          <p:cNvSpPr>
            <a:spLocks noGrp="1"/>
          </p:cNvSpPr>
          <p:nvPr>
            <p:ph type="sldNum" sz="quarter" idx="11"/>
          </p:nvPr>
        </p:nvSpPr>
        <p:spPr/>
        <p:txBody>
          <a:bodyPr/>
          <a:lstStyle/>
          <a:p>
            <a:pPr>
              <a:defRPr/>
            </a:pPr>
            <a:fld id="{38AB0506-A0B2-47F0-8E7A-100251E1F1D3}" type="slidenum">
              <a:rPr lang="en-US" smtClean="0"/>
              <a:pPr>
                <a:defRPr/>
              </a:pPr>
              <a:t>41</a:t>
            </a:fld>
            <a:endParaRPr lang="en-US" dirty="0"/>
          </a:p>
        </p:txBody>
      </p:sp>
    </p:spTree>
    <p:extLst>
      <p:ext uri="{BB962C8B-B14F-4D97-AF65-F5344CB8AC3E}">
        <p14:creationId xmlns="" xmlns:p14="http://schemas.microsoft.com/office/powerpoint/2010/main" val="332096964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latin typeface="Arial" pitchFamily="34" charset="0"/>
                <a:ea typeface="ＭＳ Ｐゴシック"/>
                <a:cs typeface="Arial" pitchFamily="34" charset="0"/>
              </a:rPr>
              <a:t>Comparative Growth in Regents Exams Passed</a:t>
            </a:r>
            <a:endParaRPr lang="en-US" sz="2800" dirty="0"/>
          </a:p>
        </p:txBody>
      </p:sp>
      <p:sp>
        <p:nvSpPr>
          <p:cNvPr id="4" name="Footer Placeholder 3"/>
          <p:cNvSpPr>
            <a:spLocks noGrp="1"/>
          </p:cNvSpPr>
          <p:nvPr>
            <p:ph type="ftr" sz="quarter" idx="10"/>
          </p:nvPr>
        </p:nvSpPr>
        <p:spPr/>
        <p:txBody>
          <a:bodyPr/>
          <a:lstStyle/>
          <a:p>
            <a:pPr>
              <a:defRPr/>
            </a:pPr>
            <a:r>
              <a:rPr lang="en-US" dirty="0" smtClean="0"/>
              <a:t>EngageNY.org</a:t>
            </a:r>
            <a:endParaRPr lang="en-US" dirty="0"/>
          </a:p>
        </p:txBody>
      </p:sp>
      <p:sp>
        <p:nvSpPr>
          <p:cNvPr id="5" name="Slide Number Placeholder 4"/>
          <p:cNvSpPr>
            <a:spLocks noGrp="1"/>
          </p:cNvSpPr>
          <p:nvPr>
            <p:ph type="sldNum" sz="quarter" idx="11"/>
          </p:nvPr>
        </p:nvSpPr>
        <p:spPr/>
        <p:txBody>
          <a:bodyPr/>
          <a:lstStyle/>
          <a:p>
            <a:pPr>
              <a:defRPr/>
            </a:pPr>
            <a:fld id="{38AB0506-A0B2-47F0-8E7A-100251E1F1D3}" type="slidenum">
              <a:rPr lang="en-US" smtClean="0"/>
              <a:pPr>
                <a:defRPr/>
              </a:pPr>
              <a:t>42</a:t>
            </a:fld>
            <a:endParaRPr lang="en-US" dirty="0"/>
          </a:p>
        </p:txBody>
      </p:sp>
      <p:graphicFrame>
        <p:nvGraphicFramePr>
          <p:cNvPr id="6" name="Content Placeholder 3"/>
          <p:cNvGraphicFramePr>
            <a:graphicFrameLocks noGrp="1"/>
          </p:cNvGraphicFramePr>
          <p:nvPr>
            <p:ph idx="1"/>
            <p:extLst>
              <p:ext uri="{D42A27DB-BD31-4B8C-83A1-F6EECF244321}">
                <p14:modId xmlns="" xmlns:p14="http://schemas.microsoft.com/office/powerpoint/2010/main" val="3427700507"/>
              </p:ext>
            </p:extLst>
          </p:nvPr>
        </p:nvGraphicFramePr>
        <p:xfrm>
          <a:off x="334098" y="1905000"/>
          <a:ext cx="6509626" cy="3869771"/>
        </p:xfrm>
        <a:graphic>
          <a:graphicData uri="http://schemas.openxmlformats.org/drawingml/2006/table">
            <a:tbl>
              <a:tblPr firstRow="1" bandRow="1">
                <a:tableStyleId>{5C22544A-7EE6-4342-B048-85BDC9FD1C3A}</a:tableStyleId>
              </a:tblPr>
              <a:tblGrid>
                <a:gridCol w="1303717"/>
                <a:gridCol w="1934783"/>
                <a:gridCol w="1943100"/>
                <a:gridCol w="1328026"/>
              </a:tblGrid>
              <a:tr h="1112837">
                <a:tc>
                  <a:txBody>
                    <a:bodyPr/>
                    <a:lstStyle/>
                    <a:p>
                      <a:r>
                        <a:rPr lang="en-US" sz="1600" dirty="0" smtClean="0">
                          <a:latin typeface="Arial" pitchFamily="34" charset="0"/>
                          <a:cs typeface="Arial" pitchFamily="34" charset="0"/>
                        </a:rPr>
                        <a:t>Student</a:t>
                      </a:r>
                      <a:endParaRPr lang="en-US" sz="1600" dirty="0">
                        <a:latin typeface="Arial" pitchFamily="34" charset="0"/>
                        <a:cs typeface="Arial" pitchFamily="34" charset="0"/>
                      </a:endParaRPr>
                    </a:p>
                  </a:txBody>
                  <a:tcPr>
                    <a:solidFill>
                      <a:srgbClr val="3D7FA9"/>
                    </a:solidFill>
                  </a:tcPr>
                </a:tc>
                <a:tc>
                  <a:txBody>
                    <a:bodyPr/>
                    <a:lstStyle/>
                    <a:p>
                      <a:r>
                        <a:rPr lang="en-US" sz="1600" dirty="0" smtClean="0">
                          <a:latin typeface="Arial" pitchFamily="34" charset="0"/>
                          <a:cs typeface="Arial" pitchFamily="34" charset="0"/>
                        </a:rPr>
                        <a:t>Number of Regents Passed This </a:t>
                      </a:r>
                      <a:r>
                        <a:rPr lang="en-US" sz="1600" baseline="0" dirty="0" smtClean="0">
                          <a:latin typeface="Arial" pitchFamily="34" charset="0"/>
                          <a:cs typeface="Arial" pitchFamily="34" charset="0"/>
                        </a:rPr>
                        <a:t>Year For This Student</a:t>
                      </a:r>
                      <a:endParaRPr lang="en-US" sz="1600" dirty="0">
                        <a:latin typeface="Arial" pitchFamily="34" charset="0"/>
                        <a:cs typeface="Arial" pitchFamily="34" charset="0"/>
                      </a:endParaRPr>
                    </a:p>
                  </a:txBody>
                  <a:tcPr>
                    <a:solidFill>
                      <a:srgbClr val="3D7FA9"/>
                    </a:solidFill>
                  </a:tcPr>
                </a:tc>
                <a:tc>
                  <a:txBody>
                    <a:bodyPr/>
                    <a:lstStyle/>
                    <a:p>
                      <a:r>
                        <a:rPr lang="en-US" sz="1600" dirty="0" smtClean="0">
                          <a:latin typeface="Arial" pitchFamily="34" charset="0"/>
                          <a:cs typeface="Arial" pitchFamily="34" charset="0"/>
                        </a:rPr>
                        <a:t>Number of Regents Passed This Year by Similar Students</a:t>
                      </a:r>
                      <a:endParaRPr lang="en-US" sz="1600" dirty="0">
                        <a:latin typeface="Arial" pitchFamily="34" charset="0"/>
                        <a:cs typeface="Arial" pitchFamily="34" charset="0"/>
                      </a:endParaRPr>
                    </a:p>
                  </a:txBody>
                  <a:tcPr>
                    <a:solidFill>
                      <a:srgbClr val="3D7FA9"/>
                    </a:solidFill>
                  </a:tcPr>
                </a:tc>
                <a:tc>
                  <a:txBody>
                    <a:bodyPr/>
                    <a:lstStyle/>
                    <a:p>
                      <a:r>
                        <a:rPr lang="en-US" sz="1600" dirty="0" smtClean="0">
                          <a:latin typeface="Arial" pitchFamily="34" charset="0"/>
                          <a:cs typeface="Arial" pitchFamily="34" charset="0"/>
                        </a:rPr>
                        <a:t>Difference</a:t>
                      </a:r>
                      <a:endParaRPr lang="en-US" sz="1600" dirty="0">
                        <a:latin typeface="Arial" pitchFamily="34" charset="0"/>
                        <a:cs typeface="Arial" pitchFamily="34" charset="0"/>
                      </a:endParaRPr>
                    </a:p>
                  </a:txBody>
                  <a:tcPr>
                    <a:solidFill>
                      <a:srgbClr val="3D7FA9"/>
                    </a:solidFill>
                  </a:tcPr>
                </a:tc>
              </a:tr>
              <a:tr h="362969">
                <a:tc>
                  <a:txBody>
                    <a:bodyPr/>
                    <a:lstStyle/>
                    <a:p>
                      <a:r>
                        <a:rPr lang="en-US" sz="1600" dirty="0" smtClean="0">
                          <a:latin typeface="Arial" pitchFamily="34" charset="0"/>
                          <a:cs typeface="Arial" pitchFamily="34" charset="0"/>
                        </a:rPr>
                        <a:t>Jessica</a:t>
                      </a:r>
                    </a:p>
                  </a:txBody>
                  <a:tcPr>
                    <a:solidFill>
                      <a:srgbClr val="D0D8E8"/>
                    </a:solidFill>
                  </a:tcPr>
                </a:tc>
                <a:tc>
                  <a:txBody>
                    <a:bodyPr/>
                    <a:lstStyle/>
                    <a:p>
                      <a:r>
                        <a:rPr lang="en-US" sz="1600" dirty="0" smtClean="0">
                          <a:latin typeface="Arial" pitchFamily="34" charset="0"/>
                          <a:cs typeface="Arial" pitchFamily="34" charset="0"/>
                        </a:rPr>
                        <a:t>1</a:t>
                      </a:r>
                      <a:endParaRPr lang="en-US" sz="1600" dirty="0">
                        <a:latin typeface="Arial" pitchFamily="34" charset="0"/>
                        <a:cs typeface="Arial" pitchFamily="34" charset="0"/>
                      </a:endParaRPr>
                    </a:p>
                  </a:txBody>
                  <a:tcPr>
                    <a:solidFill>
                      <a:srgbClr val="D0D8E8"/>
                    </a:solidFill>
                  </a:tcPr>
                </a:tc>
                <a:tc>
                  <a:txBody>
                    <a:bodyPr/>
                    <a:lstStyle/>
                    <a:p>
                      <a:r>
                        <a:rPr lang="en-US" sz="1600" dirty="0" smtClean="0">
                          <a:latin typeface="Arial" pitchFamily="34" charset="0"/>
                          <a:cs typeface="Arial" pitchFamily="34" charset="0"/>
                        </a:rPr>
                        <a:t>1</a:t>
                      </a:r>
                      <a:endParaRPr lang="en-US" sz="1600" dirty="0">
                        <a:latin typeface="Arial" pitchFamily="34" charset="0"/>
                        <a:cs typeface="Arial" pitchFamily="34" charset="0"/>
                      </a:endParaRPr>
                    </a:p>
                  </a:txBody>
                  <a:tcPr>
                    <a:solidFill>
                      <a:srgbClr val="D0D8E8"/>
                    </a:solidFill>
                  </a:tcPr>
                </a:tc>
                <a:tc>
                  <a:txBody>
                    <a:bodyPr/>
                    <a:lstStyle/>
                    <a:p>
                      <a:r>
                        <a:rPr lang="en-US" sz="1600" dirty="0" smtClean="0">
                          <a:latin typeface="Arial" pitchFamily="34" charset="0"/>
                          <a:cs typeface="Arial" pitchFamily="34" charset="0"/>
                        </a:rPr>
                        <a:t>0</a:t>
                      </a:r>
                      <a:endParaRPr lang="en-US" sz="1600" dirty="0">
                        <a:latin typeface="Arial" pitchFamily="34" charset="0"/>
                        <a:cs typeface="Arial" pitchFamily="34" charset="0"/>
                      </a:endParaRPr>
                    </a:p>
                  </a:txBody>
                  <a:tcPr>
                    <a:solidFill>
                      <a:srgbClr val="D0D8E8"/>
                    </a:solidFill>
                  </a:tcPr>
                </a:tc>
              </a:tr>
              <a:tr h="362969">
                <a:tc>
                  <a:txBody>
                    <a:bodyPr/>
                    <a:lstStyle/>
                    <a:p>
                      <a:r>
                        <a:rPr lang="en-US" sz="1600" dirty="0" smtClean="0">
                          <a:latin typeface="Arial" pitchFamily="34" charset="0"/>
                          <a:cs typeface="Arial" pitchFamily="34" charset="0"/>
                        </a:rPr>
                        <a:t>Tyler</a:t>
                      </a:r>
                    </a:p>
                  </a:txBody>
                  <a:tcPr>
                    <a:solidFill>
                      <a:srgbClr val="E9EDF4"/>
                    </a:solidFill>
                  </a:tcPr>
                </a:tc>
                <a:tc>
                  <a:txBody>
                    <a:bodyPr/>
                    <a:lstStyle/>
                    <a:p>
                      <a:r>
                        <a:rPr lang="en-US" sz="1600" dirty="0" smtClean="0">
                          <a:latin typeface="Arial" pitchFamily="34" charset="0"/>
                          <a:cs typeface="Arial" pitchFamily="34" charset="0"/>
                        </a:rPr>
                        <a:t>2</a:t>
                      </a:r>
                      <a:endParaRPr lang="en-US" sz="1600" dirty="0">
                        <a:latin typeface="Arial" pitchFamily="34" charset="0"/>
                        <a:cs typeface="Arial" pitchFamily="34" charset="0"/>
                      </a:endParaRPr>
                    </a:p>
                  </a:txBody>
                  <a:tcPr>
                    <a:solidFill>
                      <a:srgbClr val="E9EDF4"/>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Arial" pitchFamily="34" charset="0"/>
                          <a:cs typeface="Arial" pitchFamily="34" charset="0"/>
                        </a:rPr>
                        <a:t>2</a:t>
                      </a:r>
                    </a:p>
                  </a:txBody>
                  <a:tcPr>
                    <a:solidFill>
                      <a:srgbClr val="E9EDF4"/>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Arial" pitchFamily="34" charset="0"/>
                          <a:cs typeface="Arial" pitchFamily="34" charset="0"/>
                        </a:rPr>
                        <a:t>0</a:t>
                      </a:r>
                    </a:p>
                  </a:txBody>
                  <a:tcPr>
                    <a:solidFill>
                      <a:srgbClr val="E9EDF4"/>
                    </a:solidFill>
                  </a:tcPr>
                </a:tc>
              </a:tr>
              <a:tr h="362969">
                <a:tc>
                  <a:txBody>
                    <a:bodyPr/>
                    <a:lstStyle/>
                    <a:p>
                      <a:r>
                        <a:rPr lang="en-US" sz="1600" dirty="0" smtClean="0">
                          <a:latin typeface="Arial" pitchFamily="34" charset="0"/>
                          <a:cs typeface="Arial" pitchFamily="34" charset="0"/>
                        </a:rPr>
                        <a:t>Ashley</a:t>
                      </a:r>
                    </a:p>
                  </a:txBody>
                  <a:tcPr>
                    <a:solidFill>
                      <a:srgbClr val="D0D8E8"/>
                    </a:solidFill>
                  </a:tcPr>
                </a:tc>
                <a:tc>
                  <a:txBody>
                    <a:bodyPr/>
                    <a:lstStyle/>
                    <a:p>
                      <a:r>
                        <a:rPr lang="en-US" sz="1600" dirty="0" smtClean="0">
                          <a:latin typeface="Arial" pitchFamily="34" charset="0"/>
                          <a:cs typeface="Arial" pitchFamily="34" charset="0"/>
                        </a:rPr>
                        <a:t>1</a:t>
                      </a:r>
                      <a:endParaRPr lang="en-US" sz="1600" dirty="0">
                        <a:latin typeface="Arial" pitchFamily="34" charset="0"/>
                        <a:cs typeface="Arial" pitchFamily="34" charset="0"/>
                      </a:endParaRPr>
                    </a:p>
                  </a:txBody>
                  <a:tcPr>
                    <a:solidFill>
                      <a:srgbClr val="D0D8E8"/>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Arial" pitchFamily="34" charset="0"/>
                          <a:cs typeface="Arial" pitchFamily="34" charset="0"/>
                        </a:rPr>
                        <a:t>2</a:t>
                      </a:r>
                    </a:p>
                  </a:txBody>
                  <a:tcPr>
                    <a:solidFill>
                      <a:srgbClr val="D0D8E8"/>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Arial" pitchFamily="34" charset="0"/>
                          <a:cs typeface="Arial" pitchFamily="34" charset="0"/>
                        </a:rPr>
                        <a:t>-1</a:t>
                      </a:r>
                    </a:p>
                  </a:txBody>
                  <a:tcPr>
                    <a:solidFill>
                      <a:srgbClr val="D0D8E8"/>
                    </a:solidFill>
                  </a:tcPr>
                </a:tc>
              </a:tr>
              <a:tr h="362969">
                <a:tc>
                  <a:txBody>
                    <a:bodyPr/>
                    <a:lstStyle/>
                    <a:p>
                      <a:r>
                        <a:rPr lang="en-US" sz="1600" dirty="0" smtClean="0">
                          <a:latin typeface="Arial" pitchFamily="34" charset="0"/>
                          <a:cs typeface="Arial" pitchFamily="34" charset="0"/>
                        </a:rPr>
                        <a:t>Emily</a:t>
                      </a:r>
                    </a:p>
                  </a:txBody>
                  <a:tcPr>
                    <a:solidFill>
                      <a:srgbClr val="E9EDF4"/>
                    </a:solidFill>
                  </a:tcPr>
                </a:tc>
                <a:tc>
                  <a:txBody>
                    <a:bodyPr/>
                    <a:lstStyle/>
                    <a:p>
                      <a:r>
                        <a:rPr lang="en-US" sz="1600" dirty="0" smtClean="0">
                          <a:latin typeface="Arial" pitchFamily="34" charset="0"/>
                          <a:cs typeface="Arial" pitchFamily="34" charset="0"/>
                        </a:rPr>
                        <a:t>3</a:t>
                      </a:r>
                      <a:endParaRPr lang="en-US" sz="1600" dirty="0">
                        <a:latin typeface="Arial" pitchFamily="34" charset="0"/>
                        <a:cs typeface="Arial" pitchFamily="34" charset="0"/>
                      </a:endParaRPr>
                    </a:p>
                  </a:txBody>
                  <a:tcPr>
                    <a:solidFill>
                      <a:srgbClr val="E9EDF4"/>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Arial" pitchFamily="34" charset="0"/>
                          <a:cs typeface="Arial" pitchFamily="34" charset="0"/>
                        </a:rPr>
                        <a:t>2</a:t>
                      </a:r>
                    </a:p>
                  </a:txBody>
                  <a:tcPr>
                    <a:solidFill>
                      <a:srgbClr val="E9EDF4"/>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Arial" pitchFamily="34" charset="0"/>
                          <a:cs typeface="Arial" pitchFamily="34" charset="0"/>
                        </a:rPr>
                        <a:t>1</a:t>
                      </a:r>
                    </a:p>
                  </a:txBody>
                  <a:tcPr>
                    <a:solidFill>
                      <a:srgbClr val="E9EDF4"/>
                    </a:solidFill>
                  </a:tcPr>
                </a:tc>
              </a:tr>
              <a:tr h="362969">
                <a:tc>
                  <a:txBody>
                    <a:bodyPr/>
                    <a:lstStyle/>
                    <a:p>
                      <a:r>
                        <a:rPr lang="en-US" sz="1600" dirty="0" smtClean="0">
                          <a:latin typeface="Arial" pitchFamily="34" charset="0"/>
                          <a:cs typeface="Arial" pitchFamily="34" charset="0"/>
                        </a:rPr>
                        <a:t>Jacob</a:t>
                      </a:r>
                    </a:p>
                  </a:txBody>
                  <a:tcPr>
                    <a:solidFill>
                      <a:srgbClr val="D0D8E8"/>
                    </a:solidFill>
                  </a:tcPr>
                </a:tc>
                <a:tc>
                  <a:txBody>
                    <a:bodyPr/>
                    <a:lstStyle/>
                    <a:p>
                      <a:r>
                        <a:rPr lang="en-US" sz="1600" dirty="0" smtClean="0">
                          <a:latin typeface="Arial" pitchFamily="34" charset="0"/>
                          <a:cs typeface="Arial" pitchFamily="34" charset="0"/>
                        </a:rPr>
                        <a:t>3</a:t>
                      </a:r>
                      <a:endParaRPr lang="en-US" sz="1600" dirty="0">
                        <a:latin typeface="Arial" pitchFamily="34" charset="0"/>
                        <a:cs typeface="Arial" pitchFamily="34" charset="0"/>
                      </a:endParaRPr>
                    </a:p>
                  </a:txBody>
                  <a:tcPr>
                    <a:solidFill>
                      <a:srgbClr val="D0D8E8"/>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Arial" pitchFamily="34" charset="0"/>
                          <a:cs typeface="Arial" pitchFamily="34" charset="0"/>
                        </a:rPr>
                        <a:t>2</a:t>
                      </a:r>
                    </a:p>
                  </a:txBody>
                  <a:tcPr>
                    <a:solidFill>
                      <a:srgbClr val="D0D8E8"/>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Arial" pitchFamily="34" charset="0"/>
                          <a:cs typeface="Arial" pitchFamily="34" charset="0"/>
                        </a:rPr>
                        <a:t>1</a:t>
                      </a:r>
                    </a:p>
                  </a:txBody>
                  <a:tcPr>
                    <a:solidFill>
                      <a:srgbClr val="D0D8E8"/>
                    </a:solidFill>
                  </a:tcPr>
                </a:tc>
              </a:tr>
              <a:tr h="362969">
                <a:tc gridSpan="3">
                  <a:txBody>
                    <a:bodyPr/>
                    <a:lstStyle/>
                    <a:p>
                      <a:r>
                        <a:rPr lang="en-US" sz="1600" dirty="0" smtClean="0">
                          <a:latin typeface="Arial" pitchFamily="34" charset="0"/>
                          <a:cs typeface="Arial" pitchFamily="34" charset="0"/>
                        </a:rPr>
                        <a:t>Total Difference (Sum of Differences)</a:t>
                      </a:r>
                    </a:p>
                  </a:txBody>
                  <a:tcPr>
                    <a:solidFill>
                      <a:srgbClr val="E9EDF4"/>
                    </a:solidFill>
                  </a:tcPr>
                </a:tc>
                <a:tc hMerge="1">
                  <a:txBody>
                    <a:bodyPr/>
                    <a:lstStyle/>
                    <a:p>
                      <a:endParaRPr lang="en-US" sz="1400" dirty="0"/>
                    </a:p>
                  </a:txBody>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Arial" pitchFamily="34" charset="0"/>
                          <a:cs typeface="Arial" pitchFamily="34" charset="0"/>
                        </a:rPr>
                        <a:t>1</a:t>
                      </a:r>
                    </a:p>
                  </a:txBody>
                  <a:tcPr>
                    <a:solidFill>
                      <a:srgbClr val="E9EDF4"/>
                    </a:solidFill>
                  </a:tcPr>
                </a:tc>
              </a:tr>
              <a:tr h="548849">
                <a:tc gridSpan="3">
                  <a:txBody>
                    <a:bodyPr/>
                    <a:lstStyle/>
                    <a:p>
                      <a:r>
                        <a:rPr lang="en-US" sz="1600" dirty="0" smtClean="0">
                          <a:latin typeface="Arial" pitchFamily="34" charset="0"/>
                          <a:cs typeface="Arial" pitchFamily="34" charset="0"/>
                        </a:rPr>
                        <a:t>Average</a:t>
                      </a:r>
                      <a:r>
                        <a:rPr lang="en-US" sz="1600" baseline="0" dirty="0" smtClean="0">
                          <a:latin typeface="Arial" pitchFamily="34" charset="0"/>
                          <a:cs typeface="Arial" pitchFamily="34" charset="0"/>
                        </a:rPr>
                        <a:t> Difference </a:t>
                      </a:r>
                      <a:br>
                        <a:rPr lang="en-US" sz="1600" baseline="0" dirty="0" smtClean="0">
                          <a:latin typeface="Arial" pitchFamily="34" charset="0"/>
                          <a:cs typeface="Arial" pitchFamily="34" charset="0"/>
                        </a:rPr>
                      </a:br>
                      <a:r>
                        <a:rPr lang="en-US" sz="1600" baseline="0" dirty="0" smtClean="0">
                          <a:latin typeface="Arial" pitchFamily="34" charset="0"/>
                          <a:cs typeface="Arial" pitchFamily="34" charset="0"/>
                        </a:rPr>
                        <a:t>(Total Difference/Number of Students)</a:t>
                      </a:r>
                      <a:endParaRPr lang="en-US" sz="1600" dirty="0" smtClean="0">
                        <a:latin typeface="Arial" pitchFamily="34" charset="0"/>
                        <a:cs typeface="Arial" pitchFamily="34" charset="0"/>
                      </a:endParaRPr>
                    </a:p>
                  </a:txBody>
                  <a:tcPr>
                    <a:solidFill>
                      <a:srgbClr val="D0D8E8"/>
                    </a:solidFill>
                  </a:tcPr>
                </a:tc>
                <a:tc hMerge="1">
                  <a:txBody>
                    <a:bodyPr/>
                    <a:lstStyle/>
                    <a:p>
                      <a:endParaRPr lang="en-US"/>
                    </a:p>
                  </a:txBody>
                  <a:tcPr/>
                </a:tc>
                <a:tc hMerge="1">
                  <a:txBody>
                    <a:bodyPr/>
                    <a:lstStyle/>
                    <a:p>
                      <a:endParaRPr 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Arial" pitchFamily="34" charset="0"/>
                          <a:cs typeface="Arial" pitchFamily="34" charset="0"/>
                        </a:rPr>
                        <a:t>1/5 = .2</a:t>
                      </a:r>
                    </a:p>
                  </a:txBody>
                  <a:tcPr>
                    <a:solidFill>
                      <a:srgbClr val="D0D8E8"/>
                    </a:solidFill>
                  </a:tcPr>
                </a:tc>
              </a:tr>
            </a:tbl>
          </a:graphicData>
        </a:graphic>
      </p:graphicFrame>
      <p:sp>
        <p:nvSpPr>
          <p:cNvPr id="7" name="Rectangular Callout 6"/>
          <p:cNvSpPr/>
          <p:nvPr/>
        </p:nvSpPr>
        <p:spPr>
          <a:xfrm>
            <a:off x="6814037" y="1632466"/>
            <a:ext cx="2025164" cy="3091934"/>
          </a:xfrm>
          <a:prstGeom prst="wedgeRectCallout">
            <a:avLst>
              <a:gd name="adj1" fmla="val -55940"/>
              <a:gd name="adj2" fmla="val 72113"/>
            </a:avLst>
          </a:prstGeom>
          <a:solidFill>
            <a:schemeClr val="bg1">
              <a:alpha val="0"/>
            </a:schemeClr>
          </a:solidFill>
          <a:ln>
            <a:solidFill>
              <a:srgbClr val="3D7FA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1600" baseline="0" dirty="0" smtClean="0">
                <a:solidFill>
                  <a:schemeClr val="tx1"/>
                </a:solidFill>
                <a:latin typeface="Arial" pitchFamily="34" charset="0"/>
                <a:cs typeface="Arial" pitchFamily="34" charset="0"/>
              </a:rPr>
              <a:t>Principal’s </a:t>
            </a:r>
            <a:r>
              <a:rPr lang="en-US" sz="1600" baseline="0" dirty="0">
                <a:solidFill>
                  <a:schemeClr val="tx1"/>
                </a:solidFill>
                <a:latin typeface="Arial" pitchFamily="34" charset="0"/>
                <a:cs typeface="Arial" pitchFamily="34" charset="0"/>
              </a:rPr>
              <a:t>score on this metric is </a:t>
            </a:r>
            <a:r>
              <a:rPr lang="en-US" sz="1600" baseline="0" dirty="0" smtClean="0">
                <a:solidFill>
                  <a:schemeClr val="tx1"/>
                </a:solidFill>
                <a:latin typeface="Arial" pitchFamily="34" charset="0"/>
                <a:cs typeface="Arial" pitchFamily="34" charset="0"/>
              </a:rPr>
              <a:t>0.2</a:t>
            </a:r>
            <a:r>
              <a:rPr lang="en-US" sz="1600" baseline="0" dirty="0">
                <a:solidFill>
                  <a:schemeClr val="tx1"/>
                </a:solidFill>
                <a:latin typeface="Arial" pitchFamily="34" charset="0"/>
                <a:cs typeface="Arial" pitchFamily="34" charset="0"/>
              </a:rPr>
              <a:t>. </a:t>
            </a:r>
            <a:r>
              <a:rPr lang="en-US" sz="1600" baseline="0" dirty="0" smtClean="0">
                <a:solidFill>
                  <a:schemeClr val="tx1"/>
                </a:solidFill>
                <a:latin typeface="Arial" pitchFamily="34" charset="0"/>
                <a:cs typeface="Arial" pitchFamily="34" charset="0"/>
              </a:rPr>
              <a:t> On average, students </a:t>
            </a:r>
            <a:r>
              <a:rPr lang="en-US" sz="1600" baseline="0" dirty="0">
                <a:solidFill>
                  <a:schemeClr val="tx1"/>
                </a:solidFill>
                <a:latin typeface="Arial" pitchFamily="34" charset="0"/>
                <a:cs typeface="Arial" pitchFamily="34" charset="0"/>
              </a:rPr>
              <a:t>at this school </a:t>
            </a:r>
            <a:r>
              <a:rPr lang="en-US" sz="1600" baseline="0" dirty="0" smtClean="0">
                <a:solidFill>
                  <a:schemeClr val="tx1"/>
                </a:solidFill>
                <a:latin typeface="Arial" pitchFamily="34" charset="0"/>
                <a:cs typeface="Arial" pitchFamily="34" charset="0"/>
              </a:rPr>
              <a:t>are </a:t>
            </a:r>
            <a:r>
              <a:rPr lang="en-US" sz="1600" baseline="0" dirty="0">
                <a:solidFill>
                  <a:schemeClr val="tx1"/>
                </a:solidFill>
                <a:latin typeface="Arial" pitchFamily="34" charset="0"/>
                <a:cs typeface="Arial" pitchFamily="34" charset="0"/>
              </a:rPr>
              <a:t>passing </a:t>
            </a:r>
            <a:r>
              <a:rPr lang="en-US" sz="1600" baseline="0" dirty="0" smtClean="0">
                <a:solidFill>
                  <a:schemeClr val="tx1"/>
                </a:solidFill>
                <a:latin typeface="Arial" pitchFamily="34" charset="0"/>
                <a:cs typeface="Arial" pitchFamily="34" charset="0"/>
              </a:rPr>
              <a:t>0.2 </a:t>
            </a:r>
            <a:r>
              <a:rPr lang="en-US" sz="1600" baseline="0" dirty="0">
                <a:solidFill>
                  <a:schemeClr val="tx1"/>
                </a:solidFill>
                <a:latin typeface="Arial" pitchFamily="34" charset="0"/>
                <a:cs typeface="Arial" pitchFamily="34" charset="0"/>
              </a:rPr>
              <a:t>Regents E</a:t>
            </a:r>
            <a:r>
              <a:rPr lang="en-US" sz="1600" baseline="0" dirty="0" smtClean="0">
                <a:solidFill>
                  <a:schemeClr val="tx1"/>
                </a:solidFill>
                <a:latin typeface="Arial" pitchFamily="34" charset="0"/>
                <a:cs typeface="Arial" pitchFamily="34" charset="0"/>
              </a:rPr>
              <a:t>xams more </a:t>
            </a:r>
            <a:r>
              <a:rPr lang="en-US" sz="1600" baseline="0" dirty="0">
                <a:solidFill>
                  <a:schemeClr val="tx1"/>
                </a:solidFill>
                <a:latin typeface="Arial" pitchFamily="34" charset="0"/>
                <a:cs typeface="Arial" pitchFamily="34" charset="0"/>
              </a:rPr>
              <a:t>than similar </a:t>
            </a:r>
            <a:r>
              <a:rPr lang="en-US" sz="1600" baseline="0" dirty="0" smtClean="0">
                <a:solidFill>
                  <a:schemeClr val="tx1"/>
                </a:solidFill>
                <a:latin typeface="Arial" pitchFamily="34" charset="0"/>
                <a:cs typeface="Arial" pitchFamily="34" charset="0"/>
              </a:rPr>
              <a:t>students statewide. A zero</a:t>
            </a:r>
            <a:r>
              <a:rPr lang="en-US" sz="1600" dirty="0" smtClean="0">
                <a:solidFill>
                  <a:schemeClr val="tx1"/>
                </a:solidFill>
                <a:latin typeface="Arial" pitchFamily="34" charset="0"/>
                <a:cs typeface="Arial" pitchFamily="34" charset="0"/>
              </a:rPr>
              <a:t> </a:t>
            </a:r>
            <a:r>
              <a:rPr lang="en-US" sz="1600" baseline="0" dirty="0" smtClean="0">
                <a:solidFill>
                  <a:schemeClr val="tx1"/>
                </a:solidFill>
                <a:latin typeface="Arial" pitchFamily="34" charset="0"/>
                <a:cs typeface="Arial" pitchFamily="34" charset="0"/>
              </a:rPr>
              <a:t>represents average or effective results.</a:t>
            </a:r>
          </a:p>
        </p:txBody>
      </p:sp>
      <p:sp>
        <p:nvSpPr>
          <p:cNvPr id="8" name="TextBox 4"/>
          <p:cNvSpPr txBox="1">
            <a:spLocks noChangeArrowheads="1"/>
          </p:cNvSpPr>
          <p:nvPr/>
        </p:nvSpPr>
        <p:spPr bwMode="auto">
          <a:xfrm>
            <a:off x="2148383" y="1447800"/>
            <a:ext cx="3249608" cy="369332"/>
          </a:xfrm>
          <a:prstGeom prst="rect">
            <a:avLst/>
          </a:prstGeom>
          <a:noFill/>
          <a:ln w="9525">
            <a:noFill/>
            <a:miter lim="800000"/>
            <a:headEnd/>
            <a:tailEnd/>
          </a:ln>
        </p:spPr>
        <p:txBody>
          <a:bodyPr wrap="none">
            <a:spAutoFit/>
          </a:bodyPr>
          <a:lstStyle/>
          <a:p>
            <a:r>
              <a:rPr lang="en-US" baseline="0" dirty="0">
                <a:latin typeface="Arial" pitchFamily="34" charset="0"/>
                <a:cs typeface="Arial" pitchFamily="34" charset="0"/>
              </a:rPr>
              <a:t>S</a:t>
            </a:r>
            <a:r>
              <a:rPr lang="en-US" baseline="0" dirty="0" smtClean="0">
                <a:latin typeface="Arial" pitchFamily="34" charset="0"/>
                <a:cs typeface="Arial" pitchFamily="34" charset="0"/>
              </a:rPr>
              <a:t>implified Illustrative Example</a:t>
            </a:r>
            <a:endParaRPr lang="en-US" dirty="0">
              <a:latin typeface="Arial" pitchFamily="34" charset="0"/>
              <a:cs typeface="Arial" pitchFamily="34" charset="0"/>
            </a:endParaRPr>
          </a:p>
        </p:txBody>
      </p:sp>
      <p:sp>
        <p:nvSpPr>
          <p:cNvPr id="9" name="TextBox 8"/>
          <p:cNvSpPr txBox="1"/>
          <p:nvPr/>
        </p:nvSpPr>
        <p:spPr>
          <a:xfrm>
            <a:off x="334098" y="5892225"/>
            <a:ext cx="8156638" cy="584775"/>
          </a:xfrm>
          <a:prstGeom prst="rect">
            <a:avLst/>
          </a:prstGeom>
          <a:noFill/>
        </p:spPr>
        <p:txBody>
          <a:bodyPr wrap="square" rtlCol="0">
            <a:spAutoFit/>
          </a:bodyPr>
          <a:lstStyle/>
          <a:p>
            <a:r>
              <a:rPr lang="en-US" sz="1600" b="1" baseline="0" dirty="0" smtClean="0">
                <a:latin typeface="Arial" pitchFamily="34" charset="0"/>
                <a:cs typeface="Arial" pitchFamily="34" charset="0"/>
              </a:rPr>
              <a:t>NOTE: </a:t>
            </a:r>
            <a:r>
              <a:rPr lang="en-US" sz="1600" baseline="0" dirty="0" smtClean="0">
                <a:latin typeface="Arial" pitchFamily="34" charset="0"/>
                <a:cs typeface="Arial" pitchFamily="34" charset="0"/>
              </a:rPr>
              <a:t>0 means student or school achieved the average (or “effective”) result compared to similar students statewide.</a:t>
            </a:r>
            <a:endParaRPr lang="en-US" sz="1600" dirty="0">
              <a:latin typeface="Arial" pitchFamily="34" charset="0"/>
              <a:cs typeface="Arial" pitchFamily="34" charset="0"/>
            </a:endParaRPr>
          </a:p>
        </p:txBody>
      </p:sp>
    </p:spTree>
    <p:extLst>
      <p:ext uri="{BB962C8B-B14F-4D97-AF65-F5344CB8AC3E}">
        <p14:creationId xmlns="" xmlns:p14="http://schemas.microsoft.com/office/powerpoint/2010/main" val="237148066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sz="2800" dirty="0">
                <a:latin typeface="Arial" pitchFamily="34" charset="0"/>
                <a:cs typeface="Arial" pitchFamily="34" charset="0"/>
              </a:rPr>
              <a:t>“Similar Student” Characteristics for </a:t>
            </a:r>
            <a:r>
              <a:rPr lang="en-US" sz="2800" dirty="0" smtClean="0">
                <a:latin typeface="Arial" pitchFamily="34" charset="0"/>
                <a:cs typeface="Arial" pitchFamily="34" charset="0"/>
              </a:rPr>
              <a:t/>
            </a:r>
            <a:br>
              <a:rPr lang="en-US" sz="2800" dirty="0" smtClean="0">
                <a:latin typeface="Arial" pitchFamily="34" charset="0"/>
                <a:cs typeface="Arial" pitchFamily="34" charset="0"/>
              </a:rPr>
            </a:br>
            <a:r>
              <a:rPr lang="en-US" sz="2800" dirty="0" smtClean="0">
                <a:latin typeface="Arial" pitchFamily="34" charset="0"/>
                <a:cs typeface="Arial" pitchFamily="34" charset="0"/>
              </a:rPr>
              <a:t>Grades 9</a:t>
            </a:r>
            <a:r>
              <a:rPr lang="en-US" sz="2800" dirty="0" smtClean="0">
                <a:latin typeface="Arial"/>
                <a:cs typeface="Arial"/>
              </a:rPr>
              <a:t>–</a:t>
            </a:r>
            <a:r>
              <a:rPr lang="en-US" sz="2800" dirty="0" smtClean="0">
                <a:latin typeface="Arial" pitchFamily="34" charset="0"/>
                <a:cs typeface="Arial" pitchFamily="34" charset="0"/>
              </a:rPr>
              <a:t>12 </a:t>
            </a:r>
            <a:r>
              <a:rPr lang="en-US" sz="2800" dirty="0">
                <a:latin typeface="Arial" pitchFamily="34" charset="0"/>
                <a:cs typeface="Arial" pitchFamily="34" charset="0"/>
              </a:rPr>
              <a:t>Principal MGP Measures</a:t>
            </a:r>
            <a:endParaRPr lang="en-US" sz="2800" dirty="0"/>
          </a:p>
        </p:txBody>
      </p:sp>
      <p:sp>
        <p:nvSpPr>
          <p:cNvPr id="4" name="Footer Placeholder 3"/>
          <p:cNvSpPr>
            <a:spLocks noGrp="1"/>
          </p:cNvSpPr>
          <p:nvPr>
            <p:ph type="ftr" sz="quarter" idx="10"/>
          </p:nvPr>
        </p:nvSpPr>
        <p:spPr/>
        <p:txBody>
          <a:bodyPr/>
          <a:lstStyle/>
          <a:p>
            <a:pPr>
              <a:defRPr/>
            </a:pPr>
            <a:r>
              <a:rPr lang="en-US" dirty="0" smtClean="0"/>
              <a:t>EngageNY.org</a:t>
            </a:r>
            <a:endParaRPr lang="en-US" dirty="0"/>
          </a:p>
        </p:txBody>
      </p:sp>
      <p:sp>
        <p:nvSpPr>
          <p:cNvPr id="5" name="Slide Number Placeholder 4"/>
          <p:cNvSpPr>
            <a:spLocks noGrp="1"/>
          </p:cNvSpPr>
          <p:nvPr>
            <p:ph type="sldNum" sz="quarter" idx="11"/>
          </p:nvPr>
        </p:nvSpPr>
        <p:spPr/>
        <p:txBody>
          <a:bodyPr/>
          <a:lstStyle/>
          <a:p>
            <a:pPr>
              <a:defRPr/>
            </a:pPr>
            <a:fld id="{38AB0506-A0B2-47F0-8E7A-100251E1F1D3}" type="slidenum">
              <a:rPr lang="en-US" smtClean="0"/>
              <a:pPr>
                <a:defRPr/>
              </a:pPr>
              <a:t>43</a:t>
            </a:fld>
            <a:endParaRPr lang="en-US" dirty="0"/>
          </a:p>
        </p:txBody>
      </p:sp>
      <p:graphicFrame>
        <p:nvGraphicFramePr>
          <p:cNvPr id="6" name="Content Placeholder 4"/>
          <p:cNvGraphicFramePr>
            <a:graphicFrameLocks noGrp="1"/>
          </p:cNvGraphicFramePr>
          <p:nvPr>
            <p:ph idx="1"/>
            <p:extLst>
              <p:ext uri="{D42A27DB-BD31-4B8C-83A1-F6EECF244321}">
                <p14:modId xmlns="" xmlns:p14="http://schemas.microsoft.com/office/powerpoint/2010/main" val="2404744931"/>
              </p:ext>
            </p:extLst>
          </p:nvPr>
        </p:nvGraphicFramePr>
        <p:xfrm>
          <a:off x="304800" y="1143000"/>
          <a:ext cx="8610600" cy="5246561"/>
        </p:xfrm>
        <a:graphic>
          <a:graphicData uri="http://schemas.openxmlformats.org/drawingml/2006/table">
            <a:tbl>
              <a:tblPr firstRow="1" bandRow="1">
                <a:tableStyleId>{5C22544A-7EE6-4342-B048-85BDC9FD1C3A}</a:tableStyleId>
              </a:tblPr>
              <a:tblGrid>
                <a:gridCol w="1600200"/>
                <a:gridCol w="7010400"/>
              </a:tblGrid>
              <a:tr h="491681">
                <a:tc>
                  <a:txBody>
                    <a:bodyPr/>
                    <a:lstStyle/>
                    <a:p>
                      <a:endParaRPr lang="en-US" sz="1600" dirty="0">
                        <a:latin typeface="Arial" pitchFamily="34" charset="0"/>
                        <a:cs typeface="Arial" pitchFamily="34" charset="0"/>
                      </a:endParaRPr>
                    </a:p>
                  </a:txBody>
                  <a:tcPr anchor="b">
                    <a:solidFill>
                      <a:srgbClr val="3D7FA9"/>
                    </a:solidFill>
                  </a:tcPr>
                </a:tc>
                <a:tc>
                  <a:txBody>
                    <a:bodyPr/>
                    <a:lstStyle/>
                    <a:p>
                      <a:r>
                        <a:rPr lang="en-US" dirty="0" smtClean="0">
                          <a:latin typeface="Arial" pitchFamily="34" charset="0"/>
                          <a:cs typeface="Arial" pitchFamily="34" charset="0"/>
                        </a:rPr>
                        <a:t>Factors for 9-12</a:t>
                      </a:r>
                      <a:r>
                        <a:rPr lang="en-US" baseline="0" dirty="0" smtClean="0">
                          <a:latin typeface="Arial" pitchFamily="34" charset="0"/>
                          <a:cs typeface="Arial" pitchFamily="34" charset="0"/>
                        </a:rPr>
                        <a:t> Principal Measures</a:t>
                      </a:r>
                      <a:endParaRPr lang="en-US" dirty="0">
                        <a:latin typeface="Arial" pitchFamily="34" charset="0"/>
                        <a:cs typeface="Arial" pitchFamily="34" charset="0"/>
                      </a:endParaRPr>
                    </a:p>
                  </a:txBody>
                  <a:tcPr anchor="ctr">
                    <a:solidFill>
                      <a:srgbClr val="3D7FA9"/>
                    </a:solidFill>
                  </a:tcPr>
                </a:tc>
              </a:tr>
              <a:tr h="1545797">
                <a:tc>
                  <a:txBody>
                    <a:bodyPr/>
                    <a:lstStyle/>
                    <a:p>
                      <a:r>
                        <a:rPr lang="en-US" sz="1600" b="1" dirty="0" smtClean="0">
                          <a:latin typeface="Arial" pitchFamily="34" charset="0"/>
                          <a:cs typeface="Arial" pitchFamily="34" charset="0"/>
                        </a:rPr>
                        <a:t>Academic</a:t>
                      </a:r>
                      <a:r>
                        <a:rPr lang="en-US" sz="1600" b="1" baseline="0" dirty="0" smtClean="0">
                          <a:latin typeface="Arial" pitchFamily="34" charset="0"/>
                          <a:cs typeface="Arial" pitchFamily="34" charset="0"/>
                        </a:rPr>
                        <a:t> History</a:t>
                      </a:r>
                      <a:endParaRPr lang="en-US" sz="1600" b="1" dirty="0">
                        <a:latin typeface="Arial" pitchFamily="34" charset="0"/>
                        <a:cs typeface="Arial" pitchFamily="34" charset="0"/>
                      </a:endParaRPr>
                    </a:p>
                  </a:txBody>
                  <a:tcPr>
                    <a:solidFill>
                      <a:srgbClr val="D0D8E8"/>
                    </a:solidFill>
                  </a:tcPr>
                </a:tc>
                <a:tc>
                  <a:txBody>
                    <a:bodyPr/>
                    <a:lstStyle/>
                    <a:p>
                      <a:pPr marL="285750" indent="-285750" algn="l" defTabSz="914400" rtl="0" eaLnBrk="1" latinLnBrk="0" hangingPunct="1">
                        <a:buFont typeface="Arial" pitchFamily="34" charset="0"/>
                        <a:buChar char="•"/>
                      </a:pPr>
                      <a:r>
                        <a:rPr lang="en-US" sz="1600" kern="1200" baseline="0" dirty="0" smtClean="0">
                          <a:solidFill>
                            <a:schemeClr val="dk1"/>
                          </a:solidFill>
                          <a:latin typeface="Arial" pitchFamily="34" charset="0"/>
                          <a:ea typeface="+mn-ea"/>
                          <a:cs typeface="Arial" pitchFamily="34" charset="0"/>
                        </a:rPr>
                        <a:t>Seventh- </a:t>
                      </a:r>
                      <a:r>
                        <a:rPr lang="en-US" sz="1600" kern="1200" dirty="0" smtClean="0">
                          <a:solidFill>
                            <a:schemeClr val="dk1"/>
                          </a:solidFill>
                          <a:latin typeface="Arial" pitchFamily="34" charset="0"/>
                          <a:ea typeface="+mn-ea"/>
                          <a:cs typeface="Arial" pitchFamily="34" charset="0"/>
                        </a:rPr>
                        <a:t>and/or eigh</a:t>
                      </a:r>
                      <a:r>
                        <a:rPr lang="en-US" sz="1600" kern="1200" baseline="0" dirty="0" smtClean="0">
                          <a:solidFill>
                            <a:schemeClr val="dk1"/>
                          </a:solidFill>
                          <a:latin typeface="Arial" pitchFamily="34" charset="0"/>
                          <a:ea typeface="+mn-ea"/>
                          <a:cs typeface="Arial" pitchFamily="34" charset="0"/>
                        </a:rPr>
                        <a:t>th-</a:t>
                      </a:r>
                      <a:r>
                        <a:rPr lang="en-US" sz="1600" kern="1200" dirty="0" smtClean="0">
                          <a:solidFill>
                            <a:schemeClr val="dk1"/>
                          </a:solidFill>
                          <a:latin typeface="Arial" pitchFamily="34" charset="0"/>
                          <a:ea typeface="+mn-ea"/>
                          <a:cs typeface="Arial" pitchFamily="34" charset="0"/>
                        </a:rPr>
                        <a:t>grade student state exam scores, same or different subject (student must have at least one same-subject score for MGP and at least one score for Comparative Growth in Regents) </a:t>
                      </a:r>
                    </a:p>
                    <a:p>
                      <a:pPr marL="285750" indent="-285750" algn="l" defTabSz="914400" rtl="0" eaLnBrk="1" latinLnBrk="0" hangingPunct="1">
                        <a:buFont typeface="Arial" pitchFamily="34" charset="0"/>
                        <a:buChar char="•"/>
                      </a:pPr>
                      <a:r>
                        <a:rPr lang="en-US" sz="1600" kern="1200" dirty="0" smtClean="0">
                          <a:solidFill>
                            <a:schemeClr val="dk1"/>
                          </a:solidFill>
                          <a:latin typeface="Arial" pitchFamily="34" charset="0"/>
                          <a:ea typeface="+mn-ea"/>
                          <a:cs typeface="Arial" pitchFamily="34" charset="0"/>
                        </a:rPr>
                        <a:t>Total number of Regents Exams passed to date</a:t>
                      </a:r>
                    </a:p>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600" kern="1200" dirty="0" smtClean="0">
                          <a:solidFill>
                            <a:schemeClr val="dk1"/>
                          </a:solidFill>
                          <a:latin typeface="Arial" pitchFamily="34" charset="0"/>
                          <a:ea typeface="+mn-ea"/>
                          <a:cs typeface="Arial" pitchFamily="34" charset="0"/>
                        </a:rPr>
                        <a:t>Average eighth</a:t>
                      </a:r>
                      <a:r>
                        <a:rPr lang="en-US" sz="1600" kern="1200" baseline="0" dirty="0" smtClean="0">
                          <a:solidFill>
                            <a:schemeClr val="dk1"/>
                          </a:solidFill>
                          <a:latin typeface="Arial" pitchFamily="34" charset="0"/>
                          <a:ea typeface="+mn-ea"/>
                          <a:cs typeface="Arial" pitchFamily="34" charset="0"/>
                        </a:rPr>
                        <a:t>-</a:t>
                      </a:r>
                      <a:r>
                        <a:rPr lang="en-US" sz="1600" kern="1200" dirty="0" smtClean="0">
                          <a:solidFill>
                            <a:schemeClr val="dk1"/>
                          </a:solidFill>
                          <a:latin typeface="Arial" pitchFamily="34" charset="0"/>
                          <a:ea typeface="+mn-ea"/>
                          <a:cs typeface="Arial" pitchFamily="34" charset="0"/>
                        </a:rPr>
                        <a:t>grade prior state exam scores for students in school (same subject only</a:t>
                      </a:r>
                      <a:r>
                        <a:rPr lang="en-US" sz="1600" kern="1200" baseline="0" dirty="0" smtClean="0">
                          <a:solidFill>
                            <a:schemeClr val="dk1"/>
                          </a:solidFill>
                          <a:latin typeface="Arial" pitchFamily="34" charset="0"/>
                          <a:ea typeface="+mn-ea"/>
                          <a:cs typeface="Arial" pitchFamily="34" charset="0"/>
                        </a:rPr>
                        <a:t> for MGP; both subjects for Comparative Growth)</a:t>
                      </a:r>
                      <a:endParaRPr lang="en-US" sz="1600" kern="1200" dirty="0" smtClean="0">
                        <a:solidFill>
                          <a:schemeClr val="dk1"/>
                        </a:solidFill>
                        <a:latin typeface="Arial" pitchFamily="34" charset="0"/>
                        <a:ea typeface="+mn-ea"/>
                        <a:cs typeface="Arial" pitchFamily="34" charset="0"/>
                      </a:endParaRPr>
                    </a:p>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600" kern="1200" dirty="0" smtClean="0">
                          <a:solidFill>
                            <a:schemeClr val="dk1"/>
                          </a:solidFill>
                          <a:latin typeface="Arial" pitchFamily="34" charset="0"/>
                          <a:ea typeface="+mn-ea"/>
                          <a:cs typeface="Arial" pitchFamily="34" charset="0"/>
                        </a:rPr>
                        <a:t>New to school in a year other than nin</a:t>
                      </a:r>
                      <a:r>
                        <a:rPr lang="en-US" sz="1600" kern="1200" baseline="0" dirty="0" smtClean="0">
                          <a:solidFill>
                            <a:schemeClr val="dk1"/>
                          </a:solidFill>
                          <a:latin typeface="Arial" pitchFamily="34" charset="0"/>
                          <a:ea typeface="+mn-ea"/>
                          <a:cs typeface="Arial" pitchFamily="34" charset="0"/>
                        </a:rPr>
                        <a:t>th </a:t>
                      </a:r>
                      <a:r>
                        <a:rPr lang="en-US" sz="1600" kern="1200" dirty="0" smtClean="0">
                          <a:solidFill>
                            <a:schemeClr val="dk1"/>
                          </a:solidFill>
                          <a:latin typeface="Arial" pitchFamily="34" charset="0"/>
                          <a:ea typeface="+mn-ea"/>
                          <a:cs typeface="Arial" pitchFamily="34" charset="0"/>
                        </a:rPr>
                        <a:t>grade</a:t>
                      </a:r>
                    </a:p>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600" kern="1200" dirty="0" smtClean="0">
                          <a:solidFill>
                            <a:schemeClr val="dk1"/>
                          </a:solidFill>
                          <a:latin typeface="Arial" pitchFamily="34" charset="0"/>
                          <a:ea typeface="+mn-ea"/>
                          <a:cs typeface="Arial" pitchFamily="34" charset="0"/>
                        </a:rPr>
                        <a:t>Percent of students</a:t>
                      </a:r>
                      <a:r>
                        <a:rPr lang="en-US" sz="1600" kern="1200" baseline="0" dirty="0" smtClean="0">
                          <a:solidFill>
                            <a:schemeClr val="dk1"/>
                          </a:solidFill>
                          <a:latin typeface="Arial" pitchFamily="34" charset="0"/>
                          <a:ea typeface="+mn-ea"/>
                          <a:cs typeface="Arial" pitchFamily="34" charset="0"/>
                        </a:rPr>
                        <a:t> new to school in a year other than ninth grade</a:t>
                      </a:r>
                      <a:endParaRPr lang="en-US" sz="1600" kern="1200" dirty="0" smtClean="0">
                        <a:solidFill>
                          <a:schemeClr val="dk1"/>
                        </a:solidFill>
                        <a:latin typeface="Arial" pitchFamily="34" charset="0"/>
                        <a:ea typeface="+mn-ea"/>
                        <a:cs typeface="Arial" pitchFamily="34" charset="0"/>
                      </a:endParaRPr>
                    </a:p>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600" i="0" baseline="0" dirty="0" smtClean="0">
                          <a:latin typeface="Arial" pitchFamily="34" charset="0"/>
                          <a:cs typeface="Arial" pitchFamily="34" charset="0"/>
                        </a:rPr>
                        <a:t>Cohort year since ninth-grade entry (years 1</a:t>
                      </a:r>
                      <a:r>
                        <a:rPr lang="en-US" sz="1600" i="0" baseline="0" dirty="0" smtClean="0">
                          <a:latin typeface="Arial"/>
                          <a:cs typeface="Arial"/>
                        </a:rPr>
                        <a:t>–</a:t>
                      </a:r>
                      <a:r>
                        <a:rPr lang="en-US" sz="1600" i="0" baseline="0" dirty="0" smtClean="0">
                          <a:latin typeface="Arial" pitchFamily="34" charset="0"/>
                          <a:cs typeface="Arial" pitchFamily="34" charset="0"/>
                        </a:rPr>
                        <a:t>8) (instead of grade level)</a:t>
                      </a:r>
                      <a:endParaRPr lang="en-US" sz="1600" dirty="0">
                        <a:latin typeface="Arial" pitchFamily="34" charset="0"/>
                        <a:cs typeface="Arial" pitchFamily="34" charset="0"/>
                      </a:endParaRPr>
                    </a:p>
                  </a:txBody>
                  <a:tcPr>
                    <a:solidFill>
                      <a:srgbClr val="D0D8E8"/>
                    </a:solidFill>
                  </a:tcPr>
                </a:tc>
              </a:tr>
              <a:tr h="819532">
                <a:tc>
                  <a:txBody>
                    <a:bodyPr/>
                    <a:lstStyle/>
                    <a:p>
                      <a:r>
                        <a:rPr lang="en-US" sz="1600" b="1" dirty="0" smtClean="0">
                          <a:latin typeface="Arial" pitchFamily="34" charset="0"/>
                          <a:cs typeface="Arial" pitchFamily="34" charset="0"/>
                        </a:rPr>
                        <a:t>Student</a:t>
                      </a:r>
                      <a:r>
                        <a:rPr lang="en-US" sz="1600" b="1" baseline="0" dirty="0" smtClean="0">
                          <a:latin typeface="Arial" pitchFamily="34" charset="0"/>
                          <a:cs typeface="Arial" pitchFamily="34" charset="0"/>
                        </a:rPr>
                        <a:t> With Disability (SWD)</a:t>
                      </a:r>
                      <a:endParaRPr lang="en-US" sz="1600" b="1" dirty="0">
                        <a:latin typeface="Arial" pitchFamily="34" charset="0"/>
                        <a:cs typeface="Arial" pitchFamily="34" charset="0"/>
                      </a:endParaRPr>
                    </a:p>
                  </a:txBody>
                  <a:tcPr>
                    <a:solidFill>
                      <a:srgbClr val="E9EDF4"/>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600" kern="1200" dirty="0" smtClean="0">
                          <a:solidFill>
                            <a:schemeClr val="dk1"/>
                          </a:solidFill>
                          <a:latin typeface="Arial" pitchFamily="34" charset="0"/>
                          <a:ea typeface="+mn-ea"/>
                          <a:cs typeface="Arial" pitchFamily="34" charset="0"/>
                        </a:rPr>
                        <a:t>SWD (Yes/No)</a:t>
                      </a:r>
                    </a:p>
                    <a:p>
                      <a:pPr marL="285750" indent="-285750">
                        <a:buFont typeface="Arial" pitchFamily="34" charset="0"/>
                        <a:buChar char="•"/>
                      </a:pPr>
                      <a:r>
                        <a:rPr lang="en-US" sz="1600" dirty="0" smtClean="0">
                          <a:latin typeface="Arial" pitchFamily="34" charset="0"/>
                          <a:cs typeface="Arial" pitchFamily="34" charset="0"/>
                        </a:rPr>
                        <a:t>SWD spends less than 40 percent of time in general education setting</a:t>
                      </a:r>
                    </a:p>
                    <a:p>
                      <a:pPr marL="285750" indent="-285750">
                        <a:buFont typeface="Arial" pitchFamily="34" charset="0"/>
                        <a:buChar char="•"/>
                      </a:pPr>
                      <a:r>
                        <a:rPr lang="en-US" sz="1600" dirty="0" smtClean="0">
                          <a:latin typeface="Arial" pitchFamily="34" charset="0"/>
                          <a:cs typeface="Arial" pitchFamily="34" charset="0"/>
                        </a:rPr>
                        <a:t>Percentage</a:t>
                      </a:r>
                      <a:r>
                        <a:rPr lang="en-US" sz="1600" baseline="0" dirty="0" smtClean="0">
                          <a:latin typeface="Arial" pitchFamily="34" charset="0"/>
                          <a:cs typeface="Arial" pitchFamily="34" charset="0"/>
                        </a:rPr>
                        <a:t> of students receiving special education services</a:t>
                      </a:r>
                    </a:p>
                  </a:txBody>
                  <a:tcPr>
                    <a:solidFill>
                      <a:srgbClr val="E9EDF4"/>
                    </a:solidFill>
                  </a:tcPr>
                </a:tc>
              </a:tr>
              <a:tr h="450376">
                <a:tc>
                  <a:txBody>
                    <a:bodyPr/>
                    <a:lstStyle/>
                    <a:p>
                      <a:r>
                        <a:rPr lang="en-US" sz="1600" b="1" dirty="0" smtClean="0">
                          <a:latin typeface="Arial" pitchFamily="34" charset="0"/>
                          <a:cs typeface="Arial" pitchFamily="34" charset="0"/>
                        </a:rPr>
                        <a:t>Economic</a:t>
                      </a:r>
                      <a:r>
                        <a:rPr lang="en-US" sz="1600" b="1" baseline="0" dirty="0" smtClean="0">
                          <a:latin typeface="Arial" pitchFamily="34" charset="0"/>
                          <a:cs typeface="Arial" pitchFamily="34" charset="0"/>
                        </a:rPr>
                        <a:t> Disadvantage (</a:t>
                      </a:r>
                      <a:r>
                        <a:rPr lang="en-US" sz="1600" b="1" dirty="0" smtClean="0">
                          <a:latin typeface="Arial" pitchFamily="34" charset="0"/>
                          <a:cs typeface="Arial" pitchFamily="34" charset="0"/>
                        </a:rPr>
                        <a:t>Poverty)</a:t>
                      </a:r>
                      <a:endParaRPr lang="en-US" sz="1600" b="1" dirty="0">
                        <a:latin typeface="Arial" pitchFamily="34" charset="0"/>
                        <a:cs typeface="Arial" pitchFamily="34" charset="0"/>
                      </a:endParaRPr>
                    </a:p>
                  </a:txBody>
                  <a:tcPr>
                    <a:solidFill>
                      <a:srgbClr val="D0D8E8"/>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600" kern="1200" dirty="0" smtClean="0">
                          <a:solidFill>
                            <a:schemeClr val="dk1"/>
                          </a:solidFill>
                          <a:latin typeface="Arial" pitchFamily="34" charset="0"/>
                          <a:ea typeface="+mn-ea"/>
                          <a:cs typeface="Arial" pitchFamily="34" charset="0"/>
                        </a:rPr>
                        <a:t>Poverty (Yes/No)</a:t>
                      </a:r>
                      <a:endParaRPr lang="en-US" sz="1600" baseline="0" dirty="0" smtClean="0">
                        <a:latin typeface="Arial" pitchFamily="34" charset="0"/>
                        <a:cs typeface="Arial" pitchFamily="34" charset="0"/>
                      </a:endParaRPr>
                    </a:p>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600" baseline="0" dirty="0" smtClean="0">
                          <a:latin typeface="Arial" pitchFamily="34" charset="0"/>
                          <a:cs typeface="Arial" pitchFamily="34" charset="0"/>
                        </a:rPr>
                        <a:t>Percentage of students in poverty at school</a:t>
                      </a:r>
                    </a:p>
                  </a:txBody>
                  <a:tcPr>
                    <a:solidFill>
                      <a:srgbClr val="D0D8E8"/>
                    </a:solidFill>
                  </a:tcPr>
                </a:tc>
              </a:tr>
              <a:tr h="573206">
                <a:tc>
                  <a:txBody>
                    <a:bodyPr/>
                    <a:lstStyle/>
                    <a:p>
                      <a:r>
                        <a:rPr lang="en-US" sz="1600" b="1" dirty="0" smtClean="0">
                          <a:latin typeface="Arial" pitchFamily="34" charset="0"/>
                          <a:cs typeface="Arial" pitchFamily="34" charset="0"/>
                        </a:rPr>
                        <a:t>English Language Learner (ELL)</a:t>
                      </a:r>
                      <a:endParaRPr lang="en-US" sz="1600" b="1" dirty="0">
                        <a:latin typeface="Arial" pitchFamily="34" charset="0"/>
                        <a:cs typeface="Arial" pitchFamily="34" charset="0"/>
                      </a:endParaRPr>
                    </a:p>
                  </a:txBody>
                  <a:tcPr>
                    <a:solidFill>
                      <a:srgbClr val="E9EDF4"/>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600" kern="1200" dirty="0" smtClean="0">
                          <a:solidFill>
                            <a:schemeClr val="dk1"/>
                          </a:solidFill>
                          <a:latin typeface="Arial" pitchFamily="34" charset="0"/>
                          <a:ea typeface="+mn-ea"/>
                          <a:cs typeface="Arial" pitchFamily="34" charset="0"/>
                        </a:rPr>
                        <a:t>ELL (Yes/No)</a:t>
                      </a:r>
                      <a:endParaRPr lang="en-US" sz="1600" dirty="0" smtClean="0">
                        <a:latin typeface="Arial" pitchFamily="34" charset="0"/>
                        <a:cs typeface="Arial" pitchFamily="34" charset="0"/>
                      </a:endParaRPr>
                    </a:p>
                    <a:p>
                      <a:pPr marL="285750" indent="-285750">
                        <a:buFont typeface="Arial" pitchFamily="34" charset="0"/>
                        <a:buChar char="•"/>
                      </a:pPr>
                      <a:r>
                        <a:rPr lang="en-US" sz="1600" baseline="0" dirty="0" smtClean="0">
                          <a:latin typeface="Arial" pitchFamily="34" charset="0"/>
                          <a:cs typeface="Arial" pitchFamily="34" charset="0"/>
                        </a:rPr>
                        <a:t>NYSESLAT scores </a:t>
                      </a:r>
                    </a:p>
                    <a:p>
                      <a:pPr marL="285750" indent="-285750">
                        <a:buFont typeface="Arial" pitchFamily="34" charset="0"/>
                        <a:buChar char="•"/>
                      </a:pPr>
                      <a:r>
                        <a:rPr lang="en-US" sz="1600" baseline="0" dirty="0" smtClean="0">
                          <a:latin typeface="Arial" pitchFamily="34" charset="0"/>
                          <a:cs typeface="Arial" pitchFamily="34" charset="0"/>
                        </a:rPr>
                        <a:t>Percentage of ELLs in school</a:t>
                      </a:r>
                      <a:endParaRPr lang="en-US" sz="1600" i="0" dirty="0" smtClean="0">
                        <a:latin typeface="Arial" pitchFamily="34" charset="0"/>
                        <a:cs typeface="Arial" pitchFamily="34" charset="0"/>
                      </a:endParaRPr>
                    </a:p>
                  </a:txBody>
                  <a:tcPr>
                    <a:solidFill>
                      <a:srgbClr val="E9EDF4"/>
                    </a:solidFill>
                  </a:tcPr>
                </a:tc>
              </a:tr>
            </a:tbl>
          </a:graphicData>
        </a:graphic>
      </p:graphicFrame>
    </p:spTree>
    <p:extLst>
      <p:ext uri="{BB962C8B-B14F-4D97-AF65-F5344CB8AC3E}">
        <p14:creationId xmlns="" xmlns:p14="http://schemas.microsoft.com/office/powerpoint/2010/main" val="171563694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0886"/>
            <a:ext cx="8534400" cy="1143000"/>
          </a:xfrm>
        </p:spPr>
        <p:txBody>
          <a:bodyPr/>
          <a:lstStyle/>
          <a:p>
            <a:r>
              <a:rPr lang="en-US" dirty="0">
                <a:latin typeface="Arial" pitchFamily="34" charset="0"/>
                <a:cs typeface="Arial" pitchFamily="34" charset="0"/>
              </a:rPr>
              <a:t>Student Attribution for </a:t>
            </a:r>
            <a:r>
              <a:rPr lang="en-US" dirty="0" smtClean="0">
                <a:latin typeface="Arial" pitchFamily="34" charset="0"/>
                <a:cs typeface="Arial" pitchFamily="34" charset="0"/>
              </a:rPr>
              <a:t>Grades 9</a:t>
            </a:r>
            <a:r>
              <a:rPr lang="en-US" dirty="0" smtClean="0">
                <a:latin typeface="Arial"/>
                <a:cs typeface="Arial"/>
              </a:rPr>
              <a:t>–</a:t>
            </a:r>
            <a:r>
              <a:rPr lang="en-US" dirty="0" smtClean="0">
                <a:latin typeface="Arial" pitchFamily="34" charset="0"/>
                <a:cs typeface="Arial" pitchFamily="34" charset="0"/>
              </a:rPr>
              <a:t>12 </a:t>
            </a:r>
            <a:r>
              <a:rPr lang="en-US" dirty="0">
                <a:latin typeface="Arial" pitchFamily="34" charset="0"/>
                <a:cs typeface="Arial" pitchFamily="34" charset="0"/>
              </a:rPr>
              <a:t>Principals</a:t>
            </a:r>
            <a:endParaRPr lang="en-US" dirty="0"/>
          </a:p>
        </p:txBody>
      </p:sp>
      <p:sp>
        <p:nvSpPr>
          <p:cNvPr id="3" name="Content Placeholder 2"/>
          <p:cNvSpPr>
            <a:spLocks noGrp="1"/>
          </p:cNvSpPr>
          <p:nvPr>
            <p:ph idx="1"/>
          </p:nvPr>
        </p:nvSpPr>
        <p:spPr>
          <a:xfrm>
            <a:off x="381000" y="1295400"/>
            <a:ext cx="8229600" cy="4525963"/>
          </a:xfrm>
        </p:spPr>
        <p:txBody>
          <a:bodyPr/>
          <a:lstStyle/>
          <a:p>
            <a:r>
              <a:rPr lang="en-US" sz="2400" dirty="0"/>
              <a:t>For principals of </a:t>
            </a:r>
            <a:r>
              <a:rPr lang="en-US" sz="2400" dirty="0" smtClean="0"/>
              <a:t>Grades 9</a:t>
            </a:r>
            <a:r>
              <a:rPr lang="en-US" sz="2400" dirty="0" smtClean="0">
                <a:latin typeface="Arial"/>
                <a:cs typeface="Arial"/>
              </a:rPr>
              <a:t>–</a:t>
            </a:r>
            <a:r>
              <a:rPr lang="en-US" sz="2400" dirty="0" smtClean="0"/>
              <a:t>12</a:t>
            </a:r>
            <a:r>
              <a:rPr lang="en-US" sz="2400" dirty="0"/>
              <a:t>:</a:t>
            </a:r>
          </a:p>
          <a:p>
            <a:pPr lvl="1"/>
            <a:r>
              <a:rPr lang="en-US" sz="2000" b="0" dirty="0"/>
              <a:t>Include students who are enrolled on BEDS day and first day of Regents Exam administration to closely match the continuous enrollment rule for </a:t>
            </a:r>
            <a:r>
              <a:rPr lang="en-US" sz="2000" b="0" dirty="0" smtClean="0"/>
              <a:t>Grades 4</a:t>
            </a:r>
            <a:r>
              <a:rPr lang="en-US" sz="2000" b="0" dirty="0" smtClean="0">
                <a:latin typeface="Arial"/>
                <a:cs typeface="Arial"/>
              </a:rPr>
              <a:t>–</a:t>
            </a:r>
            <a:r>
              <a:rPr lang="en-US" sz="2000" b="0" dirty="0" smtClean="0"/>
              <a:t>8 </a:t>
            </a:r>
            <a:r>
              <a:rPr lang="en-US" sz="2000" b="0" dirty="0"/>
              <a:t>principals.</a:t>
            </a:r>
          </a:p>
          <a:p>
            <a:pPr lvl="1"/>
            <a:r>
              <a:rPr lang="en-US" sz="2000" b="0" dirty="0"/>
              <a:t>No consideration of student attendance</a:t>
            </a:r>
            <a:r>
              <a:rPr lang="en-US" sz="2000" b="0" dirty="0" smtClean="0"/>
              <a:t>.</a:t>
            </a:r>
          </a:p>
          <a:p>
            <a:pPr lvl="1"/>
            <a:r>
              <a:rPr lang="en-US" sz="2000" b="0" dirty="0" smtClean="0"/>
              <a:t>Must have </a:t>
            </a:r>
            <a:r>
              <a:rPr lang="en-US" sz="2000" b="0" dirty="0"/>
              <a:t>a minimum of 16 students in either of the two metrics.</a:t>
            </a:r>
          </a:p>
          <a:p>
            <a:pPr lvl="2"/>
            <a:r>
              <a:rPr lang="en-US" sz="1800" dirty="0"/>
              <a:t>If one measure has fewer than 16 students, it is dropped for that principal</a:t>
            </a:r>
            <a:r>
              <a:rPr lang="en-US" sz="1800" dirty="0" smtClean="0"/>
              <a:t>.</a:t>
            </a:r>
            <a:endParaRPr lang="en-US" sz="1800" b="0" dirty="0" smtClean="0"/>
          </a:p>
          <a:p>
            <a:pPr marL="457200" lvl="1" indent="0">
              <a:buNone/>
            </a:pPr>
            <a:endParaRPr lang="en-US" sz="2000" b="0" dirty="0" smtClean="0"/>
          </a:p>
          <a:p>
            <a:r>
              <a:rPr lang="en-US" sz="2300" b="0" dirty="0" smtClean="0"/>
              <a:t>Additional details on high school metrics can be found in Appendix.</a:t>
            </a:r>
            <a:endParaRPr lang="en-US" sz="2300" b="0" dirty="0"/>
          </a:p>
          <a:p>
            <a:endParaRPr lang="en-US" sz="2400" dirty="0"/>
          </a:p>
        </p:txBody>
      </p:sp>
      <p:sp>
        <p:nvSpPr>
          <p:cNvPr id="4" name="Footer Placeholder 3"/>
          <p:cNvSpPr>
            <a:spLocks noGrp="1"/>
          </p:cNvSpPr>
          <p:nvPr>
            <p:ph type="ftr" sz="quarter" idx="10"/>
          </p:nvPr>
        </p:nvSpPr>
        <p:spPr/>
        <p:txBody>
          <a:bodyPr/>
          <a:lstStyle/>
          <a:p>
            <a:pPr>
              <a:defRPr/>
            </a:pPr>
            <a:r>
              <a:rPr lang="en-US" dirty="0" smtClean="0"/>
              <a:t>EngageNY.org</a:t>
            </a:r>
            <a:endParaRPr lang="en-US" dirty="0"/>
          </a:p>
        </p:txBody>
      </p:sp>
      <p:sp>
        <p:nvSpPr>
          <p:cNvPr id="5" name="Slide Number Placeholder 4"/>
          <p:cNvSpPr>
            <a:spLocks noGrp="1"/>
          </p:cNvSpPr>
          <p:nvPr>
            <p:ph type="sldNum" sz="quarter" idx="11"/>
          </p:nvPr>
        </p:nvSpPr>
        <p:spPr/>
        <p:txBody>
          <a:bodyPr/>
          <a:lstStyle/>
          <a:p>
            <a:pPr>
              <a:defRPr/>
            </a:pPr>
            <a:fld id="{38AB0506-A0B2-47F0-8E7A-100251E1F1D3}" type="slidenum">
              <a:rPr lang="en-US" smtClean="0"/>
              <a:pPr>
                <a:defRPr/>
              </a:pPr>
              <a:t>44</a:t>
            </a:fld>
            <a:endParaRPr lang="en-US" dirty="0"/>
          </a:p>
        </p:txBody>
      </p:sp>
    </p:spTree>
    <p:extLst>
      <p:ext uri="{BB962C8B-B14F-4D97-AF65-F5344CB8AC3E}">
        <p14:creationId xmlns="" xmlns:p14="http://schemas.microsoft.com/office/powerpoint/2010/main" val="221541271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HEDI Ratings Based on </a:t>
            </a:r>
            <a:r>
              <a:rPr lang="en-US" dirty="0" smtClean="0"/>
              <a:t>Multiple </a:t>
            </a:r>
            <a:r>
              <a:rPr lang="en-US" dirty="0"/>
              <a:t>Growth Measures</a:t>
            </a:r>
          </a:p>
        </p:txBody>
      </p:sp>
      <p:sp>
        <p:nvSpPr>
          <p:cNvPr id="4" name="Footer Placeholder 3"/>
          <p:cNvSpPr>
            <a:spLocks noGrp="1"/>
          </p:cNvSpPr>
          <p:nvPr>
            <p:ph type="ftr" sz="quarter" idx="10"/>
          </p:nvPr>
        </p:nvSpPr>
        <p:spPr/>
        <p:txBody>
          <a:bodyPr/>
          <a:lstStyle/>
          <a:p>
            <a:pPr>
              <a:defRPr/>
            </a:pPr>
            <a:r>
              <a:rPr lang="en-US" smtClean="0"/>
              <a:t>EngageNY.org</a:t>
            </a:r>
            <a:endParaRPr lang="en-US" dirty="0"/>
          </a:p>
        </p:txBody>
      </p:sp>
      <p:sp>
        <p:nvSpPr>
          <p:cNvPr id="5" name="Slide Number Placeholder 4"/>
          <p:cNvSpPr>
            <a:spLocks noGrp="1"/>
          </p:cNvSpPr>
          <p:nvPr>
            <p:ph type="sldNum" sz="quarter" idx="11"/>
          </p:nvPr>
        </p:nvSpPr>
        <p:spPr/>
        <p:txBody>
          <a:bodyPr/>
          <a:lstStyle/>
          <a:p>
            <a:pPr>
              <a:defRPr/>
            </a:pPr>
            <a:fld id="{38AB0506-A0B2-47F0-8E7A-100251E1F1D3}" type="slidenum">
              <a:rPr lang="en-US" smtClean="0"/>
              <a:pPr>
                <a:defRPr/>
              </a:pPr>
              <a:t>45</a:t>
            </a:fld>
            <a:endParaRPr lang="en-US" dirty="0"/>
          </a:p>
        </p:txBody>
      </p:sp>
      <p:graphicFrame>
        <p:nvGraphicFramePr>
          <p:cNvPr id="16" name="Diagram 15"/>
          <p:cNvGraphicFramePr/>
          <p:nvPr>
            <p:extLst>
              <p:ext uri="{D42A27DB-BD31-4B8C-83A1-F6EECF244321}">
                <p14:modId xmlns="" xmlns:p14="http://schemas.microsoft.com/office/powerpoint/2010/main" val="3137654076"/>
              </p:ext>
            </p:extLst>
          </p:nvPr>
        </p:nvGraphicFramePr>
        <p:xfrm>
          <a:off x="533400" y="762000"/>
          <a:ext cx="82296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8" name="Rounded Rectangle 17"/>
          <p:cNvSpPr/>
          <p:nvPr/>
        </p:nvSpPr>
        <p:spPr>
          <a:xfrm>
            <a:off x="5943600" y="4800600"/>
            <a:ext cx="1828800" cy="1524000"/>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4-8 Growth Sub-Component Rating and Score* </a:t>
            </a:r>
            <a:endParaRPr lang="en-US" sz="1600" dirty="0">
              <a:solidFill>
                <a:schemeClr val="tx1"/>
              </a:solidFill>
            </a:endParaRPr>
          </a:p>
        </p:txBody>
      </p:sp>
      <p:sp>
        <p:nvSpPr>
          <p:cNvPr id="19" name="TextBox 18"/>
          <p:cNvSpPr txBox="1"/>
          <p:nvPr/>
        </p:nvSpPr>
        <p:spPr>
          <a:xfrm>
            <a:off x="7772400" y="5010834"/>
            <a:ext cx="1219200" cy="646331"/>
          </a:xfrm>
          <a:prstGeom prst="rect">
            <a:avLst/>
          </a:prstGeom>
          <a:noFill/>
        </p:spPr>
        <p:txBody>
          <a:bodyPr wrap="square" rtlCol="0">
            <a:spAutoFit/>
          </a:bodyPr>
          <a:lstStyle/>
          <a:p>
            <a:r>
              <a:rPr lang="en-US" dirty="0" smtClean="0"/>
              <a:t>*If applicable</a:t>
            </a:r>
            <a:endParaRPr lang="en-US" dirty="0"/>
          </a:p>
        </p:txBody>
      </p:sp>
      <p:cxnSp>
        <p:nvCxnSpPr>
          <p:cNvPr id="21" name="Straight Connector 20"/>
          <p:cNvCxnSpPr/>
          <p:nvPr/>
        </p:nvCxnSpPr>
        <p:spPr>
          <a:xfrm flipV="1">
            <a:off x="4941133" y="3590582"/>
            <a:ext cx="266700" cy="743634"/>
          </a:xfrm>
          <a:prstGeom prst="line">
            <a:avLst/>
          </a:prstGeom>
          <a:ln>
            <a:solidFill>
              <a:srgbClr val="66A3C8"/>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V="1">
            <a:off x="6858000" y="3200400"/>
            <a:ext cx="609600" cy="1524000"/>
          </a:xfrm>
          <a:prstGeom prst="line">
            <a:avLst/>
          </a:prstGeom>
          <a:ln>
            <a:solidFill>
              <a:srgbClr val="66A3C8"/>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1905000" y="1658034"/>
            <a:ext cx="152400" cy="323166"/>
          </a:xfrm>
          <a:prstGeom prst="line">
            <a:avLst/>
          </a:prstGeom>
          <a:ln>
            <a:solidFill>
              <a:srgbClr val="66A3C8"/>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61344961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3" name="Title 1"/>
          <p:cNvSpPr>
            <a:spLocks noGrp="1"/>
          </p:cNvSpPr>
          <p:nvPr>
            <p:ph type="title"/>
          </p:nvPr>
        </p:nvSpPr>
        <p:spPr>
          <a:xfrm>
            <a:off x="457200" y="274638"/>
            <a:ext cx="8229600" cy="600075"/>
          </a:xfrm>
        </p:spPr>
        <p:txBody>
          <a:bodyPr/>
          <a:lstStyle/>
          <a:p>
            <a:pPr eaLnBrk="1" hangingPunct="1"/>
            <a:r>
              <a:rPr lang="en-US" smtClean="0"/>
              <a:t>By the End of This Section….</a:t>
            </a:r>
          </a:p>
        </p:txBody>
      </p:sp>
      <p:sp>
        <p:nvSpPr>
          <p:cNvPr id="3" name="Content Placeholder 2"/>
          <p:cNvSpPr>
            <a:spLocks noGrp="1"/>
          </p:cNvSpPr>
          <p:nvPr>
            <p:ph idx="1"/>
          </p:nvPr>
        </p:nvSpPr>
        <p:spPr>
          <a:xfrm>
            <a:off x="457200" y="1030288"/>
            <a:ext cx="8229600" cy="4835525"/>
          </a:xfrm>
        </p:spPr>
        <p:txBody>
          <a:bodyPr/>
          <a:lstStyle/>
          <a:p>
            <a:pPr eaLnBrk="1" hangingPunct="1"/>
            <a:r>
              <a:rPr lang="en-US" dirty="0" smtClean="0"/>
              <a:t>You should be able to:</a:t>
            </a:r>
          </a:p>
          <a:p>
            <a:pPr lvl="1" eaLnBrk="1" hangingPunct="1"/>
            <a:r>
              <a:rPr lang="en-US" b="0" dirty="0" smtClean="0">
                <a:cs typeface="Arial" charset="0"/>
              </a:rPr>
              <a:t>Describe the two types of measures to be used for principals of grades 9-12</a:t>
            </a:r>
          </a:p>
          <a:p>
            <a:pPr lvl="1" eaLnBrk="1" hangingPunct="1"/>
            <a:r>
              <a:rPr lang="en-US" b="0" dirty="0" smtClean="0">
                <a:cs typeface="Arial" charset="0"/>
              </a:rPr>
              <a:t>Describe how a final HEDI rating is assigned based on multiple high school measures</a:t>
            </a:r>
            <a:endParaRPr lang="en-US" b="0" dirty="0">
              <a:cs typeface="Arial" charset="0"/>
            </a:endParaRPr>
          </a:p>
          <a:p>
            <a:pPr eaLnBrk="1" hangingPunct="1"/>
            <a:r>
              <a:rPr lang="en-US" b="0" dirty="0" smtClean="0">
                <a:cs typeface="Arial" charset="0"/>
              </a:rPr>
              <a:t>With a partner, try providing these descriptions.</a:t>
            </a:r>
          </a:p>
        </p:txBody>
      </p:sp>
    </p:spTree>
    <p:extLst>
      <p:ext uri="{BB962C8B-B14F-4D97-AF65-F5344CB8AC3E}">
        <p14:creationId xmlns="" xmlns:p14="http://schemas.microsoft.com/office/powerpoint/2010/main" val="194942116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3" name="Title 1"/>
          <p:cNvSpPr>
            <a:spLocks noGrp="1"/>
          </p:cNvSpPr>
          <p:nvPr>
            <p:ph type="title"/>
          </p:nvPr>
        </p:nvSpPr>
        <p:spPr>
          <a:xfrm>
            <a:off x="457200" y="274638"/>
            <a:ext cx="8229600" cy="600075"/>
          </a:xfrm>
        </p:spPr>
        <p:txBody>
          <a:bodyPr/>
          <a:lstStyle/>
          <a:p>
            <a:pPr eaLnBrk="1" hangingPunct="1"/>
            <a:r>
              <a:rPr lang="en-US" smtClean="0"/>
              <a:t>By the End of This Section….</a:t>
            </a:r>
          </a:p>
        </p:txBody>
      </p:sp>
      <p:sp>
        <p:nvSpPr>
          <p:cNvPr id="3" name="Content Placeholder 2"/>
          <p:cNvSpPr>
            <a:spLocks noGrp="1"/>
          </p:cNvSpPr>
          <p:nvPr>
            <p:ph idx="1"/>
          </p:nvPr>
        </p:nvSpPr>
        <p:spPr>
          <a:xfrm>
            <a:off x="457200" y="1030288"/>
            <a:ext cx="8229600" cy="4835525"/>
          </a:xfrm>
        </p:spPr>
        <p:txBody>
          <a:bodyPr/>
          <a:lstStyle/>
          <a:p>
            <a:pPr eaLnBrk="1" hangingPunct="1"/>
            <a:r>
              <a:rPr lang="en-US" dirty="0" smtClean="0"/>
              <a:t>You should be able to:</a:t>
            </a:r>
          </a:p>
          <a:p>
            <a:pPr lvl="1" eaLnBrk="1" hangingPunct="1"/>
            <a:r>
              <a:rPr lang="en-US" b="0" dirty="0" smtClean="0">
                <a:cs typeface="Arial" charset="0"/>
              </a:rPr>
              <a:t>Describe the two types of measures to be used for principals of grades 9-12</a:t>
            </a:r>
          </a:p>
          <a:p>
            <a:pPr lvl="2" eaLnBrk="1" hangingPunct="1"/>
            <a:r>
              <a:rPr lang="en-US" dirty="0" smtClean="0">
                <a:solidFill>
                  <a:srgbClr val="3D7FA9"/>
                </a:solidFill>
                <a:cs typeface="Arial" charset="0"/>
              </a:rPr>
              <a:t>MGP:  ELA Regents MGP, Algebra Regents MGP – similar to 4-8 measure but with Regents Exams</a:t>
            </a:r>
          </a:p>
          <a:p>
            <a:pPr lvl="2" eaLnBrk="1" hangingPunct="1"/>
            <a:r>
              <a:rPr lang="en-US" b="0" dirty="0" smtClean="0">
                <a:solidFill>
                  <a:srgbClr val="3D7FA9"/>
                </a:solidFill>
                <a:cs typeface="Arial" charset="0"/>
              </a:rPr>
              <a:t>Comparative Growth in Regents Exams Passed – focuses on progress toward passing Regents needed for graduation and beyond</a:t>
            </a:r>
          </a:p>
          <a:p>
            <a:pPr lvl="1" eaLnBrk="1" hangingPunct="1"/>
            <a:r>
              <a:rPr lang="en-US" b="0" dirty="0" smtClean="0">
                <a:cs typeface="Arial" charset="0"/>
              </a:rPr>
              <a:t>Describe how a final HEDI rating is assigned based on multiple high school measures</a:t>
            </a:r>
          </a:p>
          <a:p>
            <a:pPr lvl="2" eaLnBrk="1" hangingPunct="1"/>
            <a:r>
              <a:rPr lang="en-US" dirty="0" smtClean="0">
                <a:solidFill>
                  <a:srgbClr val="3D7FA9"/>
                </a:solidFill>
                <a:cs typeface="Arial" charset="0"/>
              </a:rPr>
              <a:t>HEDI computed separately for MGP and Comparative Growth in Regents measure, then weighted by number of students to determine final HEDI rating.</a:t>
            </a:r>
            <a:endParaRPr lang="en-US" b="0" dirty="0">
              <a:solidFill>
                <a:srgbClr val="3D7FA9"/>
              </a:solidFill>
              <a:cs typeface="Arial" charset="0"/>
            </a:endParaRPr>
          </a:p>
        </p:txBody>
      </p:sp>
    </p:spTree>
    <p:extLst>
      <p:ext uri="{BB962C8B-B14F-4D97-AF65-F5344CB8AC3E}">
        <p14:creationId xmlns="" xmlns:p14="http://schemas.microsoft.com/office/powerpoint/2010/main" val="1759078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 calcmode="lin" valueType="num">
                                      <p:cBhvr additive="base">
                                        <p:cTn id="1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pPr>
              <a:defRPr/>
            </a:pPr>
            <a:r>
              <a:rPr lang="en-US" smtClean="0"/>
              <a:t>EngageNY.org</a:t>
            </a:r>
            <a:endParaRPr lang="en-US" dirty="0"/>
          </a:p>
        </p:txBody>
      </p:sp>
      <p:sp>
        <p:nvSpPr>
          <p:cNvPr id="3" name="Slide Number Placeholder 2"/>
          <p:cNvSpPr>
            <a:spLocks noGrp="1"/>
          </p:cNvSpPr>
          <p:nvPr>
            <p:ph type="sldNum" sz="quarter" idx="11"/>
          </p:nvPr>
        </p:nvSpPr>
        <p:spPr/>
        <p:txBody>
          <a:bodyPr/>
          <a:lstStyle/>
          <a:p>
            <a:pPr>
              <a:defRPr/>
            </a:pPr>
            <a:fld id="{99D716CE-0A78-43D1-9352-C22748C73DF5}" type="slidenum">
              <a:rPr lang="en-US" smtClean="0"/>
              <a:pPr>
                <a:defRPr/>
              </a:pPr>
              <a:t>48</a:t>
            </a:fld>
            <a:endParaRPr lang="en-US" dirty="0"/>
          </a:p>
        </p:txBody>
      </p:sp>
      <p:sp>
        <p:nvSpPr>
          <p:cNvPr id="4" name="Title 3"/>
          <p:cNvSpPr>
            <a:spLocks noGrp="1"/>
          </p:cNvSpPr>
          <p:nvPr>
            <p:ph type="title"/>
          </p:nvPr>
        </p:nvSpPr>
        <p:spPr/>
        <p:txBody>
          <a:bodyPr/>
          <a:lstStyle/>
          <a:p>
            <a:r>
              <a:rPr lang="en-US" dirty="0" smtClean="0"/>
              <a:t>Moving forward</a:t>
            </a:r>
            <a:endParaRPr lang="en-US" dirty="0"/>
          </a:p>
        </p:txBody>
      </p:sp>
    </p:spTree>
    <p:extLst>
      <p:ext uri="{BB962C8B-B14F-4D97-AF65-F5344CB8AC3E}">
        <p14:creationId xmlns="" xmlns:p14="http://schemas.microsoft.com/office/powerpoint/2010/main" val="176164495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 for 2013</a:t>
            </a:r>
            <a:endParaRPr lang="en-US" dirty="0"/>
          </a:p>
        </p:txBody>
      </p:sp>
      <p:sp>
        <p:nvSpPr>
          <p:cNvPr id="3" name="Footer Placeholder 2"/>
          <p:cNvSpPr>
            <a:spLocks noGrp="1"/>
          </p:cNvSpPr>
          <p:nvPr>
            <p:ph type="ftr" sz="quarter" idx="10"/>
          </p:nvPr>
        </p:nvSpPr>
        <p:spPr/>
        <p:txBody>
          <a:bodyPr/>
          <a:lstStyle/>
          <a:p>
            <a:pPr>
              <a:defRPr/>
            </a:pPr>
            <a:r>
              <a:rPr lang="en-US" smtClean="0"/>
              <a:t>EngageNY.org</a:t>
            </a:r>
            <a:endParaRPr lang="en-US" dirty="0"/>
          </a:p>
        </p:txBody>
      </p:sp>
      <p:sp>
        <p:nvSpPr>
          <p:cNvPr id="4" name="Slide Number Placeholder 3"/>
          <p:cNvSpPr>
            <a:spLocks noGrp="1"/>
          </p:cNvSpPr>
          <p:nvPr>
            <p:ph type="sldNum" sz="quarter" idx="11"/>
          </p:nvPr>
        </p:nvSpPr>
        <p:spPr/>
        <p:txBody>
          <a:bodyPr/>
          <a:lstStyle/>
          <a:p>
            <a:pPr>
              <a:defRPr/>
            </a:pPr>
            <a:fld id="{7E615206-B728-42A4-9F4B-70C24940BA26}" type="slidenum">
              <a:rPr lang="en-US" smtClean="0"/>
              <a:pPr>
                <a:defRPr/>
              </a:pPr>
              <a:t>49</a:t>
            </a:fld>
            <a:endParaRPr lang="en-US" dirty="0"/>
          </a:p>
        </p:txBody>
      </p:sp>
      <p:grpSp>
        <p:nvGrpSpPr>
          <p:cNvPr id="5" name="Group 4"/>
          <p:cNvGrpSpPr/>
          <p:nvPr/>
        </p:nvGrpSpPr>
        <p:grpSpPr>
          <a:xfrm>
            <a:off x="599768" y="2004518"/>
            <a:ext cx="7325032" cy="1781206"/>
            <a:chOff x="1147953" y="2770343"/>
            <a:chExt cx="7325032" cy="1781206"/>
          </a:xfrm>
        </p:grpSpPr>
        <p:cxnSp>
          <p:nvCxnSpPr>
            <p:cNvPr id="6" name="Straight Connector 5"/>
            <p:cNvCxnSpPr/>
            <p:nvPr/>
          </p:nvCxnSpPr>
          <p:spPr>
            <a:xfrm>
              <a:off x="1336431" y="3404936"/>
              <a:ext cx="7136554" cy="27889"/>
            </a:xfrm>
            <a:prstGeom prst="line">
              <a:avLst/>
            </a:prstGeom>
          </p:spPr>
          <p:style>
            <a:lnRef idx="2">
              <a:schemeClr val="accent1"/>
            </a:lnRef>
            <a:fillRef idx="0">
              <a:schemeClr val="accent1"/>
            </a:fillRef>
            <a:effectRef idx="1">
              <a:schemeClr val="accent1"/>
            </a:effectRef>
            <a:fontRef idx="minor">
              <a:schemeClr val="tx1"/>
            </a:fontRef>
          </p:style>
        </p:cxnSp>
        <p:sp>
          <p:nvSpPr>
            <p:cNvPr id="7" name="Flowchart: Decision 6"/>
            <p:cNvSpPr/>
            <p:nvPr/>
          </p:nvSpPr>
          <p:spPr>
            <a:xfrm>
              <a:off x="2129589" y="3224456"/>
              <a:ext cx="144379" cy="168442"/>
            </a:xfrm>
            <a:prstGeom prst="flowChartDecision">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800"/>
            </a:p>
          </p:txBody>
        </p:sp>
        <p:sp>
          <p:nvSpPr>
            <p:cNvPr id="8" name="Flowchart: Decision 7"/>
            <p:cNvSpPr/>
            <p:nvPr/>
          </p:nvSpPr>
          <p:spPr>
            <a:xfrm>
              <a:off x="3957829" y="3236494"/>
              <a:ext cx="144379" cy="168442"/>
            </a:xfrm>
            <a:prstGeom prst="flowChartDecision">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800"/>
            </a:p>
          </p:txBody>
        </p:sp>
        <p:sp>
          <p:nvSpPr>
            <p:cNvPr id="9" name="Flowchart: Decision 8"/>
            <p:cNvSpPr/>
            <p:nvPr/>
          </p:nvSpPr>
          <p:spPr>
            <a:xfrm>
              <a:off x="5608732" y="3212424"/>
              <a:ext cx="144379" cy="168442"/>
            </a:xfrm>
            <a:prstGeom prst="flowChartDecision">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800"/>
            </a:p>
          </p:txBody>
        </p:sp>
        <p:sp>
          <p:nvSpPr>
            <p:cNvPr id="10" name="TextBox 9"/>
            <p:cNvSpPr txBox="1"/>
            <p:nvPr/>
          </p:nvSpPr>
          <p:spPr>
            <a:xfrm>
              <a:off x="1147953" y="3612830"/>
              <a:ext cx="1963271" cy="923330"/>
            </a:xfrm>
            <a:prstGeom prst="rect">
              <a:avLst/>
            </a:prstGeom>
            <a:noFill/>
          </p:spPr>
          <p:txBody>
            <a:bodyPr wrap="square" rtlCol="0">
              <a:spAutoFit/>
            </a:bodyPr>
            <a:lstStyle/>
            <a:p>
              <a:pPr algn="ctr"/>
              <a:r>
                <a:rPr lang="en-US" baseline="0" dirty="0" smtClean="0"/>
                <a:t>Board of Regents meeting; 4-8 test scores finalized</a:t>
              </a:r>
              <a:endParaRPr lang="en-US" baseline="0" dirty="0"/>
            </a:p>
          </p:txBody>
        </p:sp>
        <p:sp>
          <p:nvSpPr>
            <p:cNvPr id="11" name="TextBox 10"/>
            <p:cNvSpPr txBox="1"/>
            <p:nvPr/>
          </p:nvSpPr>
          <p:spPr>
            <a:xfrm>
              <a:off x="1706260" y="2771389"/>
              <a:ext cx="1215189" cy="369332"/>
            </a:xfrm>
            <a:prstGeom prst="rect">
              <a:avLst/>
            </a:prstGeom>
            <a:noFill/>
          </p:spPr>
          <p:txBody>
            <a:bodyPr wrap="square" rtlCol="0">
              <a:spAutoFit/>
            </a:bodyPr>
            <a:lstStyle/>
            <a:p>
              <a:r>
                <a:rPr lang="en-US" dirty="0" smtClean="0"/>
                <a:t>Mid-June</a:t>
              </a:r>
              <a:endParaRPr lang="en-US" dirty="0"/>
            </a:p>
          </p:txBody>
        </p:sp>
        <p:sp>
          <p:nvSpPr>
            <p:cNvPr id="12" name="TextBox 11"/>
            <p:cNvSpPr txBox="1"/>
            <p:nvPr/>
          </p:nvSpPr>
          <p:spPr>
            <a:xfrm>
              <a:off x="3556343" y="2770343"/>
              <a:ext cx="1215189" cy="379591"/>
            </a:xfrm>
            <a:prstGeom prst="rect">
              <a:avLst/>
            </a:prstGeom>
            <a:noFill/>
          </p:spPr>
          <p:txBody>
            <a:bodyPr wrap="square" rtlCol="0">
              <a:spAutoFit/>
            </a:bodyPr>
            <a:lstStyle/>
            <a:p>
              <a:r>
                <a:rPr lang="en-US" dirty="0" smtClean="0"/>
                <a:t>Mid-July</a:t>
              </a:r>
              <a:endParaRPr lang="en-US" dirty="0"/>
            </a:p>
          </p:txBody>
        </p:sp>
        <p:sp>
          <p:nvSpPr>
            <p:cNvPr id="13" name="TextBox 12"/>
            <p:cNvSpPr txBox="1"/>
            <p:nvPr/>
          </p:nvSpPr>
          <p:spPr>
            <a:xfrm>
              <a:off x="3311729" y="3597442"/>
              <a:ext cx="1471275" cy="954107"/>
            </a:xfrm>
            <a:prstGeom prst="rect">
              <a:avLst/>
            </a:prstGeom>
            <a:noFill/>
          </p:spPr>
          <p:txBody>
            <a:bodyPr wrap="square" rtlCol="0">
              <a:spAutoFit/>
            </a:bodyPr>
            <a:lstStyle/>
            <a:p>
              <a:pPr algn="ctr"/>
              <a:r>
                <a:rPr lang="en-US" baseline="0" dirty="0" smtClean="0"/>
                <a:t>Regents Exam data finalized</a:t>
              </a:r>
              <a:endParaRPr lang="en-US" baseline="0" dirty="0"/>
            </a:p>
          </p:txBody>
        </p:sp>
      </p:grpSp>
      <p:sp>
        <p:nvSpPr>
          <p:cNvPr id="14" name="TextBox 13"/>
          <p:cNvSpPr txBox="1"/>
          <p:nvPr/>
        </p:nvSpPr>
        <p:spPr>
          <a:xfrm>
            <a:off x="4594282" y="2004518"/>
            <a:ext cx="1596605" cy="369332"/>
          </a:xfrm>
          <a:prstGeom prst="rect">
            <a:avLst/>
          </a:prstGeom>
          <a:noFill/>
        </p:spPr>
        <p:txBody>
          <a:bodyPr wrap="square" rtlCol="0">
            <a:spAutoFit/>
          </a:bodyPr>
          <a:lstStyle/>
          <a:p>
            <a:r>
              <a:rPr lang="en-US" dirty="0" smtClean="0"/>
              <a:t>Late</a:t>
            </a:r>
            <a:r>
              <a:rPr lang="en-US" dirty="0"/>
              <a:t> </a:t>
            </a:r>
            <a:r>
              <a:rPr lang="en-US" dirty="0" smtClean="0"/>
              <a:t>August</a:t>
            </a:r>
            <a:endParaRPr lang="en-US" dirty="0"/>
          </a:p>
        </p:txBody>
      </p:sp>
      <p:sp>
        <p:nvSpPr>
          <p:cNvPr id="15" name="TextBox 14"/>
          <p:cNvSpPr txBox="1"/>
          <p:nvPr/>
        </p:nvSpPr>
        <p:spPr>
          <a:xfrm>
            <a:off x="4495800" y="2819400"/>
            <a:ext cx="1471275" cy="1200329"/>
          </a:xfrm>
          <a:prstGeom prst="rect">
            <a:avLst/>
          </a:prstGeom>
          <a:noFill/>
        </p:spPr>
        <p:txBody>
          <a:bodyPr wrap="square" rtlCol="0">
            <a:spAutoFit/>
          </a:bodyPr>
          <a:lstStyle/>
          <a:p>
            <a:pPr algn="ctr"/>
            <a:r>
              <a:rPr lang="en-US" dirty="0" smtClean="0"/>
              <a:t>Growth scores provided to districts</a:t>
            </a:r>
            <a:endParaRPr lang="en-US" baseline="0" dirty="0"/>
          </a:p>
        </p:txBody>
      </p:sp>
      <p:sp>
        <p:nvSpPr>
          <p:cNvPr id="17" name="Flowchart: Decision 16"/>
          <p:cNvSpPr/>
          <p:nvPr/>
        </p:nvSpPr>
        <p:spPr>
          <a:xfrm>
            <a:off x="6705600" y="2498558"/>
            <a:ext cx="144379" cy="168442"/>
          </a:xfrm>
          <a:prstGeom prst="flowChartDecision">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800"/>
          </a:p>
        </p:txBody>
      </p:sp>
      <p:sp>
        <p:nvSpPr>
          <p:cNvPr id="18" name="TextBox 17"/>
          <p:cNvSpPr txBox="1"/>
          <p:nvPr/>
        </p:nvSpPr>
        <p:spPr>
          <a:xfrm>
            <a:off x="6172200" y="2004673"/>
            <a:ext cx="2133600" cy="369332"/>
          </a:xfrm>
          <a:prstGeom prst="rect">
            <a:avLst/>
          </a:prstGeom>
          <a:noFill/>
        </p:spPr>
        <p:txBody>
          <a:bodyPr wrap="square" rtlCol="0">
            <a:spAutoFit/>
          </a:bodyPr>
          <a:lstStyle/>
          <a:p>
            <a:r>
              <a:rPr lang="en-US" dirty="0" smtClean="0"/>
              <a:t>Early September</a:t>
            </a:r>
            <a:endParaRPr lang="en-US" dirty="0"/>
          </a:p>
        </p:txBody>
      </p:sp>
      <p:sp>
        <p:nvSpPr>
          <p:cNvPr id="20" name="TextBox 19"/>
          <p:cNvSpPr txBox="1"/>
          <p:nvPr/>
        </p:nvSpPr>
        <p:spPr>
          <a:xfrm>
            <a:off x="6019800" y="2819400"/>
            <a:ext cx="1471275" cy="1200329"/>
          </a:xfrm>
          <a:prstGeom prst="rect">
            <a:avLst/>
          </a:prstGeom>
          <a:noFill/>
        </p:spPr>
        <p:txBody>
          <a:bodyPr wrap="square" rtlCol="0">
            <a:spAutoFit/>
          </a:bodyPr>
          <a:lstStyle/>
          <a:p>
            <a:pPr algn="ctr"/>
            <a:r>
              <a:rPr lang="en-US" dirty="0" smtClean="0"/>
              <a:t>Growth reporting system available</a:t>
            </a:r>
            <a:endParaRPr lang="en-US" baseline="0" dirty="0"/>
          </a:p>
        </p:txBody>
      </p:sp>
    </p:spTree>
    <p:extLst>
      <p:ext uri="{BB962C8B-B14F-4D97-AF65-F5344CB8AC3E}">
        <p14:creationId xmlns="" xmlns:p14="http://schemas.microsoft.com/office/powerpoint/2010/main" val="27674665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EngageNY.org</a:t>
            </a:r>
            <a:endParaRPr lang="en-US" dirty="0"/>
          </a:p>
        </p:txBody>
      </p:sp>
      <p:sp>
        <p:nvSpPr>
          <p:cNvPr id="5" name="Slide Number Placeholder 4"/>
          <p:cNvSpPr>
            <a:spLocks noGrp="1"/>
          </p:cNvSpPr>
          <p:nvPr>
            <p:ph type="sldNum" sz="quarter" idx="11"/>
          </p:nvPr>
        </p:nvSpPr>
        <p:spPr/>
        <p:txBody>
          <a:bodyPr/>
          <a:lstStyle/>
          <a:p>
            <a:fld id="{38AB0506-A0B2-47F0-8E7A-100251E1F1D3}" type="slidenum">
              <a:rPr lang="en-US" smtClean="0"/>
              <a:pPr/>
              <a:t>5</a:t>
            </a:fld>
            <a:endParaRPr lang="en-US" dirty="0"/>
          </a:p>
        </p:txBody>
      </p:sp>
      <p:sp>
        <p:nvSpPr>
          <p:cNvPr id="12" name="Title 11"/>
          <p:cNvSpPr>
            <a:spLocks noGrp="1"/>
          </p:cNvSpPr>
          <p:nvPr>
            <p:ph type="title"/>
          </p:nvPr>
        </p:nvSpPr>
        <p:spPr/>
        <p:txBody>
          <a:bodyPr anchor="b" anchorCtr="0"/>
          <a:lstStyle/>
          <a:p>
            <a:r>
              <a:rPr lang="en-US" sz="2800" dirty="0" smtClean="0"/>
              <a:t>State-provided Growth measures for teachers and principals OF grades 4</a:t>
            </a:r>
            <a:r>
              <a:rPr lang="en-US" sz="2800" dirty="0" smtClean="0">
                <a:latin typeface="Arial"/>
                <a:cs typeface="Arial"/>
              </a:rPr>
              <a:t>–</a:t>
            </a:r>
            <a:r>
              <a:rPr lang="en-US" sz="2800" dirty="0" smtClean="0"/>
              <a:t>8 English language arts (ELA) and Mathematics</a:t>
            </a:r>
            <a:br>
              <a:rPr lang="en-US" sz="2800" dirty="0" smtClean="0"/>
            </a:br>
            <a:r>
              <a:rPr lang="en-US" sz="2800" dirty="0" smtClean="0"/>
              <a:t/>
            </a:r>
            <a:br>
              <a:rPr lang="en-US" sz="2800" dirty="0" smtClean="0"/>
            </a:br>
            <a:r>
              <a:rPr lang="en-US" sz="2800" dirty="0" smtClean="0"/>
              <a:t>2012–13 and 2013–14</a:t>
            </a:r>
            <a:endParaRPr lang="en-US" sz="2800" dirty="0"/>
          </a:p>
        </p:txBody>
      </p:sp>
    </p:spTree>
    <p:extLst>
      <p:ext uri="{BB962C8B-B14F-4D97-AF65-F5344CB8AC3E}">
        <p14:creationId xmlns="" xmlns:p14="http://schemas.microsoft.com/office/powerpoint/2010/main" val="91524952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itchFamily="34" charset="0"/>
                <a:cs typeface="Arial" pitchFamily="34" charset="0"/>
              </a:rPr>
              <a:t>Beyond 2012-2013 and 2013-14:  Value-added model for 2014-15</a:t>
            </a:r>
            <a:endParaRPr lang="en-US" dirty="0"/>
          </a:p>
        </p:txBody>
      </p:sp>
      <p:sp>
        <p:nvSpPr>
          <p:cNvPr id="3" name="Footer Placeholder 2"/>
          <p:cNvSpPr>
            <a:spLocks noGrp="1"/>
          </p:cNvSpPr>
          <p:nvPr>
            <p:ph type="ftr" sz="quarter" idx="10"/>
          </p:nvPr>
        </p:nvSpPr>
        <p:spPr/>
        <p:txBody>
          <a:bodyPr/>
          <a:lstStyle/>
          <a:p>
            <a:pPr>
              <a:defRPr/>
            </a:pPr>
            <a:r>
              <a:rPr lang="en-US" smtClean="0"/>
              <a:t>EngageNY.org</a:t>
            </a:r>
            <a:endParaRPr lang="en-US" dirty="0"/>
          </a:p>
        </p:txBody>
      </p:sp>
      <p:sp>
        <p:nvSpPr>
          <p:cNvPr id="4" name="Slide Number Placeholder 3"/>
          <p:cNvSpPr>
            <a:spLocks noGrp="1"/>
          </p:cNvSpPr>
          <p:nvPr>
            <p:ph type="sldNum" sz="quarter" idx="11"/>
          </p:nvPr>
        </p:nvSpPr>
        <p:spPr/>
        <p:txBody>
          <a:bodyPr/>
          <a:lstStyle/>
          <a:p>
            <a:pPr>
              <a:defRPr/>
            </a:pPr>
            <a:fld id="{7E615206-B728-42A4-9F4B-70C24940BA26}" type="slidenum">
              <a:rPr lang="en-US" smtClean="0"/>
              <a:pPr>
                <a:defRPr/>
              </a:pPr>
              <a:t>50</a:t>
            </a:fld>
            <a:endParaRPr lang="en-US" dirty="0"/>
          </a:p>
        </p:txBody>
      </p:sp>
      <p:sp>
        <p:nvSpPr>
          <p:cNvPr id="5" name="Rectangle 4"/>
          <p:cNvSpPr/>
          <p:nvPr/>
        </p:nvSpPr>
        <p:spPr>
          <a:xfrm>
            <a:off x="457200" y="1371600"/>
            <a:ext cx="8001000" cy="4493538"/>
          </a:xfrm>
          <a:prstGeom prst="rect">
            <a:avLst/>
          </a:prstGeom>
        </p:spPr>
        <p:txBody>
          <a:bodyPr wrap="square">
            <a:spAutoFit/>
          </a:bodyPr>
          <a:lstStyle/>
          <a:p>
            <a:pPr marL="342900" indent="-342900">
              <a:buFont typeface="Arial" pitchFamily="34" charset="0"/>
              <a:buChar char="•"/>
            </a:pPr>
            <a:r>
              <a:rPr lang="en-US" sz="2200" dirty="0">
                <a:latin typeface="Arial" pitchFamily="34" charset="0"/>
                <a:cs typeface="Arial" pitchFamily="34" charset="0"/>
              </a:rPr>
              <a:t>The following factors, which do not meet the regulatory definition of a “growth” model, will be reserved for  the “value-added” model, now approved for use </a:t>
            </a:r>
            <a:r>
              <a:rPr lang="en-US" sz="2200" dirty="0" smtClean="0">
                <a:latin typeface="Arial" pitchFamily="34" charset="0"/>
                <a:cs typeface="Arial" pitchFamily="34" charset="0"/>
              </a:rPr>
              <a:t>in 2014-15.</a:t>
            </a:r>
          </a:p>
          <a:p>
            <a:pPr marL="800100" lvl="1" indent="-342900">
              <a:buFont typeface="Arial" pitchFamily="34" charset="0"/>
              <a:buChar char="•"/>
            </a:pPr>
            <a:r>
              <a:rPr lang="en-US" sz="2200" dirty="0" smtClean="0">
                <a:latin typeface="Arial" pitchFamily="34" charset="0"/>
                <a:cs typeface="Arial" pitchFamily="34" charset="0"/>
              </a:rPr>
              <a:t>Student </a:t>
            </a:r>
            <a:r>
              <a:rPr lang="en-US" sz="2200" dirty="0">
                <a:latin typeface="Arial" pitchFamily="34" charset="0"/>
                <a:cs typeface="Arial" pitchFamily="34" charset="0"/>
              </a:rPr>
              <a:t>over/under age </a:t>
            </a:r>
            <a:endParaRPr lang="en-US" sz="2200" dirty="0" smtClean="0">
              <a:latin typeface="Arial" pitchFamily="34" charset="0"/>
              <a:cs typeface="Arial" pitchFamily="34" charset="0"/>
            </a:endParaRPr>
          </a:p>
          <a:p>
            <a:pPr marL="800100" lvl="1" indent="-342900">
              <a:buFont typeface="Arial" pitchFamily="34" charset="0"/>
              <a:buChar char="•"/>
            </a:pPr>
            <a:r>
              <a:rPr lang="en-US" sz="2200" dirty="0" smtClean="0">
                <a:latin typeface="Arial" pitchFamily="34" charset="0"/>
                <a:cs typeface="Arial" pitchFamily="34" charset="0"/>
              </a:rPr>
              <a:t>Class/course </a:t>
            </a:r>
            <a:r>
              <a:rPr lang="en-US" sz="2200" dirty="0">
                <a:latin typeface="Arial" pitchFamily="34" charset="0"/>
                <a:cs typeface="Arial" pitchFamily="34" charset="0"/>
              </a:rPr>
              <a:t>size</a:t>
            </a:r>
          </a:p>
          <a:p>
            <a:pPr marL="0" lvl="1">
              <a:buNone/>
            </a:pPr>
            <a:endParaRPr lang="en-US" sz="2200" dirty="0">
              <a:latin typeface="Arial" pitchFamily="34" charset="0"/>
              <a:cs typeface="Arial" pitchFamily="34" charset="0"/>
            </a:endParaRPr>
          </a:p>
          <a:p>
            <a:pPr marL="342900" lvl="1" indent="-342900">
              <a:buFont typeface="Arial" pitchFamily="34" charset="0"/>
              <a:buChar char="•"/>
            </a:pPr>
            <a:r>
              <a:rPr lang="en-US" sz="2200" dirty="0">
                <a:latin typeface="Arial" pitchFamily="34" charset="0"/>
                <a:cs typeface="Arial" pitchFamily="34" charset="0"/>
              </a:rPr>
              <a:t>Other factors that meet empirical and policy criteria may be considered for inclusion and will be shared with the Board of Regents before the start of the 2014-15 school year.</a:t>
            </a:r>
          </a:p>
          <a:p>
            <a:pPr marL="0" lvl="1">
              <a:buNone/>
            </a:pPr>
            <a:endParaRPr lang="en-US" sz="2200" dirty="0">
              <a:latin typeface="Arial" pitchFamily="34" charset="0"/>
              <a:cs typeface="Arial" pitchFamily="34" charset="0"/>
            </a:endParaRPr>
          </a:p>
          <a:p>
            <a:pPr marL="342900" lvl="1" indent="-342900">
              <a:buFont typeface="Arial" pitchFamily="34" charset="0"/>
              <a:buChar char="•"/>
            </a:pPr>
            <a:r>
              <a:rPr lang="en-US" sz="2200" dirty="0">
                <a:latin typeface="Arial" pitchFamily="34" charset="0"/>
                <a:cs typeface="Arial" pitchFamily="34" charset="0"/>
              </a:rPr>
              <a:t>Value-added growth scores will count for 25 points of an educator’s evaluation. </a:t>
            </a:r>
            <a:r>
              <a:rPr lang="en-US" sz="2200" dirty="0" smtClean="0">
                <a:latin typeface="Arial" pitchFamily="34" charset="0"/>
                <a:cs typeface="Arial" pitchFamily="34" charset="0"/>
              </a:rPr>
              <a:t>Locally-selected </a:t>
            </a:r>
            <a:r>
              <a:rPr lang="en-US" sz="2200" dirty="0">
                <a:latin typeface="Arial" pitchFamily="34" charset="0"/>
                <a:cs typeface="Arial" pitchFamily="34" charset="0"/>
              </a:rPr>
              <a:t>measures will count for 15 points, down from 20</a:t>
            </a:r>
            <a:r>
              <a:rPr lang="en-US" sz="2200" dirty="0" smtClean="0">
                <a:latin typeface="Arial" pitchFamily="34" charset="0"/>
                <a:cs typeface="Arial" pitchFamily="34" charset="0"/>
              </a:rPr>
              <a:t>.</a:t>
            </a:r>
            <a:endParaRPr lang="en-US" sz="2200" dirty="0">
              <a:latin typeface="Arial" pitchFamily="34" charset="0"/>
              <a:cs typeface="Arial" pitchFamily="34" charset="0"/>
            </a:endParaRPr>
          </a:p>
        </p:txBody>
      </p:sp>
    </p:spTree>
    <p:extLst>
      <p:ext uri="{BB962C8B-B14F-4D97-AF65-F5344CB8AC3E}">
        <p14:creationId xmlns="" xmlns:p14="http://schemas.microsoft.com/office/powerpoint/2010/main" val="70112271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 More Information</a:t>
            </a:r>
            <a:endParaRPr lang="en-US" dirty="0"/>
          </a:p>
        </p:txBody>
      </p:sp>
      <p:sp>
        <p:nvSpPr>
          <p:cNvPr id="3" name="Content Placeholder 2"/>
          <p:cNvSpPr>
            <a:spLocks noGrp="1"/>
          </p:cNvSpPr>
          <p:nvPr>
            <p:ph idx="1"/>
          </p:nvPr>
        </p:nvSpPr>
        <p:spPr>
          <a:xfrm>
            <a:off x="457200" y="1447800"/>
            <a:ext cx="8229600" cy="4525963"/>
          </a:xfrm>
        </p:spPr>
        <p:txBody>
          <a:bodyPr/>
          <a:lstStyle/>
          <a:p>
            <a:r>
              <a:rPr lang="en-US" dirty="0" smtClean="0"/>
              <a:t>http://www.engageny.org</a:t>
            </a:r>
          </a:p>
          <a:p>
            <a:pPr lvl="1"/>
            <a:r>
              <a:rPr lang="en-US" dirty="0" smtClean="0"/>
              <a:t>Teacher’s Guide to Interpreting Growth Scores</a:t>
            </a:r>
          </a:p>
          <a:p>
            <a:pPr lvl="1"/>
            <a:r>
              <a:rPr lang="en-US" dirty="0" smtClean="0"/>
              <a:t>Principal’s Guide to Interpreting Growth Scores</a:t>
            </a:r>
          </a:p>
          <a:p>
            <a:pPr lvl="1"/>
            <a:r>
              <a:rPr lang="en-US" dirty="0" smtClean="0"/>
              <a:t>Growth Reporting System and accompanying User Guide and tutorial</a:t>
            </a:r>
          </a:p>
          <a:p>
            <a:pPr lvl="1"/>
            <a:r>
              <a:rPr lang="en-US" dirty="0" smtClean="0"/>
              <a:t>Recorded webinars</a:t>
            </a:r>
          </a:p>
          <a:p>
            <a:pPr lvl="1"/>
            <a:r>
              <a:rPr lang="en-US" dirty="0" smtClean="0"/>
              <a:t>NTI materials</a:t>
            </a:r>
          </a:p>
          <a:p>
            <a:r>
              <a:rPr lang="en-US" dirty="0" smtClean="0"/>
              <a:t>Office hours</a:t>
            </a:r>
          </a:p>
          <a:p>
            <a:r>
              <a:rPr lang="en-US" dirty="0" smtClean="0"/>
              <a:t>Educator </a:t>
            </a:r>
            <a:r>
              <a:rPr lang="en-US" dirty="0" err="1" smtClean="0"/>
              <a:t>eval</a:t>
            </a:r>
            <a:r>
              <a:rPr lang="en-US" dirty="0" smtClean="0"/>
              <a:t> e-mail:  educatoreval@mail.nysed.gov</a:t>
            </a:r>
            <a:endParaRPr lang="en-US" dirty="0"/>
          </a:p>
        </p:txBody>
      </p:sp>
      <p:sp>
        <p:nvSpPr>
          <p:cNvPr id="4" name="Slide Number Placeholder 3"/>
          <p:cNvSpPr>
            <a:spLocks noGrp="1"/>
          </p:cNvSpPr>
          <p:nvPr>
            <p:ph type="sldNum" sz="quarter" idx="10"/>
          </p:nvPr>
        </p:nvSpPr>
        <p:spPr/>
        <p:txBody>
          <a:bodyPr/>
          <a:lstStyle/>
          <a:p>
            <a:fld id="{7FE71037-8567-4FE5-A2C5-AADDADC61487}" type="slidenum">
              <a:rPr lang="en-US" smtClean="0"/>
              <a:pPr/>
              <a:t>51</a:t>
            </a:fld>
            <a:endParaRPr lang="en-US" dirty="0"/>
          </a:p>
        </p:txBody>
      </p:sp>
    </p:spTree>
    <p:extLst>
      <p:ext uri="{BB962C8B-B14F-4D97-AF65-F5344CB8AC3E}">
        <p14:creationId xmlns="" xmlns:p14="http://schemas.microsoft.com/office/powerpoint/2010/main" val="311837809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dirty="0" smtClean="0"/>
              <a:t>EngageNY.org</a:t>
            </a:r>
            <a:endParaRPr lang="en-US" dirty="0"/>
          </a:p>
        </p:txBody>
      </p:sp>
      <p:sp>
        <p:nvSpPr>
          <p:cNvPr id="2" name="Title 1"/>
          <p:cNvSpPr>
            <a:spLocks noGrp="1"/>
          </p:cNvSpPr>
          <p:nvPr>
            <p:ph type="title"/>
          </p:nvPr>
        </p:nvSpPr>
        <p:spPr/>
        <p:txBody>
          <a:bodyPr/>
          <a:lstStyle/>
          <a:p>
            <a:r>
              <a:rPr lang="en-US" dirty="0"/>
              <a:t>Appendix</a:t>
            </a:r>
          </a:p>
        </p:txBody>
      </p:sp>
    </p:spTree>
    <p:extLst>
      <p:ext uri="{BB962C8B-B14F-4D97-AF65-F5344CB8AC3E}">
        <p14:creationId xmlns="" xmlns:p14="http://schemas.microsoft.com/office/powerpoint/2010/main" val="199696602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latin typeface="Arial" pitchFamily="34" charset="0"/>
                <a:cs typeface="Arial" pitchFamily="34" charset="0"/>
              </a:rPr>
              <a:t>Glossary of Variable Definitions</a:t>
            </a:r>
            <a:endParaRPr lang="en-US" sz="4000" dirty="0"/>
          </a:p>
        </p:txBody>
      </p:sp>
      <p:sp>
        <p:nvSpPr>
          <p:cNvPr id="3" name="Content Placeholder 2"/>
          <p:cNvSpPr>
            <a:spLocks noGrp="1"/>
          </p:cNvSpPr>
          <p:nvPr>
            <p:ph idx="1"/>
          </p:nvPr>
        </p:nvSpPr>
        <p:spPr>
          <a:xfrm>
            <a:off x="457200" y="1219200"/>
            <a:ext cx="8229600" cy="4906963"/>
          </a:xfrm>
        </p:spPr>
        <p:txBody>
          <a:bodyPr/>
          <a:lstStyle/>
          <a:p>
            <a:r>
              <a:rPr lang="en-US" sz="1600" dirty="0" smtClean="0">
                <a:solidFill>
                  <a:schemeClr val="tx1"/>
                </a:solidFill>
              </a:rPr>
              <a:t>Average </a:t>
            </a:r>
            <a:r>
              <a:rPr lang="en-US" sz="1600" dirty="0">
                <a:solidFill>
                  <a:schemeClr val="tx1"/>
                </a:solidFill>
              </a:rPr>
              <a:t>prior achievement in </a:t>
            </a:r>
            <a:r>
              <a:rPr lang="en-US" sz="1600" dirty="0" smtClean="0">
                <a:solidFill>
                  <a:schemeClr val="tx1"/>
                </a:solidFill>
              </a:rPr>
              <a:t>class/course (same subject)</a:t>
            </a:r>
            <a:r>
              <a:rPr lang="en-US" sz="1600" dirty="0" smtClean="0">
                <a:solidFill>
                  <a:schemeClr val="tx1"/>
                </a:solidFill>
                <a:latin typeface="Arial"/>
                <a:cs typeface="Arial"/>
              </a:rPr>
              <a:t>—</a:t>
            </a:r>
            <a:r>
              <a:rPr lang="en-US" sz="1600" b="0" dirty="0" smtClean="0">
                <a:solidFill>
                  <a:schemeClr val="tx1"/>
                </a:solidFill>
              </a:rPr>
              <a:t>the </a:t>
            </a:r>
            <a:r>
              <a:rPr lang="en-US" sz="1600" b="0" dirty="0">
                <a:solidFill>
                  <a:schemeClr val="tx1"/>
                </a:solidFill>
              </a:rPr>
              <a:t>average prior </a:t>
            </a:r>
            <a:r>
              <a:rPr lang="en-US" sz="1600" b="0" dirty="0" smtClean="0">
                <a:solidFill>
                  <a:schemeClr val="tx1"/>
                </a:solidFill>
              </a:rPr>
              <a:t>same-subject </a:t>
            </a:r>
            <a:r>
              <a:rPr lang="en-US" sz="1600" b="0" dirty="0">
                <a:solidFill>
                  <a:schemeClr val="tx1"/>
                </a:solidFill>
              </a:rPr>
              <a:t>achievement on the state assessment of all students attributed to a teacher in the current year.</a:t>
            </a:r>
          </a:p>
          <a:p>
            <a:pPr>
              <a:spcBef>
                <a:spcPts val="600"/>
              </a:spcBef>
            </a:pPr>
            <a:r>
              <a:rPr lang="en-US" sz="1600" dirty="0" smtClean="0">
                <a:solidFill>
                  <a:schemeClr val="tx1"/>
                </a:solidFill>
              </a:rPr>
              <a:t>Prior-year </a:t>
            </a:r>
            <a:r>
              <a:rPr lang="en-US" sz="1600" dirty="0">
                <a:solidFill>
                  <a:schemeClr val="tx1"/>
                </a:solidFill>
              </a:rPr>
              <a:t>different subject test </a:t>
            </a:r>
            <a:r>
              <a:rPr lang="en-US" sz="1600" dirty="0" smtClean="0">
                <a:solidFill>
                  <a:schemeClr val="tx1"/>
                </a:solidFill>
              </a:rPr>
              <a:t>score</a:t>
            </a:r>
            <a:r>
              <a:rPr lang="en-US" sz="1600" dirty="0" smtClean="0">
                <a:solidFill>
                  <a:schemeClr val="tx1"/>
                </a:solidFill>
                <a:latin typeface="Arial"/>
                <a:cs typeface="Arial"/>
              </a:rPr>
              <a:t>—</a:t>
            </a:r>
            <a:r>
              <a:rPr lang="en-US" sz="1600" b="0" dirty="0" smtClean="0">
                <a:solidFill>
                  <a:schemeClr val="tx1"/>
                </a:solidFill>
              </a:rPr>
              <a:t>a </a:t>
            </a:r>
            <a:r>
              <a:rPr lang="en-US" sz="1600" b="0" dirty="0">
                <a:solidFill>
                  <a:schemeClr val="tx1"/>
                </a:solidFill>
              </a:rPr>
              <a:t>student’s </a:t>
            </a:r>
            <a:r>
              <a:rPr lang="en-US" sz="1600" b="0" dirty="0" smtClean="0">
                <a:solidFill>
                  <a:schemeClr val="tx1"/>
                </a:solidFill>
              </a:rPr>
              <a:t>prior-year </a:t>
            </a:r>
            <a:r>
              <a:rPr lang="en-US" sz="1600" b="0" dirty="0">
                <a:solidFill>
                  <a:schemeClr val="tx1"/>
                </a:solidFill>
              </a:rPr>
              <a:t>scale score on the state assessment in the other subject.</a:t>
            </a:r>
          </a:p>
          <a:p>
            <a:pPr>
              <a:spcBef>
                <a:spcPts val="600"/>
              </a:spcBef>
            </a:pPr>
            <a:r>
              <a:rPr lang="en-US" sz="1600" dirty="0">
                <a:solidFill>
                  <a:schemeClr val="tx1"/>
                </a:solidFill>
              </a:rPr>
              <a:t>Students spend </a:t>
            </a:r>
            <a:r>
              <a:rPr lang="en-US" sz="1600" dirty="0" smtClean="0">
                <a:solidFill>
                  <a:schemeClr val="tx1"/>
                </a:solidFill>
              </a:rPr>
              <a:t>less than 40 percent </a:t>
            </a:r>
            <a:r>
              <a:rPr lang="en-US" sz="1600" dirty="0">
                <a:solidFill>
                  <a:schemeClr val="tx1"/>
                </a:solidFill>
              </a:rPr>
              <a:t>or more of </a:t>
            </a:r>
            <a:r>
              <a:rPr lang="en-US" sz="1600" dirty="0" smtClean="0">
                <a:solidFill>
                  <a:schemeClr val="tx1"/>
                </a:solidFill>
              </a:rPr>
              <a:t>their time </a:t>
            </a:r>
            <a:r>
              <a:rPr lang="en-US" sz="1600" dirty="0">
                <a:solidFill>
                  <a:schemeClr val="tx1"/>
                </a:solidFill>
              </a:rPr>
              <a:t>in general </a:t>
            </a:r>
            <a:r>
              <a:rPr lang="en-US" sz="1600" dirty="0" smtClean="0">
                <a:solidFill>
                  <a:schemeClr val="tx1"/>
                </a:solidFill>
              </a:rPr>
              <a:t>education</a:t>
            </a:r>
            <a:r>
              <a:rPr lang="en-US" sz="1600" b="0" dirty="0" smtClean="0">
                <a:solidFill>
                  <a:schemeClr val="tx1"/>
                </a:solidFill>
                <a:latin typeface="Arial"/>
                <a:cs typeface="Arial"/>
              </a:rPr>
              <a:t>—</a:t>
            </a:r>
            <a:r>
              <a:rPr lang="en-US" sz="1600" b="0" dirty="0" smtClean="0">
                <a:solidFill>
                  <a:schemeClr val="tx1"/>
                </a:solidFill>
              </a:rPr>
              <a:t>an </a:t>
            </a:r>
            <a:r>
              <a:rPr lang="en-US" sz="1600" b="0" dirty="0">
                <a:solidFill>
                  <a:schemeClr val="tx1"/>
                </a:solidFill>
              </a:rPr>
              <a:t>indicator of how much time a student may spend receiving special education services. Per IDEA requirements, the student should spend as much time as possible in a general education setting; this categorical variable is reported to </a:t>
            </a:r>
            <a:r>
              <a:rPr lang="en-US" sz="1600" b="0" dirty="0" smtClean="0">
                <a:solidFill>
                  <a:schemeClr val="tx1"/>
                </a:solidFill>
              </a:rPr>
              <a:t>the U.S. Department of Education. </a:t>
            </a:r>
            <a:endParaRPr lang="en-US" sz="1600" b="0" dirty="0">
              <a:solidFill>
                <a:schemeClr val="tx1"/>
              </a:solidFill>
            </a:endParaRPr>
          </a:p>
          <a:p>
            <a:pPr>
              <a:spcBef>
                <a:spcPts val="600"/>
              </a:spcBef>
            </a:pPr>
            <a:r>
              <a:rPr lang="en-US" sz="1600" dirty="0" smtClean="0">
                <a:solidFill>
                  <a:schemeClr val="tx1"/>
                </a:solidFill>
              </a:rPr>
              <a:t>Percentage of students in poverty</a:t>
            </a:r>
            <a:r>
              <a:rPr lang="en-US" sz="1600" dirty="0">
                <a:solidFill>
                  <a:schemeClr val="tx1"/>
                </a:solidFill>
              </a:rPr>
              <a:t>, </a:t>
            </a:r>
            <a:r>
              <a:rPr lang="en-US" sz="1600" dirty="0" smtClean="0">
                <a:solidFill>
                  <a:schemeClr val="tx1"/>
                </a:solidFill>
              </a:rPr>
              <a:t>ELLs, </a:t>
            </a:r>
            <a:r>
              <a:rPr lang="en-US" sz="1600" dirty="0">
                <a:solidFill>
                  <a:schemeClr val="tx1"/>
                </a:solidFill>
              </a:rPr>
              <a:t>and </a:t>
            </a:r>
            <a:r>
              <a:rPr lang="en-US" sz="1600" dirty="0" smtClean="0">
                <a:solidFill>
                  <a:schemeClr val="tx1"/>
                </a:solidFill>
              </a:rPr>
              <a:t>SWDs </a:t>
            </a:r>
            <a:r>
              <a:rPr lang="en-US" sz="1600" dirty="0">
                <a:solidFill>
                  <a:schemeClr val="tx1"/>
                </a:solidFill>
              </a:rPr>
              <a:t>in </a:t>
            </a:r>
            <a:r>
              <a:rPr lang="en-US" sz="1600" dirty="0" smtClean="0">
                <a:solidFill>
                  <a:schemeClr val="tx1"/>
                </a:solidFill>
              </a:rPr>
              <a:t>class/course</a:t>
            </a:r>
            <a:r>
              <a:rPr lang="en-US" sz="1600" dirty="0" smtClean="0">
                <a:solidFill>
                  <a:schemeClr val="tx1"/>
                </a:solidFill>
                <a:latin typeface="Arial"/>
                <a:cs typeface="Arial"/>
              </a:rPr>
              <a:t>—</a:t>
            </a:r>
            <a:r>
              <a:rPr lang="en-US" sz="1600" b="0" dirty="0" smtClean="0">
                <a:solidFill>
                  <a:schemeClr val="tx1"/>
                </a:solidFill>
              </a:rPr>
              <a:t>the percentage </a:t>
            </a:r>
            <a:r>
              <a:rPr lang="en-US" sz="1600" b="0" dirty="0">
                <a:solidFill>
                  <a:schemeClr val="tx1"/>
                </a:solidFill>
              </a:rPr>
              <a:t>of students in a teacher’s class/course that meet the definition for any one of these characteristics.</a:t>
            </a:r>
          </a:p>
          <a:p>
            <a:pPr>
              <a:spcBef>
                <a:spcPts val="600"/>
              </a:spcBef>
            </a:pPr>
            <a:r>
              <a:rPr lang="en-US" sz="1600" dirty="0">
                <a:solidFill>
                  <a:schemeClr val="tx1"/>
                </a:solidFill>
              </a:rPr>
              <a:t>Heterogeneity of class/course in terms of achievement </a:t>
            </a:r>
            <a:r>
              <a:rPr lang="en-US" sz="1600" dirty="0" smtClean="0">
                <a:solidFill>
                  <a:schemeClr val="tx1"/>
                </a:solidFill>
                <a:latin typeface="Arial"/>
                <a:cs typeface="Arial"/>
              </a:rPr>
              <a:t>—</a:t>
            </a:r>
            <a:r>
              <a:rPr lang="en-US" sz="1600" b="0" dirty="0" smtClean="0">
                <a:solidFill>
                  <a:schemeClr val="tx1"/>
                </a:solidFill>
              </a:rPr>
              <a:t>an </a:t>
            </a:r>
            <a:r>
              <a:rPr lang="en-US" sz="1600" b="0" dirty="0">
                <a:solidFill>
                  <a:schemeClr val="tx1"/>
                </a:solidFill>
              </a:rPr>
              <a:t>indicator of  the magnitude of difference in average prior achievement in a teacher’s class/course, calculated as the interquartile range in average prior achievement of the classroom (same subject).</a:t>
            </a:r>
          </a:p>
          <a:p>
            <a:pPr>
              <a:spcBef>
                <a:spcPts val="600"/>
              </a:spcBef>
            </a:pPr>
            <a:r>
              <a:rPr lang="en-US" sz="1600" dirty="0">
                <a:solidFill>
                  <a:schemeClr val="tx1"/>
                </a:solidFill>
              </a:rPr>
              <a:t>Class/course </a:t>
            </a:r>
            <a:r>
              <a:rPr lang="en-US" sz="1600" dirty="0" smtClean="0">
                <a:solidFill>
                  <a:schemeClr val="tx1"/>
                </a:solidFill>
              </a:rPr>
              <a:t>size</a:t>
            </a:r>
            <a:r>
              <a:rPr lang="en-US" sz="1600" dirty="0" smtClean="0">
                <a:solidFill>
                  <a:schemeClr val="tx1"/>
                </a:solidFill>
                <a:latin typeface="Arial"/>
                <a:cs typeface="Arial"/>
              </a:rPr>
              <a:t>—</a:t>
            </a:r>
            <a:r>
              <a:rPr lang="en-US" sz="1600" b="0" dirty="0" smtClean="0">
                <a:solidFill>
                  <a:schemeClr val="tx1"/>
                </a:solidFill>
              </a:rPr>
              <a:t>the </a:t>
            </a:r>
            <a:r>
              <a:rPr lang="en-US" sz="1600" b="0" dirty="0">
                <a:solidFill>
                  <a:schemeClr val="tx1"/>
                </a:solidFill>
              </a:rPr>
              <a:t>number of students attributed to a teacher in a class/course.</a:t>
            </a:r>
          </a:p>
          <a:p>
            <a:pPr marL="0" indent="0">
              <a:buNone/>
            </a:pPr>
            <a:endParaRPr lang="en-US" sz="1600" b="0" dirty="0">
              <a:solidFill>
                <a:schemeClr val="tx1"/>
              </a:solidFill>
            </a:endParaRPr>
          </a:p>
        </p:txBody>
      </p:sp>
      <p:sp>
        <p:nvSpPr>
          <p:cNvPr id="4" name="Footer Placeholder 3"/>
          <p:cNvSpPr>
            <a:spLocks noGrp="1"/>
          </p:cNvSpPr>
          <p:nvPr>
            <p:ph type="ftr" sz="quarter" idx="10"/>
          </p:nvPr>
        </p:nvSpPr>
        <p:spPr/>
        <p:txBody>
          <a:bodyPr/>
          <a:lstStyle/>
          <a:p>
            <a:pPr>
              <a:defRPr/>
            </a:pPr>
            <a:r>
              <a:rPr lang="en-US" dirty="0" smtClean="0"/>
              <a:t>EngageNY.org</a:t>
            </a:r>
            <a:endParaRPr lang="en-US" dirty="0"/>
          </a:p>
        </p:txBody>
      </p:sp>
      <p:sp>
        <p:nvSpPr>
          <p:cNvPr id="5" name="Slide Number Placeholder 4"/>
          <p:cNvSpPr>
            <a:spLocks noGrp="1"/>
          </p:cNvSpPr>
          <p:nvPr>
            <p:ph type="sldNum" sz="quarter" idx="11"/>
          </p:nvPr>
        </p:nvSpPr>
        <p:spPr/>
        <p:txBody>
          <a:bodyPr/>
          <a:lstStyle/>
          <a:p>
            <a:pPr>
              <a:defRPr/>
            </a:pPr>
            <a:fld id="{38AB0506-A0B2-47F0-8E7A-100251E1F1D3}" type="slidenum">
              <a:rPr lang="en-US" smtClean="0"/>
              <a:pPr>
                <a:defRPr/>
              </a:pPr>
              <a:t>53</a:t>
            </a:fld>
            <a:endParaRPr lang="en-US" dirty="0"/>
          </a:p>
        </p:txBody>
      </p:sp>
    </p:spTree>
    <p:extLst>
      <p:ext uri="{BB962C8B-B14F-4D97-AF65-F5344CB8AC3E}">
        <p14:creationId xmlns="" xmlns:p14="http://schemas.microsoft.com/office/powerpoint/2010/main" val="312248624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latin typeface="Arial" pitchFamily="34" charset="0"/>
                <a:cs typeface="Arial" pitchFamily="34" charset="0"/>
              </a:rPr>
              <a:t>Glossary of Variable </a:t>
            </a:r>
            <a:r>
              <a:rPr lang="en-US" sz="4000" dirty="0" smtClean="0">
                <a:latin typeface="Arial" pitchFamily="34" charset="0"/>
                <a:cs typeface="Arial" pitchFamily="34" charset="0"/>
              </a:rPr>
              <a:t>Definitions</a:t>
            </a:r>
            <a:endParaRPr lang="en-US" sz="4000" dirty="0"/>
          </a:p>
        </p:txBody>
      </p:sp>
      <p:sp>
        <p:nvSpPr>
          <p:cNvPr id="3" name="Content Placeholder 2"/>
          <p:cNvSpPr>
            <a:spLocks noGrp="1"/>
          </p:cNvSpPr>
          <p:nvPr>
            <p:ph idx="1"/>
          </p:nvPr>
        </p:nvSpPr>
        <p:spPr>
          <a:xfrm>
            <a:off x="381000" y="1295401"/>
            <a:ext cx="8229600" cy="2971800"/>
          </a:xfrm>
        </p:spPr>
        <p:txBody>
          <a:bodyPr/>
          <a:lstStyle/>
          <a:p>
            <a:r>
              <a:rPr lang="en-US" sz="1600" dirty="0">
                <a:solidFill>
                  <a:schemeClr val="tx1"/>
                </a:solidFill>
              </a:rPr>
              <a:t>New to school in </a:t>
            </a:r>
            <a:r>
              <a:rPr lang="en-US" sz="1600" dirty="0" smtClean="0">
                <a:solidFill>
                  <a:schemeClr val="tx1"/>
                </a:solidFill>
              </a:rPr>
              <a:t>nonarticulation </a:t>
            </a:r>
            <a:r>
              <a:rPr lang="en-US" sz="1600" dirty="0">
                <a:solidFill>
                  <a:schemeClr val="tx1"/>
                </a:solidFill>
              </a:rPr>
              <a:t>year (</a:t>
            </a:r>
            <a:r>
              <a:rPr lang="en-US" sz="1600" dirty="0" smtClean="0">
                <a:solidFill>
                  <a:schemeClr val="tx1"/>
                </a:solidFill>
              </a:rPr>
              <a:t>yes/no</a:t>
            </a:r>
            <a:r>
              <a:rPr lang="en-US" sz="1600" b="0" dirty="0" smtClean="0">
                <a:solidFill>
                  <a:schemeClr val="tx1"/>
                </a:solidFill>
              </a:rPr>
              <a:t>)</a:t>
            </a:r>
            <a:r>
              <a:rPr lang="en-US" sz="1600" b="0" dirty="0" smtClean="0">
                <a:solidFill>
                  <a:schemeClr val="tx1"/>
                </a:solidFill>
                <a:latin typeface="Arial"/>
                <a:cs typeface="Arial"/>
              </a:rPr>
              <a:t>—</a:t>
            </a:r>
            <a:r>
              <a:rPr lang="en-US" sz="1600" b="0" dirty="0" smtClean="0">
                <a:solidFill>
                  <a:schemeClr val="tx1"/>
                </a:solidFill>
              </a:rPr>
              <a:t>an </a:t>
            </a:r>
            <a:r>
              <a:rPr lang="en-US" sz="1600" b="0" dirty="0">
                <a:solidFill>
                  <a:schemeClr val="tx1"/>
                </a:solidFill>
              </a:rPr>
              <a:t>indicator that a student enrolled in a new school in a grade level other than the first offered in the </a:t>
            </a:r>
            <a:r>
              <a:rPr lang="en-US" sz="1600" b="0" dirty="0" smtClean="0">
                <a:solidFill>
                  <a:schemeClr val="tx1"/>
                </a:solidFill>
              </a:rPr>
              <a:t>school (e.g., </a:t>
            </a:r>
            <a:r>
              <a:rPr lang="en-US" sz="1600" b="0" dirty="0">
                <a:solidFill>
                  <a:schemeClr val="tx1"/>
                </a:solidFill>
              </a:rPr>
              <a:t>enrolled in a </a:t>
            </a:r>
            <a:r>
              <a:rPr lang="en-US" sz="1600" b="0" dirty="0" smtClean="0">
                <a:solidFill>
                  <a:schemeClr val="tx1"/>
                </a:solidFill>
              </a:rPr>
              <a:t>K</a:t>
            </a:r>
            <a:r>
              <a:rPr lang="en-US" sz="1600" b="0" dirty="0" smtClean="0">
                <a:solidFill>
                  <a:schemeClr val="tx1"/>
                </a:solidFill>
                <a:latin typeface="Arial"/>
                <a:cs typeface="Arial"/>
              </a:rPr>
              <a:t>–</a:t>
            </a:r>
            <a:r>
              <a:rPr lang="en-US" sz="1600" b="0" dirty="0" smtClean="0">
                <a:solidFill>
                  <a:schemeClr val="tx1"/>
                </a:solidFill>
              </a:rPr>
              <a:t>6 </a:t>
            </a:r>
            <a:r>
              <a:rPr lang="en-US" sz="1600" b="0" dirty="0">
                <a:solidFill>
                  <a:schemeClr val="tx1"/>
                </a:solidFill>
              </a:rPr>
              <a:t>school in the </a:t>
            </a:r>
            <a:r>
              <a:rPr lang="en-US" sz="1600" b="0" dirty="0" smtClean="0">
                <a:solidFill>
                  <a:schemeClr val="tx1"/>
                </a:solidFill>
              </a:rPr>
              <a:t>fourth grade).</a:t>
            </a:r>
            <a:endParaRPr lang="en-US" sz="1600" b="0" dirty="0">
              <a:solidFill>
                <a:schemeClr val="tx1"/>
              </a:solidFill>
            </a:endParaRPr>
          </a:p>
          <a:p>
            <a:pPr>
              <a:spcBef>
                <a:spcPts val="600"/>
              </a:spcBef>
            </a:pPr>
            <a:r>
              <a:rPr lang="en-US" sz="1600" dirty="0">
                <a:solidFill>
                  <a:schemeClr val="tx1"/>
                </a:solidFill>
              </a:rPr>
              <a:t>NYSESLAT (for use as a predictor of language </a:t>
            </a:r>
            <a:r>
              <a:rPr lang="en-US" sz="1600" dirty="0" smtClean="0">
                <a:solidFill>
                  <a:schemeClr val="tx1"/>
                </a:solidFill>
              </a:rPr>
              <a:t>proficiency)</a:t>
            </a:r>
            <a:r>
              <a:rPr lang="en-US" sz="1600" dirty="0">
                <a:solidFill>
                  <a:schemeClr val="tx1"/>
                </a:solidFill>
                <a:latin typeface="Arial"/>
                <a:cs typeface="Arial"/>
              </a:rPr>
              <a:t>—</a:t>
            </a:r>
            <a:r>
              <a:rPr lang="en-US" sz="1600" b="0" dirty="0" smtClean="0">
                <a:solidFill>
                  <a:schemeClr val="tx1"/>
                </a:solidFill>
              </a:rPr>
              <a:t>an </a:t>
            </a:r>
            <a:r>
              <a:rPr lang="en-US" sz="1600" b="0" dirty="0">
                <a:solidFill>
                  <a:schemeClr val="tx1"/>
                </a:solidFill>
              </a:rPr>
              <a:t>indicator of English language proficiency in listening/speaking and reading/writing.</a:t>
            </a:r>
          </a:p>
          <a:p>
            <a:pPr>
              <a:spcBef>
                <a:spcPts val="600"/>
              </a:spcBef>
            </a:pPr>
            <a:r>
              <a:rPr lang="en-US" sz="1600" dirty="0" smtClean="0">
                <a:solidFill>
                  <a:schemeClr val="tx1"/>
                </a:solidFill>
              </a:rPr>
              <a:t>Over </a:t>
            </a:r>
            <a:r>
              <a:rPr lang="en-US" sz="1600" dirty="0">
                <a:solidFill>
                  <a:schemeClr val="tx1"/>
                </a:solidFill>
              </a:rPr>
              <a:t>or </a:t>
            </a:r>
            <a:r>
              <a:rPr lang="en-US" sz="1600" dirty="0" smtClean="0">
                <a:solidFill>
                  <a:schemeClr val="tx1"/>
                </a:solidFill>
              </a:rPr>
              <a:t>under age </a:t>
            </a:r>
            <a:r>
              <a:rPr lang="en-US" sz="1600" dirty="0">
                <a:solidFill>
                  <a:schemeClr val="tx1"/>
                </a:solidFill>
              </a:rPr>
              <a:t>(different from modal </a:t>
            </a:r>
            <a:r>
              <a:rPr lang="en-US" sz="1600" dirty="0" smtClean="0">
                <a:solidFill>
                  <a:schemeClr val="tx1"/>
                </a:solidFill>
              </a:rPr>
              <a:t>age)</a:t>
            </a:r>
            <a:r>
              <a:rPr lang="en-US" sz="1600" dirty="0" smtClean="0">
                <a:solidFill>
                  <a:schemeClr val="tx1"/>
                </a:solidFill>
                <a:latin typeface="Arial"/>
                <a:cs typeface="Arial"/>
              </a:rPr>
              <a:t>—</a:t>
            </a:r>
            <a:r>
              <a:rPr lang="en-US" sz="1600" b="0" dirty="0" smtClean="0">
                <a:solidFill>
                  <a:schemeClr val="tx1"/>
                </a:solidFill>
              </a:rPr>
              <a:t>a </a:t>
            </a:r>
            <a:r>
              <a:rPr lang="en-US" sz="1600" b="0" dirty="0">
                <a:solidFill>
                  <a:schemeClr val="tx1"/>
                </a:solidFill>
              </a:rPr>
              <a:t>continuous indicator of the extent to which the student is over or under age for his/her grade. It is calculated as the difference in the student’s age from the modal age for the grade.</a:t>
            </a:r>
          </a:p>
          <a:p>
            <a:pPr>
              <a:spcBef>
                <a:spcPts val="600"/>
              </a:spcBef>
            </a:pPr>
            <a:r>
              <a:rPr lang="en-US" sz="1600" dirty="0">
                <a:solidFill>
                  <a:schemeClr val="tx1"/>
                </a:solidFill>
              </a:rPr>
              <a:t>Retained in </a:t>
            </a:r>
            <a:r>
              <a:rPr lang="en-US" sz="1600" dirty="0" smtClean="0">
                <a:solidFill>
                  <a:schemeClr val="tx1"/>
                </a:solidFill>
              </a:rPr>
              <a:t>grade</a:t>
            </a:r>
            <a:r>
              <a:rPr lang="en-US" sz="1600" dirty="0" smtClean="0">
                <a:solidFill>
                  <a:schemeClr val="tx1"/>
                </a:solidFill>
                <a:latin typeface="Arial"/>
                <a:cs typeface="Arial"/>
              </a:rPr>
              <a:t>—</a:t>
            </a:r>
            <a:r>
              <a:rPr lang="en-US" sz="1600" b="0" dirty="0" smtClean="0">
                <a:solidFill>
                  <a:schemeClr val="tx1"/>
                </a:solidFill>
              </a:rPr>
              <a:t>an </a:t>
            </a:r>
            <a:r>
              <a:rPr lang="en-US" sz="1600" b="0" dirty="0">
                <a:solidFill>
                  <a:schemeClr val="tx1"/>
                </a:solidFill>
              </a:rPr>
              <a:t>indicator that the student was retained in grade in one of the two years preceding the most recent school year.</a:t>
            </a:r>
          </a:p>
          <a:p>
            <a:pPr marL="0" indent="0">
              <a:buNone/>
            </a:pPr>
            <a:endParaRPr lang="en-US" sz="1600" b="0" dirty="0">
              <a:solidFill>
                <a:schemeClr val="tx1"/>
              </a:solidFill>
            </a:endParaRPr>
          </a:p>
        </p:txBody>
      </p:sp>
      <p:sp>
        <p:nvSpPr>
          <p:cNvPr id="4" name="Footer Placeholder 3"/>
          <p:cNvSpPr>
            <a:spLocks noGrp="1"/>
          </p:cNvSpPr>
          <p:nvPr>
            <p:ph type="ftr" sz="quarter" idx="10"/>
          </p:nvPr>
        </p:nvSpPr>
        <p:spPr/>
        <p:txBody>
          <a:bodyPr/>
          <a:lstStyle/>
          <a:p>
            <a:pPr>
              <a:defRPr/>
            </a:pPr>
            <a:r>
              <a:rPr lang="en-US" dirty="0" smtClean="0"/>
              <a:t>EngageNY.org</a:t>
            </a:r>
            <a:endParaRPr lang="en-US" dirty="0"/>
          </a:p>
        </p:txBody>
      </p:sp>
      <p:sp>
        <p:nvSpPr>
          <p:cNvPr id="5" name="Slide Number Placeholder 4"/>
          <p:cNvSpPr>
            <a:spLocks noGrp="1"/>
          </p:cNvSpPr>
          <p:nvPr>
            <p:ph type="sldNum" sz="quarter" idx="11"/>
          </p:nvPr>
        </p:nvSpPr>
        <p:spPr/>
        <p:txBody>
          <a:bodyPr/>
          <a:lstStyle/>
          <a:p>
            <a:pPr>
              <a:defRPr/>
            </a:pPr>
            <a:fld id="{38AB0506-A0B2-47F0-8E7A-100251E1F1D3}" type="slidenum">
              <a:rPr lang="en-US" smtClean="0"/>
              <a:pPr>
                <a:defRPr/>
              </a:pPr>
              <a:t>54</a:t>
            </a:fld>
            <a:endParaRPr lang="en-US" dirty="0"/>
          </a:p>
        </p:txBody>
      </p:sp>
    </p:spTree>
    <p:extLst>
      <p:ext uri="{BB962C8B-B14F-4D97-AF65-F5344CB8AC3E}">
        <p14:creationId xmlns="" xmlns:p14="http://schemas.microsoft.com/office/powerpoint/2010/main" val="133997222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pPr>
              <a:defRPr/>
            </a:pPr>
            <a:r>
              <a:rPr lang="en-US" smtClean="0">
                <a:solidFill>
                  <a:srgbClr val="FFFFFF"/>
                </a:solidFill>
              </a:rPr>
              <a:t>EngageNY.org</a:t>
            </a:r>
            <a:endParaRPr lang="en-US" dirty="0">
              <a:solidFill>
                <a:srgbClr val="FFFFFF"/>
              </a:solidFill>
            </a:endParaRPr>
          </a:p>
        </p:txBody>
      </p:sp>
      <p:sp>
        <p:nvSpPr>
          <p:cNvPr id="3" name="Slide Number Placeholder 2"/>
          <p:cNvSpPr>
            <a:spLocks noGrp="1"/>
          </p:cNvSpPr>
          <p:nvPr>
            <p:ph type="sldNum" sz="quarter" idx="11"/>
          </p:nvPr>
        </p:nvSpPr>
        <p:spPr/>
        <p:txBody>
          <a:bodyPr/>
          <a:lstStyle/>
          <a:p>
            <a:pPr>
              <a:defRPr/>
            </a:pPr>
            <a:fld id="{99D716CE-0A78-43D1-9352-C22748C73DF5}" type="slidenum">
              <a:rPr lang="en-US" smtClean="0">
                <a:solidFill>
                  <a:srgbClr val="FFFFFF"/>
                </a:solidFill>
              </a:rPr>
              <a:pPr>
                <a:defRPr/>
              </a:pPr>
              <a:t>55</a:t>
            </a:fld>
            <a:endParaRPr lang="en-US" dirty="0">
              <a:solidFill>
                <a:srgbClr val="FFFFFF"/>
              </a:solidFill>
            </a:endParaRPr>
          </a:p>
        </p:txBody>
      </p:sp>
      <p:sp>
        <p:nvSpPr>
          <p:cNvPr id="4" name="Title 3"/>
          <p:cNvSpPr>
            <a:spLocks noGrp="1"/>
          </p:cNvSpPr>
          <p:nvPr>
            <p:ph type="title"/>
          </p:nvPr>
        </p:nvSpPr>
        <p:spPr/>
        <p:txBody>
          <a:bodyPr/>
          <a:lstStyle/>
          <a:p>
            <a:r>
              <a:rPr lang="en-US" dirty="0" smtClean="0"/>
              <a:t>Additional details on 4-8 metrics</a:t>
            </a:r>
            <a:endParaRPr lang="en-US" dirty="0"/>
          </a:p>
        </p:txBody>
      </p:sp>
    </p:spTree>
    <p:extLst>
      <p:ext uri="{BB962C8B-B14F-4D97-AF65-F5344CB8AC3E}">
        <p14:creationId xmlns="" xmlns:p14="http://schemas.microsoft.com/office/powerpoint/2010/main" val="39794665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Minimum Number of Scores Required for </a:t>
            </a:r>
            <a:r>
              <a:rPr lang="en-US" sz="2800" dirty="0" smtClean="0"/>
              <a:t>Reporting 4-8 Teacher and Principal MGPs </a:t>
            </a:r>
            <a:endParaRPr lang="en-US" sz="2800" dirty="0"/>
          </a:p>
        </p:txBody>
      </p:sp>
      <p:sp>
        <p:nvSpPr>
          <p:cNvPr id="3" name="Content Placeholder 2"/>
          <p:cNvSpPr>
            <a:spLocks noGrp="1"/>
          </p:cNvSpPr>
          <p:nvPr>
            <p:ph idx="1"/>
          </p:nvPr>
        </p:nvSpPr>
        <p:spPr>
          <a:xfrm>
            <a:off x="457200" y="1524000"/>
            <a:ext cx="8229600" cy="4525963"/>
          </a:xfrm>
        </p:spPr>
        <p:txBody>
          <a:bodyPr/>
          <a:lstStyle/>
          <a:p>
            <a:r>
              <a:rPr lang="en-US" sz="2000" b="0" dirty="0">
                <a:latin typeface="Arial" pitchFamily="34" charset="0"/>
                <a:cs typeface="Arial" pitchFamily="34" charset="0"/>
              </a:rPr>
              <a:t>In order for an educator to receive a growth score, he or she must have a minimum sample size of </a:t>
            </a:r>
            <a:r>
              <a:rPr lang="en-US" sz="2000" dirty="0">
                <a:latin typeface="Arial" pitchFamily="34" charset="0"/>
                <a:cs typeface="Arial" pitchFamily="34" charset="0"/>
              </a:rPr>
              <a:t>16 student scores </a:t>
            </a:r>
            <a:r>
              <a:rPr lang="en-US" sz="2000" b="0" dirty="0">
                <a:latin typeface="Arial" pitchFamily="34" charset="0"/>
                <a:cs typeface="Arial" pitchFamily="34" charset="0"/>
              </a:rPr>
              <a:t>in ELA or mathematics across all grades he or she teaches</a:t>
            </a:r>
            <a:r>
              <a:rPr lang="en-US" sz="2000" b="0" dirty="0" smtClean="0">
                <a:latin typeface="Arial" pitchFamily="34" charset="0"/>
                <a:cs typeface="Arial" pitchFamily="34" charset="0"/>
              </a:rPr>
              <a:t>.</a:t>
            </a:r>
            <a:endParaRPr lang="en-US" sz="2000" b="0" dirty="0">
              <a:latin typeface="Arial" pitchFamily="34" charset="0"/>
              <a:cs typeface="Arial" pitchFamily="34" charset="0"/>
            </a:endParaRPr>
          </a:p>
          <a:p>
            <a:pPr lvl="1" indent="-514350">
              <a:buFont typeface="Rockwell" pitchFamily="18" charset="0"/>
              <a:buNone/>
            </a:pPr>
            <a:r>
              <a:rPr lang="en-US" sz="1600" b="0" i="1" dirty="0">
                <a:latin typeface="Arial" pitchFamily="34" charset="0"/>
                <a:cs typeface="Arial" pitchFamily="34" charset="0"/>
              </a:rPr>
              <a:t>Examples: </a:t>
            </a:r>
          </a:p>
          <a:p>
            <a:pPr lvl="1"/>
            <a:r>
              <a:rPr lang="en-US" sz="1600" b="0" dirty="0">
                <a:latin typeface="Arial" pitchFamily="34" charset="0"/>
                <a:cs typeface="Arial" pitchFamily="34" charset="0"/>
              </a:rPr>
              <a:t>A teacher has a self-contained classroom with </a:t>
            </a:r>
            <a:r>
              <a:rPr lang="en-US" sz="1600" b="0" dirty="0" smtClean="0">
                <a:latin typeface="Arial" pitchFamily="34" charset="0"/>
                <a:cs typeface="Arial" pitchFamily="34" charset="0"/>
              </a:rPr>
              <a:t>eight </a:t>
            </a:r>
            <a:r>
              <a:rPr lang="en-US" sz="1600" b="0" dirty="0">
                <a:latin typeface="Arial" pitchFamily="34" charset="0"/>
                <a:cs typeface="Arial" pitchFamily="34" charset="0"/>
              </a:rPr>
              <a:t>students who take the </a:t>
            </a:r>
            <a:r>
              <a:rPr lang="en-US" sz="1600" b="0" dirty="0" smtClean="0">
                <a:latin typeface="Arial" pitchFamily="34" charset="0"/>
                <a:cs typeface="Arial" pitchFamily="34" charset="0"/>
              </a:rPr>
              <a:t>Grade 4 </a:t>
            </a:r>
            <a:r>
              <a:rPr lang="en-US" sz="1600" b="0" dirty="0">
                <a:latin typeface="Arial" pitchFamily="34" charset="0"/>
                <a:cs typeface="Arial" pitchFamily="34" charset="0"/>
              </a:rPr>
              <a:t>ELA and </a:t>
            </a:r>
            <a:r>
              <a:rPr lang="en-US" sz="1600" b="0" dirty="0" smtClean="0">
                <a:latin typeface="Arial" pitchFamily="34" charset="0"/>
                <a:cs typeface="Arial" pitchFamily="34" charset="0"/>
              </a:rPr>
              <a:t>mathematics </a:t>
            </a:r>
            <a:r>
              <a:rPr lang="en-US" sz="1600" b="0" dirty="0">
                <a:latin typeface="Arial" pitchFamily="34" charset="0"/>
                <a:cs typeface="Arial" pitchFamily="34" charset="0"/>
              </a:rPr>
              <a:t>assessments; this teacher would then have 16 student scores contributing to his or her growth score.</a:t>
            </a:r>
          </a:p>
          <a:p>
            <a:pPr lvl="1"/>
            <a:r>
              <a:rPr lang="en-US" sz="1600" b="0" dirty="0">
                <a:latin typeface="Arial" pitchFamily="34" charset="0"/>
                <a:cs typeface="Arial" pitchFamily="34" charset="0"/>
              </a:rPr>
              <a:t>A teacher has a class with 12 students who are in </a:t>
            </a:r>
            <a:r>
              <a:rPr lang="en-US" sz="1600" b="0" dirty="0" smtClean="0">
                <a:latin typeface="Arial" pitchFamily="34" charset="0"/>
                <a:cs typeface="Arial" pitchFamily="34" charset="0"/>
              </a:rPr>
              <a:t>various </a:t>
            </a:r>
            <a:r>
              <a:rPr lang="en-US" sz="1600" b="0" dirty="0">
                <a:latin typeface="Arial" pitchFamily="34" charset="0"/>
                <a:cs typeface="Arial" pitchFamily="34" charset="0"/>
              </a:rPr>
              <a:t>grades </a:t>
            </a:r>
            <a:r>
              <a:rPr lang="en-US" sz="1600" b="0" dirty="0" smtClean="0">
                <a:latin typeface="Arial" pitchFamily="34" charset="0"/>
                <a:cs typeface="Arial" pitchFamily="34" charset="0"/>
              </a:rPr>
              <a:t>(e.g., fourth, fifth, and sixth) </a:t>
            </a:r>
            <a:r>
              <a:rPr lang="en-US" sz="1600" b="0" dirty="0">
                <a:latin typeface="Arial" pitchFamily="34" charset="0"/>
                <a:cs typeface="Arial" pitchFamily="34" charset="0"/>
              </a:rPr>
              <a:t>who take the ELA and </a:t>
            </a:r>
            <a:r>
              <a:rPr lang="en-US" sz="1600" b="0" dirty="0" smtClean="0">
                <a:latin typeface="Arial" pitchFamily="34" charset="0"/>
                <a:cs typeface="Arial" pitchFamily="34" charset="0"/>
              </a:rPr>
              <a:t>mathematics </a:t>
            </a:r>
            <a:r>
              <a:rPr lang="en-US" sz="1600" b="0" dirty="0">
                <a:latin typeface="Arial" pitchFamily="34" charset="0"/>
                <a:cs typeface="Arial" pitchFamily="34" charset="0"/>
              </a:rPr>
              <a:t>assessments for their respective enrolled grade level; this teacher would then have 24 student scores contributing to his or her growth score. </a:t>
            </a:r>
          </a:p>
          <a:p>
            <a:pPr>
              <a:spcBef>
                <a:spcPts val="1200"/>
              </a:spcBef>
            </a:pPr>
            <a:r>
              <a:rPr lang="en-US" sz="2000" b="0" dirty="0" smtClean="0">
                <a:latin typeface="Arial" pitchFamily="34" charset="0"/>
                <a:cs typeface="Arial" pitchFamily="34" charset="0"/>
              </a:rPr>
              <a:t>If </a:t>
            </a:r>
            <a:r>
              <a:rPr lang="en-US" sz="2000" b="0" dirty="0">
                <a:latin typeface="Arial" pitchFamily="34" charset="0"/>
                <a:cs typeface="Arial" pitchFamily="34" charset="0"/>
              </a:rPr>
              <a:t>an educator does not have 16 student scores, he/she will not receive a growth score from the </a:t>
            </a:r>
            <a:r>
              <a:rPr lang="en-US" sz="2000" b="0" dirty="0" smtClean="0">
                <a:latin typeface="Arial" pitchFamily="34" charset="0"/>
                <a:cs typeface="Arial" pitchFamily="34" charset="0"/>
              </a:rPr>
              <a:t>state</a:t>
            </a:r>
            <a:r>
              <a:rPr lang="en-US" sz="2000" b="0" dirty="0">
                <a:latin typeface="Arial" pitchFamily="34" charset="0"/>
                <a:cs typeface="Arial" pitchFamily="34" charset="0"/>
              </a:rPr>
              <a:t>.</a:t>
            </a:r>
            <a:endParaRPr lang="en-US" sz="2000" b="0" strike="sngStrike" dirty="0">
              <a:latin typeface="Arial" pitchFamily="34" charset="0"/>
              <a:cs typeface="Arial" pitchFamily="34" charset="0"/>
            </a:endParaRPr>
          </a:p>
          <a:p>
            <a:pPr lvl="1"/>
            <a:r>
              <a:rPr lang="en-US" sz="1600" b="0" dirty="0">
                <a:latin typeface="Arial" pitchFamily="34" charset="0"/>
                <a:cs typeface="Arial" pitchFamily="34" charset="0"/>
              </a:rPr>
              <a:t>Educators likely to have fewer than 16 scores should have </a:t>
            </a:r>
            <a:r>
              <a:rPr lang="en-US" sz="1600" b="0" dirty="0" smtClean="0">
                <a:latin typeface="Arial" pitchFamily="34" charset="0"/>
                <a:cs typeface="Arial" pitchFamily="34" charset="0"/>
              </a:rPr>
              <a:t>student learning objectives (SLOs). </a:t>
            </a:r>
            <a:endParaRPr lang="en-US" sz="1600" b="0" dirty="0">
              <a:latin typeface="Arial" pitchFamily="34" charset="0"/>
              <a:cs typeface="Arial" pitchFamily="34" charset="0"/>
            </a:endParaRPr>
          </a:p>
          <a:p>
            <a:endParaRPr lang="en-US" sz="2000" dirty="0"/>
          </a:p>
        </p:txBody>
      </p:sp>
      <p:sp>
        <p:nvSpPr>
          <p:cNvPr id="4" name="Footer Placeholder 3"/>
          <p:cNvSpPr>
            <a:spLocks noGrp="1"/>
          </p:cNvSpPr>
          <p:nvPr>
            <p:ph type="ftr" sz="quarter" idx="10"/>
          </p:nvPr>
        </p:nvSpPr>
        <p:spPr/>
        <p:txBody>
          <a:bodyPr/>
          <a:lstStyle/>
          <a:p>
            <a:pPr>
              <a:defRPr/>
            </a:pPr>
            <a:r>
              <a:rPr lang="en-US" dirty="0" smtClean="0"/>
              <a:t>EngageNY.org</a:t>
            </a:r>
            <a:endParaRPr lang="en-US" dirty="0"/>
          </a:p>
        </p:txBody>
      </p:sp>
      <p:sp>
        <p:nvSpPr>
          <p:cNvPr id="5" name="Slide Number Placeholder 4"/>
          <p:cNvSpPr>
            <a:spLocks noGrp="1"/>
          </p:cNvSpPr>
          <p:nvPr>
            <p:ph type="sldNum" sz="quarter" idx="11"/>
          </p:nvPr>
        </p:nvSpPr>
        <p:spPr/>
        <p:txBody>
          <a:bodyPr/>
          <a:lstStyle/>
          <a:p>
            <a:pPr>
              <a:defRPr/>
            </a:pPr>
            <a:fld id="{38AB0506-A0B2-47F0-8E7A-100251E1F1D3}" type="slidenum">
              <a:rPr lang="en-US" smtClean="0"/>
              <a:pPr>
                <a:defRPr/>
              </a:pPr>
              <a:t>56</a:t>
            </a:fld>
            <a:endParaRPr lang="en-US" dirty="0"/>
          </a:p>
        </p:txBody>
      </p:sp>
    </p:spTree>
    <p:extLst>
      <p:ext uri="{BB962C8B-B14F-4D97-AF65-F5344CB8AC3E}">
        <p14:creationId xmlns="" xmlns:p14="http://schemas.microsoft.com/office/powerpoint/2010/main" val="134962833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686800" cy="943429"/>
          </a:xfrm>
        </p:spPr>
        <p:txBody>
          <a:bodyPr/>
          <a:lstStyle/>
          <a:p>
            <a:r>
              <a:rPr lang="en-US" sz="2400" dirty="0" smtClean="0"/>
              <a:t>AIR’s Growth Reporting System Rosters Will Display Student-Level Information at Teacher and School Levels</a:t>
            </a:r>
            <a:endParaRPr lang="en-US" sz="2400" dirty="0"/>
          </a:p>
        </p:txBody>
      </p:sp>
      <p:sp>
        <p:nvSpPr>
          <p:cNvPr id="3" name="Content Placeholder 2"/>
          <p:cNvSpPr>
            <a:spLocks noGrp="1"/>
          </p:cNvSpPr>
          <p:nvPr>
            <p:ph idx="1"/>
          </p:nvPr>
        </p:nvSpPr>
        <p:spPr>
          <a:xfrm>
            <a:off x="457200" y="914400"/>
            <a:ext cx="8382000" cy="5605372"/>
          </a:xfrm>
        </p:spPr>
        <p:txBody>
          <a:bodyPr numCol="2" spcCol="457200"/>
          <a:lstStyle/>
          <a:p>
            <a:pPr marL="0" indent="0">
              <a:buNone/>
            </a:pPr>
            <a:r>
              <a:rPr lang="en-US" sz="1800" b="0" dirty="0" smtClean="0">
                <a:solidFill>
                  <a:schemeClr val="tx1"/>
                </a:solidFill>
              </a:rPr>
              <a:t>For </a:t>
            </a:r>
            <a:r>
              <a:rPr lang="en-US" sz="1800" b="0" dirty="0">
                <a:solidFill>
                  <a:schemeClr val="tx1"/>
                </a:solidFill>
              </a:rPr>
              <a:t>students who were </a:t>
            </a:r>
            <a:r>
              <a:rPr lang="en-US" sz="1800" u="sng" dirty="0">
                <a:solidFill>
                  <a:schemeClr val="tx1"/>
                </a:solidFill>
              </a:rPr>
              <a:t>included</a:t>
            </a:r>
            <a:r>
              <a:rPr lang="en-US" sz="1800" b="0" u="sng" dirty="0">
                <a:solidFill>
                  <a:schemeClr val="tx1"/>
                </a:solidFill>
              </a:rPr>
              <a:t> </a:t>
            </a:r>
            <a:r>
              <a:rPr lang="en-US" sz="1800" b="0" dirty="0">
                <a:solidFill>
                  <a:schemeClr val="tx1"/>
                </a:solidFill>
              </a:rPr>
              <a:t>in a</a:t>
            </a:r>
            <a:r>
              <a:rPr lang="en-US" sz="1800" b="0" dirty="0" smtClean="0">
                <a:solidFill>
                  <a:schemeClr val="tx1"/>
                </a:solidFill>
              </a:rPr>
              <a:t> teacher’s growth </a:t>
            </a:r>
            <a:r>
              <a:rPr lang="en-US" sz="1800" b="0" dirty="0">
                <a:solidFill>
                  <a:schemeClr val="tx1"/>
                </a:solidFill>
              </a:rPr>
              <a:t>score (indicated with a “Y” in the “Included in Teacher MGP column</a:t>
            </a:r>
            <a:r>
              <a:rPr lang="en-US" sz="1800" b="0" dirty="0" smtClean="0">
                <a:solidFill>
                  <a:schemeClr val="tx1"/>
                </a:solidFill>
              </a:rPr>
              <a:t>”):</a:t>
            </a:r>
          </a:p>
          <a:p>
            <a:r>
              <a:rPr lang="en-US" sz="1600" b="0" dirty="0" smtClean="0">
                <a:solidFill>
                  <a:schemeClr val="tx1"/>
                </a:solidFill>
              </a:rPr>
              <a:t>District</a:t>
            </a:r>
            <a:r>
              <a:rPr lang="en-US" sz="1600" b="0" dirty="0">
                <a:solidFill>
                  <a:schemeClr val="tx1"/>
                </a:solidFill>
              </a:rPr>
              <a:t>, school</a:t>
            </a:r>
            <a:r>
              <a:rPr lang="en-US" sz="1600" b="0" dirty="0" smtClean="0">
                <a:solidFill>
                  <a:schemeClr val="tx1"/>
                </a:solidFill>
              </a:rPr>
              <a:t>, teacher, student </a:t>
            </a:r>
            <a:r>
              <a:rPr lang="en-US" sz="1600" b="0" dirty="0">
                <a:solidFill>
                  <a:schemeClr val="tx1"/>
                </a:solidFill>
              </a:rPr>
              <a:t>name and ID</a:t>
            </a:r>
          </a:p>
          <a:p>
            <a:pPr lvl="0"/>
            <a:r>
              <a:rPr lang="en-US" sz="1600" b="0" dirty="0">
                <a:solidFill>
                  <a:schemeClr val="tx1"/>
                </a:solidFill>
              </a:rPr>
              <a:t>Grade and subject </a:t>
            </a:r>
            <a:r>
              <a:rPr lang="en-US" sz="1600" b="0" dirty="0" smtClean="0">
                <a:solidFill>
                  <a:schemeClr val="tx1"/>
                </a:solidFill>
              </a:rPr>
              <a:t>(item description</a:t>
            </a:r>
            <a:r>
              <a:rPr lang="en-US" sz="1600" b="0" dirty="0">
                <a:solidFill>
                  <a:schemeClr val="tx1"/>
                </a:solidFill>
              </a:rPr>
              <a:t>) </a:t>
            </a:r>
          </a:p>
          <a:p>
            <a:pPr lvl="0"/>
            <a:r>
              <a:rPr lang="en-US" sz="1600" b="0" dirty="0">
                <a:solidFill>
                  <a:schemeClr val="tx1"/>
                </a:solidFill>
              </a:rPr>
              <a:t>Enrollment duration</a:t>
            </a:r>
          </a:p>
          <a:p>
            <a:pPr lvl="0"/>
            <a:r>
              <a:rPr lang="en-US" sz="1600" b="0" dirty="0">
                <a:solidFill>
                  <a:schemeClr val="tx1"/>
                </a:solidFill>
              </a:rPr>
              <a:t>Attendance duration</a:t>
            </a:r>
          </a:p>
          <a:p>
            <a:pPr lvl="0"/>
            <a:r>
              <a:rPr lang="en-US" sz="1600" b="0" dirty="0">
                <a:solidFill>
                  <a:schemeClr val="tx1"/>
                </a:solidFill>
              </a:rPr>
              <a:t>Student background </a:t>
            </a:r>
            <a:r>
              <a:rPr lang="en-US" sz="1600" b="0" dirty="0" smtClean="0">
                <a:solidFill>
                  <a:schemeClr val="tx1"/>
                </a:solidFill>
              </a:rPr>
              <a:t>characteristics and academic history</a:t>
            </a:r>
            <a:endParaRPr lang="en-US" sz="1600" b="0" dirty="0">
              <a:solidFill>
                <a:schemeClr val="tx1"/>
              </a:solidFill>
            </a:endParaRPr>
          </a:p>
          <a:p>
            <a:pPr lvl="1"/>
            <a:r>
              <a:rPr lang="en-US" sz="1600" b="0" dirty="0" smtClean="0">
                <a:solidFill>
                  <a:srgbClr val="3D7FA9"/>
                </a:solidFill>
              </a:rPr>
              <a:t>Disability, ELL, economic </a:t>
            </a:r>
            <a:r>
              <a:rPr lang="en-US" sz="1600" b="0" dirty="0">
                <a:solidFill>
                  <a:srgbClr val="3D7FA9"/>
                </a:solidFill>
              </a:rPr>
              <a:t>d</a:t>
            </a:r>
            <a:r>
              <a:rPr lang="en-US" sz="1600" b="0" dirty="0" smtClean="0">
                <a:solidFill>
                  <a:srgbClr val="3D7FA9"/>
                </a:solidFill>
              </a:rPr>
              <a:t>isadvantage, less than 40% time in general </a:t>
            </a:r>
            <a:r>
              <a:rPr lang="en-US" sz="1600" b="0" dirty="0">
                <a:solidFill>
                  <a:srgbClr val="3D7FA9"/>
                </a:solidFill>
              </a:rPr>
              <a:t>e</a:t>
            </a:r>
            <a:r>
              <a:rPr lang="en-US" sz="1600" b="0" dirty="0" smtClean="0">
                <a:solidFill>
                  <a:srgbClr val="3D7FA9"/>
                </a:solidFill>
              </a:rPr>
              <a:t>ducation </a:t>
            </a:r>
            <a:r>
              <a:rPr lang="en-US" sz="1600" b="0" dirty="0">
                <a:solidFill>
                  <a:srgbClr val="3D7FA9"/>
                </a:solidFill>
              </a:rPr>
              <a:t>s</a:t>
            </a:r>
            <a:r>
              <a:rPr lang="en-US" sz="1600" b="0" dirty="0" smtClean="0">
                <a:solidFill>
                  <a:srgbClr val="3D7FA9"/>
                </a:solidFill>
              </a:rPr>
              <a:t>etting, new to school in non-articulation </a:t>
            </a:r>
            <a:r>
              <a:rPr lang="en-US" sz="1600" b="0" dirty="0">
                <a:solidFill>
                  <a:srgbClr val="3D7FA9"/>
                </a:solidFill>
              </a:rPr>
              <a:t>y</a:t>
            </a:r>
            <a:r>
              <a:rPr lang="en-US" sz="1600" b="0" dirty="0" smtClean="0">
                <a:solidFill>
                  <a:srgbClr val="3D7FA9"/>
                </a:solidFill>
              </a:rPr>
              <a:t>ear, NYSESLAT LS and RW scores</a:t>
            </a:r>
          </a:p>
          <a:p>
            <a:pPr lvl="1"/>
            <a:r>
              <a:rPr lang="en-US" sz="1600" b="0" dirty="0" smtClean="0">
                <a:solidFill>
                  <a:srgbClr val="3D7FA9"/>
                </a:solidFill>
              </a:rPr>
              <a:t>2013 state test score and prior year test scores</a:t>
            </a:r>
            <a:endParaRPr lang="en-US" sz="1600" b="0" dirty="0">
              <a:solidFill>
                <a:srgbClr val="3D7FA9"/>
              </a:solidFill>
            </a:endParaRPr>
          </a:p>
          <a:p>
            <a:pPr lvl="1"/>
            <a:r>
              <a:rPr lang="en-US" sz="1600" b="0" dirty="0" smtClean="0">
                <a:solidFill>
                  <a:srgbClr val="3D7FA9"/>
                </a:solidFill>
              </a:rPr>
              <a:t>SGP</a:t>
            </a:r>
            <a:r>
              <a:rPr lang="en-US" sz="1600" b="0" dirty="0">
                <a:solidFill>
                  <a:srgbClr val="3D7FA9"/>
                </a:solidFill>
              </a:rPr>
              <a:t>  </a:t>
            </a:r>
            <a:endParaRPr lang="en-US" sz="1600" b="0" dirty="0" smtClean="0">
              <a:solidFill>
                <a:srgbClr val="3D7FA9"/>
              </a:solidFill>
            </a:endParaRPr>
          </a:p>
          <a:p>
            <a:pPr marL="0" indent="0">
              <a:buNone/>
            </a:pPr>
            <a:r>
              <a:rPr lang="en-US" sz="1800" b="0" dirty="0" smtClean="0">
                <a:solidFill>
                  <a:schemeClr val="tx1"/>
                </a:solidFill>
              </a:rPr>
              <a:t>For </a:t>
            </a:r>
            <a:r>
              <a:rPr lang="en-US" sz="1800" b="0" dirty="0">
                <a:solidFill>
                  <a:schemeClr val="tx1"/>
                </a:solidFill>
              </a:rPr>
              <a:t>students who may have been in </a:t>
            </a:r>
            <a:r>
              <a:rPr lang="en-US" sz="1800" b="0" dirty="0" smtClean="0">
                <a:solidFill>
                  <a:schemeClr val="tx1"/>
                </a:solidFill>
              </a:rPr>
              <a:t>a teacher’s course </a:t>
            </a:r>
            <a:r>
              <a:rPr lang="en-US" sz="1800" b="0" dirty="0">
                <a:solidFill>
                  <a:schemeClr val="tx1"/>
                </a:solidFill>
              </a:rPr>
              <a:t>but who were </a:t>
            </a:r>
            <a:r>
              <a:rPr lang="en-US" sz="1800" u="sng" dirty="0">
                <a:solidFill>
                  <a:schemeClr val="tx1"/>
                </a:solidFill>
              </a:rPr>
              <a:t>not included</a:t>
            </a:r>
            <a:r>
              <a:rPr lang="en-US" sz="1800" b="0" dirty="0">
                <a:solidFill>
                  <a:schemeClr val="tx1"/>
                </a:solidFill>
              </a:rPr>
              <a:t> in </a:t>
            </a:r>
            <a:r>
              <a:rPr lang="en-US" sz="1800" b="0" dirty="0" smtClean="0">
                <a:solidFill>
                  <a:schemeClr val="tx1"/>
                </a:solidFill>
              </a:rPr>
              <a:t>a </a:t>
            </a:r>
            <a:r>
              <a:rPr lang="en-US" sz="1800" b="0" dirty="0">
                <a:solidFill>
                  <a:schemeClr val="tx1"/>
                </a:solidFill>
              </a:rPr>
              <a:t>growth score (indicated with a “N” in the Included in Teacher MGP column</a:t>
            </a:r>
            <a:r>
              <a:rPr lang="en-US" sz="1800" b="0" dirty="0" smtClean="0">
                <a:solidFill>
                  <a:schemeClr val="tx1"/>
                </a:solidFill>
              </a:rPr>
              <a:t>”):  </a:t>
            </a:r>
          </a:p>
          <a:p>
            <a:r>
              <a:rPr lang="en-US" sz="1600" b="0" dirty="0" smtClean="0">
                <a:solidFill>
                  <a:schemeClr val="tx1"/>
                </a:solidFill>
              </a:rPr>
              <a:t>Does not meet </a:t>
            </a:r>
            <a:r>
              <a:rPr lang="en-US" sz="1600" b="0" dirty="0">
                <a:solidFill>
                  <a:schemeClr val="tx1"/>
                </a:solidFill>
              </a:rPr>
              <a:t>minimum enrollment </a:t>
            </a:r>
            <a:r>
              <a:rPr lang="en-US" sz="1600" b="0" dirty="0" smtClean="0">
                <a:solidFill>
                  <a:schemeClr val="tx1"/>
                </a:solidFill>
              </a:rPr>
              <a:t>requirements</a:t>
            </a:r>
          </a:p>
          <a:p>
            <a:r>
              <a:rPr lang="en-US" sz="1600" b="0" dirty="0" smtClean="0">
                <a:solidFill>
                  <a:schemeClr val="tx1"/>
                </a:solidFill>
              </a:rPr>
              <a:t>No valid current test score</a:t>
            </a:r>
          </a:p>
          <a:p>
            <a:r>
              <a:rPr lang="en-US" sz="1600" b="0" dirty="0" smtClean="0">
                <a:solidFill>
                  <a:schemeClr val="tx1"/>
                </a:solidFill>
              </a:rPr>
              <a:t>No valid prior test score</a:t>
            </a:r>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p:txBody>
      </p:sp>
      <p:sp>
        <p:nvSpPr>
          <p:cNvPr id="4" name="Slide Number Placeholder 3"/>
          <p:cNvSpPr>
            <a:spLocks noGrp="1"/>
          </p:cNvSpPr>
          <p:nvPr>
            <p:ph type="sldNum" sz="quarter" idx="10"/>
          </p:nvPr>
        </p:nvSpPr>
        <p:spPr/>
        <p:txBody>
          <a:bodyPr/>
          <a:lstStyle/>
          <a:p>
            <a:fld id="{7FE71037-8567-4FE5-A2C5-AADDADC61487}" type="slidenum">
              <a:rPr lang="en-US" smtClean="0"/>
              <a:pPr/>
              <a:t>57</a:t>
            </a:fld>
            <a:endParaRPr lang="en-US" dirty="0"/>
          </a:p>
        </p:txBody>
      </p:sp>
    </p:spTree>
    <p:extLst>
      <p:ext uri="{BB962C8B-B14F-4D97-AF65-F5344CB8AC3E}">
        <p14:creationId xmlns="" xmlns:p14="http://schemas.microsoft.com/office/powerpoint/2010/main" val="2331650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0451" y="0"/>
            <a:ext cx="8229600" cy="1143000"/>
          </a:xfrm>
          <a:solidFill>
            <a:schemeClr val="bg1"/>
          </a:solidFill>
        </p:spPr>
        <p:txBody>
          <a:bodyPr/>
          <a:lstStyle/>
          <a:p>
            <a:r>
              <a:rPr lang="en-US" sz="2800" dirty="0">
                <a:latin typeface="Arial" pitchFamily="34" charset="0"/>
                <a:cs typeface="Arial" pitchFamily="34" charset="0"/>
              </a:rPr>
              <a:t>Growth Rating Classification Rules </a:t>
            </a:r>
            <a:r>
              <a:rPr lang="en-US" sz="2800" dirty="0" smtClean="0">
                <a:latin typeface="Arial" pitchFamily="34" charset="0"/>
                <a:cs typeface="Arial" pitchFamily="34" charset="0"/>
              </a:rPr>
              <a:t>for Teachers and Principals for </a:t>
            </a:r>
            <a:r>
              <a:rPr lang="en-US" dirty="0">
                <a:latin typeface="Arial" pitchFamily="34" charset="0"/>
                <a:cs typeface="Arial" pitchFamily="34" charset="0"/>
              </a:rPr>
              <a:t>2012</a:t>
            </a:r>
            <a:r>
              <a:rPr lang="en-US" dirty="0">
                <a:latin typeface="Arial"/>
                <a:cs typeface="Arial"/>
              </a:rPr>
              <a:t>–</a:t>
            </a:r>
            <a:r>
              <a:rPr lang="en-US" dirty="0">
                <a:latin typeface="Arial" pitchFamily="34" charset="0"/>
                <a:cs typeface="Arial" pitchFamily="34" charset="0"/>
              </a:rPr>
              <a:t>13</a:t>
            </a:r>
            <a:endParaRPr lang="en-US" sz="2800" dirty="0"/>
          </a:p>
        </p:txBody>
      </p:sp>
      <p:sp>
        <p:nvSpPr>
          <p:cNvPr id="4" name="Footer Placeholder 3"/>
          <p:cNvSpPr>
            <a:spLocks noGrp="1"/>
          </p:cNvSpPr>
          <p:nvPr>
            <p:ph type="ftr" sz="quarter" idx="10"/>
          </p:nvPr>
        </p:nvSpPr>
        <p:spPr/>
        <p:txBody>
          <a:bodyPr/>
          <a:lstStyle/>
          <a:p>
            <a:pPr>
              <a:defRPr/>
            </a:pPr>
            <a:r>
              <a:rPr lang="en-US" dirty="0" smtClean="0"/>
              <a:t>EngageNY.org</a:t>
            </a:r>
            <a:endParaRPr lang="en-US" dirty="0"/>
          </a:p>
        </p:txBody>
      </p:sp>
      <p:sp>
        <p:nvSpPr>
          <p:cNvPr id="5" name="Slide Number Placeholder 4"/>
          <p:cNvSpPr>
            <a:spLocks noGrp="1"/>
          </p:cNvSpPr>
          <p:nvPr>
            <p:ph type="sldNum" sz="quarter" idx="11"/>
          </p:nvPr>
        </p:nvSpPr>
        <p:spPr/>
        <p:txBody>
          <a:bodyPr/>
          <a:lstStyle/>
          <a:p>
            <a:pPr>
              <a:defRPr/>
            </a:pPr>
            <a:fld id="{38AB0506-A0B2-47F0-8E7A-100251E1F1D3}" type="slidenum">
              <a:rPr lang="en-US" smtClean="0"/>
              <a:pPr>
                <a:defRPr/>
              </a:pPr>
              <a:t>58</a:t>
            </a:fld>
            <a:endParaRPr lang="en-US" dirty="0"/>
          </a:p>
        </p:txBody>
      </p:sp>
      <p:grpSp>
        <p:nvGrpSpPr>
          <p:cNvPr id="89" name="Group 88"/>
          <p:cNvGrpSpPr/>
          <p:nvPr/>
        </p:nvGrpSpPr>
        <p:grpSpPr>
          <a:xfrm>
            <a:off x="423949" y="1143000"/>
            <a:ext cx="8296102" cy="5029200"/>
            <a:chOff x="423949" y="1371600"/>
            <a:chExt cx="8296102" cy="5029200"/>
          </a:xfrm>
        </p:grpSpPr>
        <p:sp>
          <p:nvSpPr>
            <p:cNvPr id="90" name="Rounded Rectangle 89"/>
            <p:cNvSpPr/>
            <p:nvPr/>
          </p:nvSpPr>
          <p:spPr>
            <a:xfrm>
              <a:off x="423949" y="1371600"/>
              <a:ext cx="2510110" cy="5029200"/>
            </a:xfrm>
            <a:prstGeom prst="roundRect">
              <a:avLst/>
            </a:prstGeom>
            <a:solidFill>
              <a:srgbClr val="3D7FA9"/>
            </a:solidFill>
            <a:ln>
              <a:noFill/>
            </a:ln>
          </p:spPr>
          <p:style>
            <a:lnRef idx="1">
              <a:schemeClr val="accent6"/>
            </a:lnRef>
            <a:fillRef idx="2">
              <a:schemeClr val="accent6"/>
            </a:fillRef>
            <a:effectRef idx="1">
              <a:schemeClr val="accent6"/>
            </a:effectRef>
            <a:fontRef idx="minor">
              <a:schemeClr val="dk1"/>
            </a:fontRef>
          </p:style>
          <p:txBody>
            <a:bodyPr wrap="none" lIns="0" rIns="0" rtlCol="0" anchor="t" anchorCtr="0"/>
            <a:lstStyle/>
            <a:p>
              <a:pPr algn="ctr"/>
              <a:r>
                <a:rPr lang="en-US" sz="1600" b="1" dirty="0">
                  <a:solidFill>
                    <a:schemeClr val="bg1"/>
                  </a:solidFill>
                  <a:latin typeface="Arial" pitchFamily="34" charset="0"/>
                  <a:cs typeface="Arial" pitchFamily="34" charset="0"/>
                </a:rPr>
                <a:t>Mean Growth Percentile</a:t>
              </a:r>
              <a:endParaRPr lang="en-US" sz="1600" dirty="0">
                <a:solidFill>
                  <a:schemeClr val="bg1"/>
                </a:solidFill>
              </a:endParaRPr>
            </a:p>
          </p:txBody>
        </p:sp>
        <p:sp>
          <p:nvSpPr>
            <p:cNvPr id="91" name="Rounded Rectangle 90"/>
            <p:cNvSpPr/>
            <p:nvPr/>
          </p:nvSpPr>
          <p:spPr>
            <a:xfrm>
              <a:off x="650304" y="1981200"/>
              <a:ext cx="2057400" cy="822960"/>
            </a:xfrm>
            <a:prstGeom prst="roundRect">
              <a:avLst/>
            </a:prstGeom>
            <a:solidFill>
              <a:schemeClr val="bg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3">
              <a:schemeClr val="accent1"/>
            </a:fillRef>
            <a:effectRef idx="2">
              <a:schemeClr val="accent1"/>
            </a:effectRef>
            <a:fontRef idx="minor">
              <a:schemeClr val="lt1"/>
            </a:fontRef>
          </p:style>
          <p:txBody>
            <a:bodyPr anchor="ctr" anchorCtr="1"/>
            <a:lstStyle/>
            <a:p>
              <a:pPr algn="ctr">
                <a:spcBef>
                  <a:spcPts val="400"/>
                </a:spcBef>
              </a:pPr>
              <a:r>
                <a:rPr lang="en-US" sz="1400" b="1" dirty="0">
                  <a:solidFill>
                    <a:schemeClr val="tx1"/>
                  </a:solidFill>
                  <a:latin typeface="Arial" pitchFamily="34" charset="0"/>
                  <a:cs typeface="Arial" pitchFamily="34" charset="0"/>
                </a:rPr>
                <a:t>MGP</a:t>
              </a:r>
            </a:p>
            <a:p>
              <a:pPr algn="ctr">
                <a:spcBef>
                  <a:spcPts val="400"/>
                </a:spcBef>
              </a:pPr>
              <a:r>
                <a:rPr lang="en-US" sz="1400" b="1" dirty="0">
                  <a:solidFill>
                    <a:schemeClr val="tx1"/>
                  </a:solidFill>
                  <a:latin typeface="Arial" pitchFamily="34" charset="0"/>
                  <a:cs typeface="Arial" pitchFamily="34" charset="0"/>
                </a:rPr>
                <a:t> (&gt; 1.5 SD* above mean)</a:t>
              </a:r>
            </a:p>
          </p:txBody>
        </p:sp>
        <p:sp>
          <p:nvSpPr>
            <p:cNvPr id="92" name="Rounded Rectangle 91"/>
            <p:cNvSpPr/>
            <p:nvPr/>
          </p:nvSpPr>
          <p:spPr>
            <a:xfrm>
              <a:off x="650304" y="3118586"/>
              <a:ext cx="2057400" cy="822960"/>
            </a:xfrm>
            <a:prstGeom prst="roundRect">
              <a:avLst/>
            </a:prstGeom>
            <a:solidFill>
              <a:schemeClr val="bg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3">
              <a:schemeClr val="accent1"/>
            </a:fillRef>
            <a:effectRef idx="2">
              <a:schemeClr val="accent1"/>
            </a:effectRef>
            <a:fontRef idx="minor">
              <a:schemeClr val="lt1"/>
            </a:fontRef>
          </p:style>
          <p:txBody>
            <a:bodyPr anchor="ctr" anchorCtr="1"/>
            <a:lstStyle/>
            <a:p>
              <a:pPr algn="ctr">
                <a:spcBef>
                  <a:spcPts val="400"/>
                </a:spcBef>
              </a:pPr>
              <a:r>
                <a:rPr lang="en-US" sz="1400" b="1" dirty="0">
                  <a:solidFill>
                    <a:schemeClr val="tx1"/>
                  </a:solidFill>
                  <a:latin typeface="Arial" pitchFamily="34" charset="0"/>
                  <a:cs typeface="Arial" pitchFamily="34" charset="0"/>
                </a:rPr>
                <a:t>MGP</a:t>
              </a:r>
            </a:p>
            <a:p>
              <a:pPr algn="ctr">
                <a:spcBef>
                  <a:spcPts val="400"/>
                </a:spcBef>
              </a:pPr>
              <a:r>
                <a:rPr lang="en-US" sz="1400" b="1" dirty="0" smtClean="0">
                  <a:solidFill>
                    <a:schemeClr val="tx1"/>
                  </a:solidFill>
                  <a:latin typeface="Arial" pitchFamily="34" charset="0"/>
                  <a:cs typeface="Arial" pitchFamily="34" charset="0"/>
                </a:rPr>
                <a:t>(+/- </a:t>
              </a:r>
              <a:r>
                <a:rPr lang="en-US" sz="1400" b="1" dirty="0">
                  <a:solidFill>
                    <a:schemeClr val="tx1"/>
                  </a:solidFill>
                  <a:latin typeface="Arial" pitchFamily="34" charset="0"/>
                  <a:cs typeface="Arial" pitchFamily="34" charset="0"/>
                </a:rPr>
                <a:t>1.5 SD around </a:t>
              </a:r>
              <a:r>
                <a:rPr lang="en-US" sz="1400" b="1" dirty="0" smtClean="0">
                  <a:solidFill>
                    <a:schemeClr val="tx1"/>
                  </a:solidFill>
                  <a:latin typeface="Arial" pitchFamily="34" charset="0"/>
                  <a:cs typeface="Arial" pitchFamily="34" charset="0"/>
                </a:rPr>
                <a:t>mean)</a:t>
              </a:r>
              <a:endParaRPr lang="en-US" sz="1400" b="1" dirty="0">
                <a:solidFill>
                  <a:schemeClr val="tx1"/>
                </a:solidFill>
                <a:latin typeface="Arial" pitchFamily="34" charset="0"/>
                <a:cs typeface="Arial" pitchFamily="34" charset="0"/>
              </a:endParaRPr>
            </a:p>
          </p:txBody>
        </p:sp>
        <p:sp>
          <p:nvSpPr>
            <p:cNvPr id="93" name="Rounded Rectangle 92"/>
            <p:cNvSpPr/>
            <p:nvPr/>
          </p:nvSpPr>
          <p:spPr>
            <a:xfrm>
              <a:off x="650304" y="4255972"/>
              <a:ext cx="2057400" cy="822960"/>
            </a:xfrm>
            <a:prstGeom prst="roundRect">
              <a:avLst/>
            </a:prstGeom>
            <a:solidFill>
              <a:schemeClr val="bg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3">
              <a:schemeClr val="accent1"/>
            </a:fillRef>
            <a:effectRef idx="2">
              <a:schemeClr val="accent1"/>
            </a:effectRef>
            <a:fontRef idx="minor">
              <a:schemeClr val="lt1"/>
            </a:fontRef>
          </p:style>
          <p:txBody>
            <a:bodyPr anchor="ctr" anchorCtr="1"/>
            <a:lstStyle/>
            <a:p>
              <a:pPr algn="ctr">
                <a:spcBef>
                  <a:spcPts val="400"/>
                </a:spcBef>
              </a:pPr>
              <a:r>
                <a:rPr lang="en-US" sz="1400" b="1" dirty="0">
                  <a:solidFill>
                    <a:schemeClr val="tx1"/>
                  </a:solidFill>
                  <a:latin typeface="Arial" pitchFamily="34" charset="0"/>
                  <a:cs typeface="Arial" pitchFamily="34" charset="0"/>
                </a:rPr>
                <a:t>MGP</a:t>
              </a:r>
            </a:p>
            <a:p>
              <a:pPr algn="ctr">
                <a:spcBef>
                  <a:spcPts val="400"/>
                </a:spcBef>
              </a:pPr>
              <a:r>
                <a:rPr lang="en-US" sz="1400" b="1" dirty="0">
                  <a:solidFill>
                    <a:schemeClr val="tx1"/>
                  </a:solidFill>
                  <a:latin typeface="Arial" pitchFamily="34" charset="0"/>
                  <a:cs typeface="Arial" pitchFamily="34" charset="0"/>
                </a:rPr>
                <a:t>(</a:t>
              </a:r>
              <a:r>
                <a:rPr lang="en-US" sz="1400" b="1" dirty="0" smtClean="0">
                  <a:solidFill>
                    <a:schemeClr val="tx1"/>
                  </a:solidFill>
                  <a:latin typeface="Arial" pitchFamily="34" charset="0"/>
                  <a:cs typeface="Arial" pitchFamily="34" charset="0"/>
                </a:rPr>
                <a:t>1.5</a:t>
              </a:r>
              <a:r>
                <a:rPr lang="en-US" sz="1400" b="1" dirty="0" smtClean="0">
                  <a:solidFill>
                    <a:schemeClr val="tx1"/>
                  </a:solidFill>
                  <a:latin typeface="Arial"/>
                  <a:cs typeface="Arial"/>
                </a:rPr>
                <a:t>‒</a:t>
              </a:r>
              <a:r>
                <a:rPr lang="en-US" sz="1400" b="1" dirty="0" smtClean="0">
                  <a:solidFill>
                    <a:schemeClr val="tx1"/>
                  </a:solidFill>
                  <a:latin typeface="Arial" pitchFamily="34" charset="0"/>
                  <a:cs typeface="Arial" pitchFamily="34" charset="0"/>
                </a:rPr>
                <a:t>1 </a:t>
              </a:r>
              <a:r>
                <a:rPr lang="en-US" sz="1400" b="1" dirty="0">
                  <a:solidFill>
                    <a:schemeClr val="tx1"/>
                  </a:solidFill>
                  <a:latin typeface="Arial" pitchFamily="34" charset="0"/>
                  <a:cs typeface="Arial" pitchFamily="34" charset="0"/>
                </a:rPr>
                <a:t>SD below mean)</a:t>
              </a:r>
            </a:p>
          </p:txBody>
        </p:sp>
        <p:sp>
          <p:nvSpPr>
            <p:cNvPr id="94" name="Rounded Rectangle 93"/>
            <p:cNvSpPr/>
            <p:nvPr/>
          </p:nvSpPr>
          <p:spPr>
            <a:xfrm>
              <a:off x="650304" y="5393358"/>
              <a:ext cx="2057400" cy="822960"/>
            </a:xfrm>
            <a:prstGeom prst="roundRect">
              <a:avLst/>
            </a:prstGeom>
            <a:solidFill>
              <a:schemeClr val="bg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3">
              <a:schemeClr val="accent1"/>
            </a:fillRef>
            <a:effectRef idx="2">
              <a:schemeClr val="accent1"/>
            </a:effectRef>
            <a:fontRef idx="minor">
              <a:schemeClr val="lt1"/>
            </a:fontRef>
          </p:style>
          <p:txBody>
            <a:bodyPr anchor="ctr" anchorCtr="1"/>
            <a:lstStyle/>
            <a:p>
              <a:pPr algn="ctr">
                <a:spcBef>
                  <a:spcPts val="400"/>
                </a:spcBef>
              </a:pPr>
              <a:r>
                <a:rPr lang="en-US" sz="1400" b="1" dirty="0">
                  <a:solidFill>
                    <a:schemeClr val="tx1"/>
                  </a:solidFill>
                  <a:latin typeface="Arial" pitchFamily="34" charset="0"/>
                  <a:cs typeface="Arial" pitchFamily="34" charset="0"/>
                </a:rPr>
                <a:t>MGP</a:t>
              </a:r>
            </a:p>
            <a:p>
              <a:pPr algn="ctr">
                <a:spcBef>
                  <a:spcPts val="400"/>
                </a:spcBef>
              </a:pPr>
              <a:r>
                <a:rPr lang="en-US" sz="1400" b="1" dirty="0">
                  <a:solidFill>
                    <a:schemeClr val="tx1"/>
                  </a:solidFill>
                  <a:latin typeface="Arial" pitchFamily="34" charset="0"/>
                  <a:cs typeface="Arial" pitchFamily="34" charset="0"/>
                </a:rPr>
                <a:t> (&gt; 1.5 SD below mean)</a:t>
              </a:r>
            </a:p>
          </p:txBody>
        </p:sp>
        <p:sp>
          <p:nvSpPr>
            <p:cNvPr id="95" name="Rounded Rectangle 94"/>
            <p:cNvSpPr/>
            <p:nvPr/>
          </p:nvSpPr>
          <p:spPr>
            <a:xfrm>
              <a:off x="3326209" y="1371600"/>
              <a:ext cx="2510110" cy="5029200"/>
            </a:xfrm>
            <a:prstGeom prst="roundRect">
              <a:avLst/>
            </a:prstGeom>
            <a:solidFill>
              <a:srgbClr val="3D7FA9"/>
            </a:solidFill>
            <a:ln>
              <a:noFill/>
            </a:ln>
          </p:spPr>
          <p:style>
            <a:lnRef idx="1">
              <a:schemeClr val="accent6"/>
            </a:lnRef>
            <a:fillRef idx="2">
              <a:schemeClr val="accent6"/>
            </a:fillRef>
            <a:effectRef idx="1">
              <a:schemeClr val="accent6"/>
            </a:effectRef>
            <a:fontRef idx="minor">
              <a:schemeClr val="dk1"/>
            </a:fontRef>
          </p:style>
          <p:txBody>
            <a:bodyPr rot="0" spcFirstLastPara="0" vertOverflow="overflow" horzOverflow="overflow" vert="horz" wrap="none" lIns="0" tIns="45720" rIns="0" bIns="45720" numCol="1" spcCol="0" rtlCol="0" fromWordArt="0" anchor="t" anchorCtr="0" forceAA="0" compatLnSpc="1">
              <a:prstTxWarp prst="textNoShape">
                <a:avLst/>
              </a:prstTxWarp>
              <a:noAutofit/>
            </a:bodyPr>
            <a:lstStyle/>
            <a:p>
              <a:pPr algn="ctr"/>
              <a:r>
                <a:rPr lang="en-US" sz="1600" b="1" dirty="0">
                  <a:solidFill>
                    <a:schemeClr val="bg1"/>
                  </a:solidFill>
                  <a:latin typeface="Arial" pitchFamily="34" charset="0"/>
                  <a:cs typeface="Arial" pitchFamily="34" charset="0"/>
                </a:rPr>
                <a:t>Confidence Range</a:t>
              </a:r>
            </a:p>
          </p:txBody>
        </p:sp>
        <p:sp>
          <p:nvSpPr>
            <p:cNvPr id="96" name="Rounded Rectangle 95"/>
            <p:cNvSpPr/>
            <p:nvPr/>
          </p:nvSpPr>
          <p:spPr>
            <a:xfrm>
              <a:off x="3552564" y="1981200"/>
              <a:ext cx="2057400" cy="822960"/>
            </a:xfrm>
            <a:prstGeom prst="roundRect">
              <a:avLst/>
            </a:prstGeom>
            <a:solidFill>
              <a:schemeClr val="bg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3">
              <a:schemeClr val="accent1"/>
            </a:fillRef>
            <a:effectRef idx="2">
              <a:schemeClr val="accent1"/>
            </a:effectRef>
            <a:fontRef idx="minor">
              <a:schemeClr val="lt1"/>
            </a:fontRef>
          </p:style>
          <p:txBody>
            <a:bodyPr anchor="ctr" anchorCtr="1"/>
            <a:lstStyle/>
            <a:p>
              <a:pPr algn="ctr">
                <a:spcBef>
                  <a:spcPts val="400"/>
                </a:spcBef>
                <a:defRPr/>
              </a:pPr>
              <a:r>
                <a:rPr lang="en-US" sz="1400" b="1" baseline="0" dirty="0">
                  <a:solidFill>
                    <a:schemeClr val="tx1"/>
                  </a:solidFill>
                  <a:latin typeface="Arial" pitchFamily="34" charset="0"/>
                  <a:cs typeface="Arial" pitchFamily="34" charset="0"/>
                </a:rPr>
                <a:t>Lower Limit &gt; </a:t>
              </a:r>
              <a:r>
                <a:rPr lang="en-US" sz="1400" b="1" baseline="0" dirty="0" smtClean="0">
                  <a:solidFill>
                    <a:schemeClr val="tx1"/>
                  </a:solidFill>
                  <a:latin typeface="Arial" pitchFamily="34" charset="0"/>
                  <a:cs typeface="Arial" pitchFamily="34" charset="0"/>
                </a:rPr>
                <a:t>Mean</a:t>
              </a:r>
              <a:endParaRPr lang="en-US" sz="1400" b="1" baseline="0" dirty="0">
                <a:solidFill>
                  <a:schemeClr val="tx1"/>
                </a:solidFill>
                <a:latin typeface="Arial" pitchFamily="34" charset="0"/>
                <a:cs typeface="Arial" pitchFamily="34" charset="0"/>
              </a:endParaRPr>
            </a:p>
          </p:txBody>
        </p:sp>
        <p:sp>
          <p:nvSpPr>
            <p:cNvPr id="97" name="Rounded Rectangle 96"/>
            <p:cNvSpPr/>
            <p:nvPr/>
          </p:nvSpPr>
          <p:spPr>
            <a:xfrm>
              <a:off x="3552564" y="3118586"/>
              <a:ext cx="2057400" cy="822960"/>
            </a:xfrm>
            <a:prstGeom prst="roundRect">
              <a:avLst/>
            </a:prstGeom>
            <a:solidFill>
              <a:schemeClr val="bg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3">
              <a:schemeClr val="accent1"/>
            </a:fillRef>
            <a:effectRef idx="2">
              <a:schemeClr val="accent1"/>
            </a:effectRef>
            <a:fontRef idx="minor">
              <a:schemeClr val="lt1"/>
            </a:fontRef>
          </p:style>
          <p:txBody>
            <a:bodyPr anchor="ctr" anchorCtr="1"/>
            <a:lstStyle/>
            <a:p>
              <a:pPr algn="ctr">
                <a:spcBef>
                  <a:spcPts val="400"/>
                </a:spcBef>
                <a:defRPr/>
              </a:pPr>
              <a:r>
                <a:rPr lang="en-US" sz="1400" b="1" baseline="0" dirty="0">
                  <a:solidFill>
                    <a:schemeClr val="tx1"/>
                  </a:solidFill>
                  <a:latin typeface="Arial" pitchFamily="34" charset="0"/>
                  <a:cs typeface="Arial" pitchFamily="34" charset="0"/>
                </a:rPr>
                <a:t>Any</a:t>
              </a:r>
            </a:p>
          </p:txBody>
        </p:sp>
        <p:sp>
          <p:nvSpPr>
            <p:cNvPr id="98" name="Rounded Rectangle 97"/>
            <p:cNvSpPr/>
            <p:nvPr/>
          </p:nvSpPr>
          <p:spPr>
            <a:xfrm>
              <a:off x="3552564" y="4255972"/>
              <a:ext cx="2057400" cy="822960"/>
            </a:xfrm>
            <a:prstGeom prst="roundRect">
              <a:avLst/>
            </a:prstGeom>
            <a:solidFill>
              <a:schemeClr val="bg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3">
              <a:schemeClr val="accent1"/>
            </a:fillRef>
            <a:effectRef idx="2">
              <a:schemeClr val="accent1"/>
            </a:effectRef>
            <a:fontRef idx="minor">
              <a:schemeClr val="lt1"/>
            </a:fontRef>
          </p:style>
          <p:txBody>
            <a:bodyPr anchor="ctr" anchorCtr="1"/>
            <a:lstStyle/>
            <a:p>
              <a:pPr algn="ctr">
                <a:spcBef>
                  <a:spcPts val="400"/>
                </a:spcBef>
                <a:defRPr/>
              </a:pPr>
              <a:r>
                <a:rPr lang="en-US" sz="1400" b="1" baseline="0" dirty="0">
                  <a:solidFill>
                    <a:schemeClr val="tx1"/>
                  </a:solidFill>
                  <a:latin typeface="Arial" pitchFamily="34" charset="0"/>
                  <a:cs typeface="Arial" pitchFamily="34" charset="0"/>
                </a:rPr>
                <a:t>Upper Limit &lt; </a:t>
              </a:r>
              <a:r>
                <a:rPr lang="en-US" sz="1400" b="1" baseline="0" dirty="0" smtClean="0">
                  <a:solidFill>
                    <a:schemeClr val="tx1"/>
                  </a:solidFill>
                  <a:latin typeface="Arial" pitchFamily="34" charset="0"/>
                  <a:cs typeface="Arial" pitchFamily="34" charset="0"/>
                </a:rPr>
                <a:t>Mean</a:t>
              </a:r>
              <a:endParaRPr lang="en-US" sz="1400" b="1" baseline="0" dirty="0">
                <a:solidFill>
                  <a:schemeClr val="tx1"/>
                </a:solidFill>
                <a:latin typeface="Arial" pitchFamily="34" charset="0"/>
                <a:cs typeface="Arial" pitchFamily="34" charset="0"/>
              </a:endParaRPr>
            </a:p>
          </p:txBody>
        </p:sp>
        <p:sp>
          <p:nvSpPr>
            <p:cNvPr id="99" name="Rounded Rectangle 98"/>
            <p:cNvSpPr/>
            <p:nvPr/>
          </p:nvSpPr>
          <p:spPr>
            <a:xfrm>
              <a:off x="3552564" y="5393358"/>
              <a:ext cx="2057400" cy="822960"/>
            </a:xfrm>
            <a:prstGeom prst="roundRect">
              <a:avLst/>
            </a:prstGeom>
            <a:solidFill>
              <a:schemeClr val="bg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3">
              <a:schemeClr val="accent1"/>
            </a:fillRef>
            <a:effectRef idx="2">
              <a:schemeClr val="accent1"/>
            </a:effectRef>
            <a:fontRef idx="minor">
              <a:schemeClr val="lt1"/>
            </a:fontRef>
          </p:style>
          <p:txBody>
            <a:bodyPr anchor="ctr" anchorCtr="1"/>
            <a:lstStyle/>
            <a:p>
              <a:pPr algn="ctr">
                <a:spcBef>
                  <a:spcPts val="400"/>
                </a:spcBef>
                <a:defRPr/>
              </a:pPr>
              <a:r>
                <a:rPr lang="en-US" sz="1400" b="1" baseline="0" dirty="0">
                  <a:solidFill>
                    <a:schemeClr val="tx1"/>
                  </a:solidFill>
                  <a:latin typeface="Arial" pitchFamily="34" charset="0"/>
                  <a:cs typeface="Arial" pitchFamily="34" charset="0"/>
                </a:rPr>
                <a:t>Upper Limit </a:t>
              </a:r>
              <a:r>
                <a:rPr lang="en-US" sz="1400" b="1" baseline="0" dirty="0" smtClean="0">
                  <a:solidFill>
                    <a:schemeClr val="tx1"/>
                  </a:solidFill>
                  <a:latin typeface="Arial" pitchFamily="34" charset="0"/>
                  <a:cs typeface="Arial" pitchFamily="34" charset="0"/>
                </a:rPr>
                <a:t>(&lt; </a:t>
              </a:r>
              <a:r>
                <a:rPr lang="en-US" sz="1400" b="1" baseline="0" dirty="0">
                  <a:solidFill>
                    <a:schemeClr val="tx1"/>
                  </a:solidFill>
                  <a:latin typeface="Arial" pitchFamily="34" charset="0"/>
                  <a:cs typeface="Arial" pitchFamily="34" charset="0"/>
                </a:rPr>
                <a:t>.75 SD below </a:t>
              </a:r>
              <a:r>
                <a:rPr lang="en-US" sz="1400" b="1" baseline="0" dirty="0" smtClean="0">
                  <a:solidFill>
                    <a:schemeClr val="tx1"/>
                  </a:solidFill>
                  <a:latin typeface="Arial" pitchFamily="34" charset="0"/>
                  <a:cs typeface="Arial" pitchFamily="34" charset="0"/>
                </a:rPr>
                <a:t>mean)</a:t>
              </a:r>
              <a:endParaRPr lang="en-US" sz="1400" b="1" baseline="0" dirty="0">
                <a:solidFill>
                  <a:schemeClr val="tx1"/>
                </a:solidFill>
                <a:latin typeface="Arial" pitchFamily="34" charset="0"/>
                <a:cs typeface="Arial" pitchFamily="34" charset="0"/>
              </a:endParaRPr>
            </a:p>
          </p:txBody>
        </p:sp>
        <p:sp>
          <p:nvSpPr>
            <p:cNvPr id="100" name="Rounded Rectangle 99"/>
            <p:cNvSpPr/>
            <p:nvPr/>
          </p:nvSpPr>
          <p:spPr>
            <a:xfrm>
              <a:off x="6209941" y="1371600"/>
              <a:ext cx="2510110" cy="5029200"/>
            </a:xfrm>
            <a:prstGeom prst="roundRect">
              <a:avLst/>
            </a:prstGeom>
            <a:solidFill>
              <a:srgbClr val="3D7FA9"/>
            </a:solidFill>
            <a:ln>
              <a:noFill/>
            </a:ln>
          </p:spPr>
          <p:style>
            <a:lnRef idx="1">
              <a:schemeClr val="accent6"/>
            </a:lnRef>
            <a:fillRef idx="2">
              <a:schemeClr val="accent6"/>
            </a:fillRef>
            <a:effectRef idx="1">
              <a:schemeClr val="accent6"/>
            </a:effectRef>
            <a:fontRef idx="minor">
              <a:schemeClr val="dk1"/>
            </a:fontRef>
          </p:style>
          <p:txBody>
            <a:bodyPr rot="0" spcFirstLastPara="0" vertOverflow="overflow" horzOverflow="overflow" vert="horz" wrap="none" lIns="0" tIns="45720" rIns="0" bIns="45720" numCol="1" spcCol="0" rtlCol="0" fromWordArt="0" anchor="t" anchorCtr="0" forceAA="0" compatLnSpc="1">
              <a:prstTxWarp prst="textNoShape">
                <a:avLst/>
              </a:prstTxWarp>
              <a:noAutofit/>
            </a:bodyPr>
            <a:lstStyle/>
            <a:p>
              <a:pPr algn="ctr"/>
              <a:r>
                <a:rPr lang="en-US" sz="1600" b="1" dirty="0">
                  <a:solidFill>
                    <a:schemeClr val="bg1"/>
                  </a:solidFill>
                  <a:latin typeface="Arial" pitchFamily="34" charset="0"/>
                  <a:cs typeface="Arial" pitchFamily="34" charset="0"/>
                </a:rPr>
                <a:t> Growth Rating</a:t>
              </a:r>
            </a:p>
          </p:txBody>
        </p:sp>
        <p:sp>
          <p:nvSpPr>
            <p:cNvPr id="101" name="Rounded Rectangle 100"/>
            <p:cNvSpPr/>
            <p:nvPr/>
          </p:nvSpPr>
          <p:spPr>
            <a:xfrm>
              <a:off x="6417027" y="1981200"/>
              <a:ext cx="2057400" cy="822960"/>
            </a:xfrm>
            <a:prstGeom prst="roundRect">
              <a:avLst/>
            </a:prstGeom>
            <a:solidFill>
              <a:schemeClr val="bg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3">
              <a:schemeClr val="accent1"/>
            </a:fillRef>
            <a:effectRef idx="2">
              <a:schemeClr val="accent1"/>
            </a:effectRef>
            <a:fontRef idx="minor">
              <a:schemeClr val="lt1"/>
            </a:fontRef>
          </p:style>
          <p:txBody>
            <a:bodyPr anchor="ctr" anchorCtr="1"/>
            <a:lstStyle/>
            <a:p>
              <a:pPr algn="ctr">
                <a:spcBef>
                  <a:spcPts val="400"/>
                </a:spcBef>
                <a:defRPr/>
              </a:pPr>
              <a:r>
                <a:rPr lang="en-US" sz="1400" b="1" baseline="0" dirty="0">
                  <a:solidFill>
                    <a:schemeClr val="tx1"/>
                  </a:solidFill>
                  <a:latin typeface="Arial" pitchFamily="34" charset="0"/>
                  <a:cs typeface="Arial" pitchFamily="34" charset="0"/>
                </a:rPr>
                <a:t>Highly </a:t>
              </a:r>
              <a:r>
                <a:rPr lang="en-US" sz="1400" b="1" baseline="0" dirty="0" smtClean="0">
                  <a:solidFill>
                    <a:schemeClr val="tx1"/>
                  </a:solidFill>
                  <a:latin typeface="Arial" pitchFamily="34" charset="0"/>
                  <a:cs typeface="Arial" pitchFamily="34" charset="0"/>
                </a:rPr>
                <a:t>Effective</a:t>
              </a:r>
            </a:p>
            <a:p>
              <a:pPr algn="ctr">
                <a:spcBef>
                  <a:spcPts val="400"/>
                </a:spcBef>
                <a:defRPr/>
              </a:pPr>
              <a:r>
                <a:rPr lang="en-US" sz="1200" baseline="0" dirty="0" smtClean="0">
                  <a:solidFill>
                    <a:schemeClr val="tx1"/>
                  </a:solidFill>
                  <a:latin typeface="Arial" pitchFamily="34" charset="0"/>
                  <a:cs typeface="Arial" pitchFamily="34" charset="0"/>
                </a:rPr>
                <a:t>Well</a:t>
              </a:r>
              <a:r>
                <a:rPr lang="en-US" sz="1200" dirty="0" smtClean="0">
                  <a:solidFill>
                    <a:schemeClr val="tx1"/>
                  </a:solidFill>
                  <a:latin typeface="Arial" pitchFamily="34" charset="0"/>
                  <a:cs typeface="Arial" pitchFamily="34" charset="0"/>
                </a:rPr>
                <a:t> </a:t>
              </a:r>
              <a:r>
                <a:rPr lang="en-US" sz="1200" baseline="0" dirty="0" smtClean="0">
                  <a:solidFill>
                    <a:schemeClr val="tx1"/>
                  </a:solidFill>
                  <a:latin typeface="Arial" pitchFamily="34" charset="0"/>
                  <a:cs typeface="Arial" pitchFamily="34" charset="0"/>
                </a:rPr>
                <a:t>above state average for similar students (18-20 points)</a:t>
              </a:r>
              <a:endParaRPr lang="en-US" sz="1200" baseline="0" dirty="0">
                <a:solidFill>
                  <a:schemeClr val="tx1"/>
                </a:solidFill>
                <a:latin typeface="Arial" pitchFamily="34" charset="0"/>
                <a:cs typeface="Arial" pitchFamily="34" charset="0"/>
              </a:endParaRPr>
            </a:p>
          </p:txBody>
        </p:sp>
        <p:sp>
          <p:nvSpPr>
            <p:cNvPr id="102" name="Rounded Rectangle 101"/>
            <p:cNvSpPr/>
            <p:nvPr/>
          </p:nvSpPr>
          <p:spPr>
            <a:xfrm>
              <a:off x="6417027" y="3118586"/>
              <a:ext cx="2057400" cy="822960"/>
            </a:xfrm>
            <a:prstGeom prst="roundRect">
              <a:avLst/>
            </a:prstGeom>
            <a:solidFill>
              <a:schemeClr val="bg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3">
              <a:schemeClr val="accent1"/>
            </a:fillRef>
            <a:effectRef idx="2">
              <a:schemeClr val="accent1"/>
            </a:effectRef>
            <a:fontRef idx="minor">
              <a:schemeClr val="lt1"/>
            </a:fontRef>
          </p:style>
          <p:txBody>
            <a:bodyPr anchor="ctr" anchorCtr="1"/>
            <a:lstStyle/>
            <a:p>
              <a:pPr algn="ctr">
                <a:spcBef>
                  <a:spcPts val="400"/>
                </a:spcBef>
                <a:defRPr/>
              </a:pPr>
              <a:r>
                <a:rPr lang="en-US" sz="1400" b="1" baseline="0" dirty="0" smtClean="0">
                  <a:solidFill>
                    <a:schemeClr val="tx1"/>
                  </a:solidFill>
                  <a:latin typeface="Arial" pitchFamily="34" charset="0"/>
                  <a:cs typeface="Arial" pitchFamily="34" charset="0"/>
                </a:rPr>
                <a:t>Effective</a:t>
              </a:r>
            </a:p>
            <a:p>
              <a:pPr algn="ctr">
                <a:spcBef>
                  <a:spcPts val="400"/>
                </a:spcBef>
                <a:defRPr/>
              </a:pPr>
              <a:r>
                <a:rPr lang="en-US" sz="1200" baseline="0" dirty="0" smtClean="0">
                  <a:solidFill>
                    <a:schemeClr val="tx1"/>
                  </a:solidFill>
                  <a:latin typeface="Arial" pitchFamily="34" charset="0"/>
                  <a:cs typeface="Arial" pitchFamily="34" charset="0"/>
                </a:rPr>
                <a:t>Equal to state average for similar students (9-17 points)</a:t>
              </a:r>
              <a:endParaRPr lang="en-US" sz="1200" baseline="0" dirty="0">
                <a:solidFill>
                  <a:schemeClr val="tx1"/>
                </a:solidFill>
                <a:latin typeface="Arial" pitchFamily="34" charset="0"/>
                <a:cs typeface="Arial" pitchFamily="34" charset="0"/>
              </a:endParaRPr>
            </a:p>
          </p:txBody>
        </p:sp>
        <p:sp>
          <p:nvSpPr>
            <p:cNvPr id="103" name="Rounded Rectangle 102"/>
            <p:cNvSpPr/>
            <p:nvPr/>
          </p:nvSpPr>
          <p:spPr>
            <a:xfrm>
              <a:off x="6417027" y="4255972"/>
              <a:ext cx="2057400" cy="822960"/>
            </a:xfrm>
            <a:prstGeom prst="roundRect">
              <a:avLst/>
            </a:prstGeom>
            <a:solidFill>
              <a:schemeClr val="bg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3">
              <a:schemeClr val="accent1"/>
            </a:fillRef>
            <a:effectRef idx="2">
              <a:schemeClr val="accent1"/>
            </a:effectRef>
            <a:fontRef idx="minor">
              <a:schemeClr val="lt1"/>
            </a:fontRef>
          </p:style>
          <p:txBody>
            <a:bodyPr anchor="ctr" anchorCtr="1"/>
            <a:lstStyle/>
            <a:p>
              <a:pPr algn="ctr">
                <a:spcBef>
                  <a:spcPts val="400"/>
                </a:spcBef>
                <a:defRPr/>
              </a:pPr>
              <a:r>
                <a:rPr lang="en-US" sz="1400" b="1" baseline="0" dirty="0" smtClean="0">
                  <a:solidFill>
                    <a:schemeClr val="tx1"/>
                  </a:solidFill>
                  <a:latin typeface="Arial" pitchFamily="34" charset="0"/>
                  <a:cs typeface="Arial" pitchFamily="34" charset="0"/>
                </a:rPr>
                <a:t>Developing</a:t>
              </a:r>
            </a:p>
            <a:p>
              <a:pPr algn="ctr">
                <a:spcBef>
                  <a:spcPts val="400"/>
                </a:spcBef>
                <a:defRPr/>
              </a:pPr>
              <a:r>
                <a:rPr lang="en-US" sz="1200" baseline="0" dirty="0" smtClean="0">
                  <a:solidFill>
                    <a:schemeClr val="tx1"/>
                  </a:solidFill>
                  <a:latin typeface="Arial" pitchFamily="34" charset="0"/>
                  <a:cs typeface="Arial" pitchFamily="34" charset="0"/>
                </a:rPr>
                <a:t>Below average for similar students (3-8 points) </a:t>
              </a:r>
              <a:endParaRPr lang="en-US" sz="1200" baseline="0" dirty="0">
                <a:solidFill>
                  <a:schemeClr val="tx1"/>
                </a:solidFill>
                <a:latin typeface="Arial" pitchFamily="34" charset="0"/>
                <a:cs typeface="Arial" pitchFamily="34" charset="0"/>
              </a:endParaRPr>
            </a:p>
          </p:txBody>
        </p:sp>
        <p:sp>
          <p:nvSpPr>
            <p:cNvPr id="104" name="Rounded Rectangle 103"/>
            <p:cNvSpPr/>
            <p:nvPr/>
          </p:nvSpPr>
          <p:spPr>
            <a:xfrm>
              <a:off x="6417027" y="5393358"/>
              <a:ext cx="2057400" cy="822960"/>
            </a:xfrm>
            <a:prstGeom prst="roundRect">
              <a:avLst/>
            </a:prstGeom>
            <a:solidFill>
              <a:schemeClr val="bg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3">
              <a:schemeClr val="accent1"/>
            </a:fillRef>
            <a:effectRef idx="2">
              <a:schemeClr val="accent1"/>
            </a:effectRef>
            <a:fontRef idx="minor">
              <a:schemeClr val="lt1"/>
            </a:fontRef>
          </p:style>
          <p:txBody>
            <a:bodyPr anchor="ctr" anchorCtr="1"/>
            <a:lstStyle/>
            <a:p>
              <a:pPr algn="ctr">
                <a:spcBef>
                  <a:spcPts val="400"/>
                </a:spcBef>
                <a:defRPr/>
              </a:pPr>
              <a:r>
                <a:rPr lang="en-US" sz="1400" b="1" baseline="0" dirty="0" smtClean="0">
                  <a:solidFill>
                    <a:schemeClr val="tx1"/>
                  </a:solidFill>
                  <a:latin typeface="Arial" pitchFamily="34" charset="0"/>
                  <a:cs typeface="Arial" pitchFamily="34" charset="0"/>
                </a:rPr>
                <a:t>Ineffective</a:t>
              </a:r>
            </a:p>
            <a:p>
              <a:pPr algn="ctr">
                <a:spcBef>
                  <a:spcPts val="400"/>
                </a:spcBef>
                <a:defRPr/>
              </a:pPr>
              <a:r>
                <a:rPr lang="en-US" sz="1200" baseline="0" dirty="0" smtClean="0">
                  <a:solidFill>
                    <a:schemeClr val="tx1"/>
                  </a:solidFill>
                  <a:latin typeface="Arial" pitchFamily="34" charset="0"/>
                  <a:cs typeface="Arial" pitchFamily="34" charset="0"/>
                </a:rPr>
                <a:t>Well</a:t>
              </a:r>
              <a:r>
                <a:rPr lang="en-US" sz="1200" dirty="0" smtClean="0">
                  <a:solidFill>
                    <a:schemeClr val="tx1"/>
                  </a:solidFill>
                  <a:latin typeface="Arial" pitchFamily="34" charset="0"/>
                  <a:cs typeface="Arial" pitchFamily="34" charset="0"/>
                </a:rPr>
                <a:t> </a:t>
              </a:r>
              <a:r>
                <a:rPr lang="en-US" sz="1200" baseline="0" dirty="0" smtClean="0">
                  <a:solidFill>
                    <a:schemeClr val="tx1"/>
                  </a:solidFill>
                  <a:latin typeface="Arial" pitchFamily="34" charset="0"/>
                  <a:cs typeface="Arial" pitchFamily="34" charset="0"/>
                </a:rPr>
                <a:t>below average for similar students (0-2 points) </a:t>
              </a:r>
              <a:endParaRPr lang="en-US" sz="1200" baseline="0" dirty="0">
                <a:solidFill>
                  <a:schemeClr val="tx1"/>
                </a:solidFill>
                <a:latin typeface="Arial" pitchFamily="34" charset="0"/>
                <a:cs typeface="Arial" pitchFamily="34" charset="0"/>
              </a:endParaRPr>
            </a:p>
          </p:txBody>
        </p:sp>
        <p:sp>
          <p:nvSpPr>
            <p:cNvPr id="105" name="TextBox 104"/>
            <p:cNvSpPr txBox="1"/>
            <p:nvPr/>
          </p:nvSpPr>
          <p:spPr>
            <a:xfrm>
              <a:off x="2869318" y="2104992"/>
              <a:ext cx="523993" cy="307777"/>
            </a:xfrm>
            <a:prstGeom prst="rect">
              <a:avLst/>
            </a:prstGeom>
            <a:noFill/>
          </p:spPr>
          <p:txBody>
            <a:bodyPr wrap="square">
              <a:spAutoFit/>
            </a:bodyPr>
            <a:lstStyle/>
            <a:p>
              <a:pPr algn="ctr">
                <a:defRPr/>
              </a:pPr>
              <a:r>
                <a:rPr lang="en-US" sz="1400" b="1" dirty="0">
                  <a:latin typeface="Arial" pitchFamily="34" charset="0"/>
                  <a:cs typeface="Arial" pitchFamily="34" charset="0"/>
                </a:rPr>
                <a:t>Yes</a:t>
              </a:r>
            </a:p>
          </p:txBody>
        </p:sp>
        <p:sp>
          <p:nvSpPr>
            <p:cNvPr id="106" name="TextBox 105"/>
            <p:cNvSpPr txBox="1"/>
            <p:nvPr/>
          </p:nvSpPr>
          <p:spPr>
            <a:xfrm rot="18900000">
              <a:off x="5578046" y="3707217"/>
              <a:ext cx="914400" cy="307777"/>
            </a:xfrm>
            <a:prstGeom prst="rect">
              <a:avLst/>
            </a:prstGeom>
            <a:noFill/>
          </p:spPr>
          <p:txBody>
            <a:bodyPr wrap="square">
              <a:spAutoFit/>
            </a:bodyPr>
            <a:lstStyle/>
            <a:p>
              <a:pPr algn="ctr">
                <a:defRPr/>
              </a:pPr>
              <a:r>
                <a:rPr lang="en-US" sz="1400" b="1" dirty="0">
                  <a:latin typeface="Arial" pitchFamily="34" charset="0"/>
                  <a:cs typeface="Arial" pitchFamily="34" charset="0"/>
                </a:rPr>
                <a:t>No</a:t>
              </a:r>
            </a:p>
          </p:txBody>
        </p:sp>
        <p:cxnSp>
          <p:nvCxnSpPr>
            <p:cNvPr id="107" name="Straight Connector 106"/>
            <p:cNvCxnSpPr>
              <a:stCxn id="91" idx="3"/>
              <a:endCxn id="96" idx="1"/>
            </p:cNvCxnSpPr>
            <p:nvPr/>
          </p:nvCxnSpPr>
          <p:spPr>
            <a:xfrm>
              <a:off x="2707704" y="2392680"/>
              <a:ext cx="844860" cy="0"/>
            </a:xfrm>
            <a:prstGeom prst="line">
              <a:avLst/>
            </a:prstGeom>
            <a:ln w="317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08" name="TextBox 107"/>
            <p:cNvSpPr txBox="1"/>
            <p:nvPr/>
          </p:nvSpPr>
          <p:spPr>
            <a:xfrm>
              <a:off x="2869318" y="3222289"/>
              <a:ext cx="523993" cy="307777"/>
            </a:xfrm>
            <a:prstGeom prst="rect">
              <a:avLst/>
            </a:prstGeom>
            <a:noFill/>
          </p:spPr>
          <p:txBody>
            <a:bodyPr wrap="square">
              <a:spAutoFit/>
            </a:bodyPr>
            <a:lstStyle/>
            <a:p>
              <a:pPr algn="ctr">
                <a:defRPr/>
              </a:pPr>
              <a:r>
                <a:rPr lang="en-US" sz="1400" b="1" dirty="0">
                  <a:latin typeface="Arial" pitchFamily="34" charset="0"/>
                  <a:cs typeface="Arial" pitchFamily="34" charset="0"/>
                </a:rPr>
                <a:t>Yes</a:t>
              </a:r>
            </a:p>
          </p:txBody>
        </p:sp>
        <p:cxnSp>
          <p:nvCxnSpPr>
            <p:cNvPr id="109" name="Straight Connector 108"/>
            <p:cNvCxnSpPr>
              <a:stCxn id="92" idx="3"/>
              <a:endCxn id="97" idx="1"/>
            </p:cNvCxnSpPr>
            <p:nvPr/>
          </p:nvCxnSpPr>
          <p:spPr>
            <a:xfrm>
              <a:off x="2707704" y="3530066"/>
              <a:ext cx="844860" cy="0"/>
            </a:xfrm>
            <a:prstGeom prst="line">
              <a:avLst/>
            </a:prstGeom>
            <a:ln w="317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10" name="TextBox 109"/>
            <p:cNvSpPr txBox="1"/>
            <p:nvPr/>
          </p:nvSpPr>
          <p:spPr>
            <a:xfrm>
              <a:off x="2869318" y="4359675"/>
              <a:ext cx="523993" cy="307777"/>
            </a:xfrm>
            <a:prstGeom prst="rect">
              <a:avLst/>
            </a:prstGeom>
            <a:noFill/>
          </p:spPr>
          <p:txBody>
            <a:bodyPr wrap="square">
              <a:spAutoFit/>
            </a:bodyPr>
            <a:lstStyle/>
            <a:p>
              <a:pPr algn="ctr">
                <a:defRPr/>
              </a:pPr>
              <a:r>
                <a:rPr lang="en-US" sz="1400" b="1" dirty="0">
                  <a:latin typeface="Arial" pitchFamily="34" charset="0"/>
                  <a:cs typeface="Arial" pitchFamily="34" charset="0"/>
                </a:rPr>
                <a:t>Yes</a:t>
              </a:r>
            </a:p>
          </p:txBody>
        </p:sp>
        <p:cxnSp>
          <p:nvCxnSpPr>
            <p:cNvPr id="111" name="Straight Connector 110"/>
            <p:cNvCxnSpPr>
              <a:stCxn id="93" idx="3"/>
              <a:endCxn id="98" idx="1"/>
            </p:cNvCxnSpPr>
            <p:nvPr/>
          </p:nvCxnSpPr>
          <p:spPr>
            <a:xfrm>
              <a:off x="2707704" y="4667452"/>
              <a:ext cx="844860" cy="0"/>
            </a:xfrm>
            <a:prstGeom prst="line">
              <a:avLst/>
            </a:prstGeom>
            <a:ln w="317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12" name="TextBox 111"/>
            <p:cNvSpPr txBox="1"/>
            <p:nvPr/>
          </p:nvSpPr>
          <p:spPr>
            <a:xfrm>
              <a:off x="2869318" y="5497061"/>
              <a:ext cx="523993" cy="307777"/>
            </a:xfrm>
            <a:prstGeom prst="rect">
              <a:avLst/>
            </a:prstGeom>
            <a:noFill/>
          </p:spPr>
          <p:txBody>
            <a:bodyPr wrap="square">
              <a:spAutoFit/>
            </a:bodyPr>
            <a:lstStyle/>
            <a:p>
              <a:pPr algn="ctr">
                <a:defRPr/>
              </a:pPr>
              <a:r>
                <a:rPr lang="en-US" sz="1400" b="1" dirty="0">
                  <a:latin typeface="Arial" pitchFamily="34" charset="0"/>
                  <a:cs typeface="Arial" pitchFamily="34" charset="0"/>
                </a:rPr>
                <a:t>Yes</a:t>
              </a:r>
            </a:p>
          </p:txBody>
        </p:sp>
        <p:cxnSp>
          <p:nvCxnSpPr>
            <p:cNvPr id="113" name="Straight Connector 112"/>
            <p:cNvCxnSpPr>
              <a:stCxn id="94" idx="3"/>
              <a:endCxn id="99" idx="1"/>
            </p:cNvCxnSpPr>
            <p:nvPr/>
          </p:nvCxnSpPr>
          <p:spPr>
            <a:xfrm>
              <a:off x="2707704" y="5804838"/>
              <a:ext cx="844860" cy="0"/>
            </a:xfrm>
            <a:prstGeom prst="line">
              <a:avLst/>
            </a:prstGeom>
            <a:ln w="317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14" name="TextBox 113"/>
            <p:cNvSpPr txBox="1"/>
            <p:nvPr/>
          </p:nvSpPr>
          <p:spPr>
            <a:xfrm>
              <a:off x="5742634" y="2104992"/>
              <a:ext cx="523993" cy="307777"/>
            </a:xfrm>
            <a:prstGeom prst="rect">
              <a:avLst/>
            </a:prstGeom>
            <a:noFill/>
          </p:spPr>
          <p:txBody>
            <a:bodyPr wrap="square">
              <a:spAutoFit/>
            </a:bodyPr>
            <a:lstStyle/>
            <a:p>
              <a:pPr algn="ctr">
                <a:defRPr/>
              </a:pPr>
              <a:r>
                <a:rPr lang="en-US" sz="1400" b="1" dirty="0">
                  <a:latin typeface="Arial" pitchFamily="34" charset="0"/>
                  <a:cs typeface="Arial" pitchFamily="34" charset="0"/>
                </a:rPr>
                <a:t>Yes</a:t>
              </a:r>
            </a:p>
          </p:txBody>
        </p:sp>
        <p:cxnSp>
          <p:nvCxnSpPr>
            <p:cNvPr id="115" name="Straight Connector 114"/>
            <p:cNvCxnSpPr>
              <a:stCxn id="96" idx="3"/>
              <a:endCxn id="101" idx="1"/>
            </p:cNvCxnSpPr>
            <p:nvPr/>
          </p:nvCxnSpPr>
          <p:spPr>
            <a:xfrm>
              <a:off x="5609964" y="2392680"/>
              <a:ext cx="807063" cy="0"/>
            </a:xfrm>
            <a:prstGeom prst="line">
              <a:avLst/>
            </a:prstGeom>
            <a:ln w="317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16" name="TextBox 115"/>
            <p:cNvSpPr txBox="1"/>
            <p:nvPr/>
          </p:nvSpPr>
          <p:spPr>
            <a:xfrm>
              <a:off x="5742634" y="3222289"/>
              <a:ext cx="523993" cy="307777"/>
            </a:xfrm>
            <a:prstGeom prst="rect">
              <a:avLst/>
            </a:prstGeom>
            <a:noFill/>
          </p:spPr>
          <p:txBody>
            <a:bodyPr wrap="square">
              <a:spAutoFit/>
            </a:bodyPr>
            <a:lstStyle/>
            <a:p>
              <a:pPr algn="ctr">
                <a:defRPr/>
              </a:pPr>
              <a:r>
                <a:rPr lang="en-US" sz="1400" b="1" dirty="0">
                  <a:latin typeface="Arial" pitchFamily="34" charset="0"/>
                  <a:cs typeface="Arial" pitchFamily="34" charset="0"/>
                </a:rPr>
                <a:t>Yes</a:t>
              </a:r>
            </a:p>
          </p:txBody>
        </p:sp>
        <p:cxnSp>
          <p:nvCxnSpPr>
            <p:cNvPr id="117" name="Straight Connector 116"/>
            <p:cNvCxnSpPr>
              <a:stCxn id="97" idx="3"/>
            </p:cNvCxnSpPr>
            <p:nvPr/>
          </p:nvCxnSpPr>
          <p:spPr>
            <a:xfrm>
              <a:off x="5609964" y="3530066"/>
              <a:ext cx="807063" cy="0"/>
            </a:xfrm>
            <a:prstGeom prst="line">
              <a:avLst/>
            </a:prstGeom>
            <a:ln w="317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18" name="TextBox 117"/>
            <p:cNvSpPr txBox="1"/>
            <p:nvPr/>
          </p:nvSpPr>
          <p:spPr>
            <a:xfrm>
              <a:off x="5742634" y="4359675"/>
              <a:ext cx="523993" cy="307777"/>
            </a:xfrm>
            <a:prstGeom prst="rect">
              <a:avLst/>
            </a:prstGeom>
            <a:noFill/>
          </p:spPr>
          <p:txBody>
            <a:bodyPr wrap="square">
              <a:spAutoFit/>
            </a:bodyPr>
            <a:lstStyle/>
            <a:p>
              <a:pPr algn="ctr">
                <a:defRPr/>
              </a:pPr>
              <a:r>
                <a:rPr lang="en-US" sz="1400" b="1" dirty="0">
                  <a:latin typeface="Arial" pitchFamily="34" charset="0"/>
                  <a:cs typeface="Arial" pitchFamily="34" charset="0"/>
                </a:rPr>
                <a:t>Yes</a:t>
              </a:r>
            </a:p>
          </p:txBody>
        </p:sp>
        <p:cxnSp>
          <p:nvCxnSpPr>
            <p:cNvPr id="119" name="Straight Connector 118"/>
            <p:cNvCxnSpPr>
              <a:stCxn id="98" idx="3"/>
              <a:endCxn id="103" idx="1"/>
            </p:cNvCxnSpPr>
            <p:nvPr/>
          </p:nvCxnSpPr>
          <p:spPr>
            <a:xfrm>
              <a:off x="5609964" y="4667452"/>
              <a:ext cx="807063" cy="0"/>
            </a:xfrm>
            <a:prstGeom prst="line">
              <a:avLst/>
            </a:prstGeom>
            <a:ln w="317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20" name="TextBox 119"/>
            <p:cNvSpPr txBox="1"/>
            <p:nvPr/>
          </p:nvSpPr>
          <p:spPr>
            <a:xfrm>
              <a:off x="5742634" y="5497061"/>
              <a:ext cx="523993" cy="307777"/>
            </a:xfrm>
            <a:prstGeom prst="rect">
              <a:avLst/>
            </a:prstGeom>
            <a:noFill/>
          </p:spPr>
          <p:txBody>
            <a:bodyPr wrap="square">
              <a:spAutoFit/>
            </a:bodyPr>
            <a:lstStyle/>
            <a:p>
              <a:pPr algn="ctr">
                <a:defRPr/>
              </a:pPr>
              <a:r>
                <a:rPr lang="en-US" sz="1400" b="1" dirty="0">
                  <a:latin typeface="Arial" pitchFamily="34" charset="0"/>
                  <a:cs typeface="Arial" pitchFamily="34" charset="0"/>
                </a:rPr>
                <a:t>Yes</a:t>
              </a:r>
            </a:p>
          </p:txBody>
        </p:sp>
        <p:cxnSp>
          <p:nvCxnSpPr>
            <p:cNvPr id="121" name="Straight Connector 120"/>
            <p:cNvCxnSpPr>
              <a:stCxn id="99" idx="3"/>
              <a:endCxn id="104" idx="1"/>
            </p:cNvCxnSpPr>
            <p:nvPr/>
          </p:nvCxnSpPr>
          <p:spPr>
            <a:xfrm>
              <a:off x="5609964" y="5804838"/>
              <a:ext cx="807063" cy="0"/>
            </a:xfrm>
            <a:prstGeom prst="line">
              <a:avLst/>
            </a:prstGeom>
            <a:ln w="317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p:nvCxnSpPr>
          <p:spPr>
            <a:xfrm>
              <a:off x="5701250" y="2678666"/>
              <a:ext cx="667992" cy="624256"/>
            </a:xfrm>
            <a:prstGeom prst="line">
              <a:avLst/>
            </a:prstGeom>
            <a:ln w="317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23" name="Straight Connector 122"/>
            <p:cNvCxnSpPr/>
            <p:nvPr/>
          </p:nvCxnSpPr>
          <p:spPr>
            <a:xfrm flipV="1">
              <a:off x="5711957" y="3751923"/>
              <a:ext cx="646579" cy="646578"/>
            </a:xfrm>
            <a:prstGeom prst="line">
              <a:avLst/>
            </a:prstGeom>
            <a:ln w="317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24" name="TextBox 123"/>
            <p:cNvSpPr txBox="1"/>
            <p:nvPr/>
          </p:nvSpPr>
          <p:spPr>
            <a:xfrm rot="2700000" flipH="1">
              <a:off x="5578046" y="2632290"/>
              <a:ext cx="914400" cy="307777"/>
            </a:xfrm>
            <a:prstGeom prst="rect">
              <a:avLst/>
            </a:prstGeom>
            <a:noFill/>
          </p:spPr>
          <p:txBody>
            <a:bodyPr wrap="square">
              <a:spAutoFit/>
            </a:bodyPr>
            <a:lstStyle/>
            <a:p>
              <a:pPr algn="ctr">
                <a:defRPr/>
              </a:pPr>
              <a:r>
                <a:rPr lang="en-US" sz="1400" b="1" dirty="0">
                  <a:latin typeface="Arial" pitchFamily="34" charset="0"/>
                  <a:cs typeface="Arial" pitchFamily="34" charset="0"/>
                </a:rPr>
                <a:t>No</a:t>
              </a:r>
            </a:p>
          </p:txBody>
        </p:sp>
        <p:sp>
          <p:nvSpPr>
            <p:cNvPr id="125" name="TextBox 124"/>
            <p:cNvSpPr txBox="1"/>
            <p:nvPr/>
          </p:nvSpPr>
          <p:spPr>
            <a:xfrm rot="18900000">
              <a:off x="5578046" y="4858841"/>
              <a:ext cx="914400" cy="307777"/>
            </a:xfrm>
            <a:prstGeom prst="rect">
              <a:avLst/>
            </a:prstGeom>
            <a:solidFill>
              <a:schemeClr val="bg1">
                <a:alpha val="0"/>
              </a:schemeClr>
            </a:solidFill>
          </p:spPr>
          <p:txBody>
            <a:bodyPr wrap="square">
              <a:spAutoFit/>
            </a:bodyPr>
            <a:lstStyle/>
            <a:p>
              <a:pPr algn="ctr">
                <a:defRPr/>
              </a:pPr>
              <a:r>
                <a:rPr lang="en-US" sz="1400" b="1" dirty="0">
                  <a:latin typeface="Arial" pitchFamily="34" charset="0"/>
                  <a:cs typeface="Arial" pitchFamily="34" charset="0"/>
                </a:rPr>
                <a:t>No</a:t>
              </a:r>
            </a:p>
          </p:txBody>
        </p:sp>
        <p:cxnSp>
          <p:nvCxnSpPr>
            <p:cNvPr id="126" name="Straight Connector 125"/>
            <p:cNvCxnSpPr/>
            <p:nvPr/>
          </p:nvCxnSpPr>
          <p:spPr>
            <a:xfrm flipV="1">
              <a:off x="5711957" y="4884967"/>
              <a:ext cx="646579" cy="646578"/>
            </a:xfrm>
            <a:prstGeom prst="line">
              <a:avLst/>
            </a:prstGeom>
            <a:ln w="317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3" name="TextBox 2"/>
          <p:cNvSpPr txBox="1"/>
          <p:nvPr/>
        </p:nvSpPr>
        <p:spPr>
          <a:xfrm>
            <a:off x="228600" y="6172200"/>
            <a:ext cx="3097609" cy="338554"/>
          </a:xfrm>
          <a:prstGeom prst="rect">
            <a:avLst/>
          </a:prstGeom>
          <a:noFill/>
        </p:spPr>
        <p:txBody>
          <a:bodyPr wrap="square" rtlCol="0">
            <a:spAutoFit/>
          </a:bodyPr>
          <a:lstStyle/>
          <a:p>
            <a:r>
              <a:rPr lang="en-US" sz="1600" dirty="0" smtClean="0"/>
              <a:t>*Standard deviation</a:t>
            </a:r>
            <a:endParaRPr lang="en-US" sz="1600" dirty="0"/>
          </a:p>
        </p:txBody>
      </p:sp>
    </p:spTree>
    <p:extLst>
      <p:ext uri="{BB962C8B-B14F-4D97-AF65-F5344CB8AC3E}">
        <p14:creationId xmlns="" xmlns:p14="http://schemas.microsoft.com/office/powerpoint/2010/main" val="371874874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pPr>
              <a:defRPr/>
            </a:pPr>
            <a:r>
              <a:rPr lang="en-US" smtClean="0"/>
              <a:t>EngageNY.org</a:t>
            </a:r>
            <a:endParaRPr lang="en-US" dirty="0"/>
          </a:p>
        </p:txBody>
      </p:sp>
      <p:sp>
        <p:nvSpPr>
          <p:cNvPr id="3" name="Slide Number Placeholder 2"/>
          <p:cNvSpPr>
            <a:spLocks noGrp="1"/>
          </p:cNvSpPr>
          <p:nvPr>
            <p:ph type="sldNum" sz="quarter" idx="11"/>
          </p:nvPr>
        </p:nvSpPr>
        <p:spPr/>
        <p:txBody>
          <a:bodyPr/>
          <a:lstStyle/>
          <a:p>
            <a:pPr>
              <a:defRPr/>
            </a:pPr>
            <a:fld id="{99D716CE-0A78-43D1-9352-C22748C73DF5}" type="slidenum">
              <a:rPr lang="en-US" smtClean="0"/>
              <a:pPr>
                <a:defRPr/>
              </a:pPr>
              <a:t>59</a:t>
            </a:fld>
            <a:endParaRPr lang="en-US" dirty="0"/>
          </a:p>
        </p:txBody>
      </p:sp>
      <p:sp>
        <p:nvSpPr>
          <p:cNvPr id="4" name="Title 3"/>
          <p:cNvSpPr>
            <a:spLocks noGrp="1"/>
          </p:cNvSpPr>
          <p:nvPr>
            <p:ph type="title"/>
          </p:nvPr>
        </p:nvSpPr>
        <p:spPr/>
        <p:txBody>
          <a:bodyPr/>
          <a:lstStyle/>
          <a:p>
            <a:r>
              <a:rPr lang="en-US" dirty="0" smtClean="0"/>
              <a:t>Additional details on 9-12 principal metrics</a:t>
            </a:r>
            <a:endParaRPr lang="en-US" dirty="0"/>
          </a:p>
        </p:txBody>
      </p:sp>
    </p:spTree>
    <p:extLst>
      <p:ext uri="{BB962C8B-B14F-4D97-AF65-F5344CB8AC3E}">
        <p14:creationId xmlns="" xmlns:p14="http://schemas.microsoft.com/office/powerpoint/2010/main" val="27677757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pPr>
              <a:defRPr/>
            </a:pPr>
            <a:r>
              <a:rPr lang="en-US" smtClean="0"/>
              <a:t>EngageNY.org</a:t>
            </a:r>
            <a:endParaRPr lang="en-US" dirty="0"/>
          </a:p>
        </p:txBody>
      </p:sp>
      <p:sp>
        <p:nvSpPr>
          <p:cNvPr id="3" name="Slide Number Placeholder 2"/>
          <p:cNvSpPr>
            <a:spLocks noGrp="1"/>
          </p:cNvSpPr>
          <p:nvPr>
            <p:ph type="sldNum" sz="quarter" idx="11"/>
          </p:nvPr>
        </p:nvSpPr>
        <p:spPr/>
        <p:txBody>
          <a:bodyPr/>
          <a:lstStyle/>
          <a:p>
            <a:pPr>
              <a:defRPr/>
            </a:pPr>
            <a:fld id="{99D716CE-0A78-43D1-9352-C22748C73DF5}" type="slidenum">
              <a:rPr lang="en-US" smtClean="0"/>
              <a:pPr>
                <a:defRPr/>
              </a:pPr>
              <a:t>6</a:t>
            </a:fld>
            <a:endParaRPr lang="en-US" dirty="0"/>
          </a:p>
        </p:txBody>
      </p:sp>
      <p:sp>
        <p:nvSpPr>
          <p:cNvPr id="5" name="Text Placeholder 4"/>
          <p:cNvSpPr>
            <a:spLocks noGrp="1"/>
          </p:cNvSpPr>
          <p:nvPr>
            <p:ph type="body" idx="1"/>
          </p:nvPr>
        </p:nvSpPr>
        <p:spPr/>
        <p:txBody>
          <a:bodyPr/>
          <a:lstStyle/>
          <a:p>
            <a:r>
              <a:rPr lang="en-US" sz="3600" dirty="0" smtClean="0"/>
              <a:t>Student Growth Percentiles (SGPs)</a:t>
            </a:r>
            <a:endParaRPr lang="en-US" sz="3600" dirty="0"/>
          </a:p>
        </p:txBody>
      </p:sp>
    </p:spTree>
    <p:extLst>
      <p:ext uri="{BB962C8B-B14F-4D97-AF65-F5344CB8AC3E}">
        <p14:creationId xmlns="" xmlns:p14="http://schemas.microsoft.com/office/powerpoint/2010/main" val="3328923615"/>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dirty="0" smtClean="0"/>
              <a:t>EngageNY.org</a:t>
            </a:r>
            <a:endParaRPr lang="en-US" dirty="0"/>
          </a:p>
        </p:txBody>
      </p:sp>
      <p:sp>
        <p:nvSpPr>
          <p:cNvPr id="2" name="Title 1"/>
          <p:cNvSpPr>
            <a:spLocks noGrp="1"/>
          </p:cNvSpPr>
          <p:nvPr>
            <p:ph type="title"/>
          </p:nvPr>
        </p:nvSpPr>
        <p:spPr>
          <a:xfrm>
            <a:off x="685800" y="3352800"/>
            <a:ext cx="7772400" cy="1362075"/>
          </a:xfrm>
        </p:spPr>
        <p:txBody>
          <a:bodyPr/>
          <a:lstStyle/>
          <a:p>
            <a:r>
              <a:rPr lang="en-US" sz="4000" dirty="0"/>
              <a:t/>
            </a:r>
            <a:br>
              <a:rPr lang="en-US" sz="4000" dirty="0"/>
            </a:br>
            <a:r>
              <a:rPr lang="en-US" sz="4000" dirty="0"/>
              <a:t>MGP for </a:t>
            </a:r>
            <a:r>
              <a:rPr lang="en-US" sz="4000" dirty="0" smtClean="0"/>
              <a:t>ELA and Integrated </a:t>
            </a:r>
            <a:r>
              <a:rPr lang="en-US" sz="4000" dirty="0"/>
              <a:t>Algebra Regents Exams</a:t>
            </a:r>
            <a:br>
              <a:rPr lang="en-US" sz="4000" dirty="0"/>
            </a:br>
            <a:endParaRPr lang="en-US" sz="4000" dirty="0"/>
          </a:p>
        </p:txBody>
      </p:sp>
    </p:spTree>
    <p:extLst>
      <p:ext uri="{BB962C8B-B14F-4D97-AF65-F5344CB8AC3E}">
        <p14:creationId xmlns="" xmlns:p14="http://schemas.microsoft.com/office/powerpoint/2010/main" val="302373857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itchFamily="34" charset="0"/>
                <a:cs typeface="Arial" pitchFamily="34" charset="0"/>
              </a:rPr>
              <a:t>Why This Metric?</a:t>
            </a:r>
            <a:endParaRPr lang="en-US" dirty="0"/>
          </a:p>
        </p:txBody>
      </p:sp>
      <p:sp>
        <p:nvSpPr>
          <p:cNvPr id="3" name="Content Placeholder 2"/>
          <p:cNvSpPr>
            <a:spLocks noGrp="1"/>
          </p:cNvSpPr>
          <p:nvPr>
            <p:ph idx="1"/>
          </p:nvPr>
        </p:nvSpPr>
        <p:spPr/>
        <p:txBody>
          <a:bodyPr/>
          <a:lstStyle/>
          <a:p>
            <a:r>
              <a:rPr lang="en-US" sz="2400" b="0" dirty="0"/>
              <a:t>A principal’s score reflects student academic growth on Regents Exams compared </a:t>
            </a:r>
            <a:r>
              <a:rPr lang="en-US" sz="2400" b="0" dirty="0" smtClean="0"/>
              <a:t>with </a:t>
            </a:r>
            <a:r>
              <a:rPr lang="en-US" sz="2400" b="0" dirty="0"/>
              <a:t>other similar students.</a:t>
            </a:r>
          </a:p>
          <a:p>
            <a:pPr>
              <a:spcBef>
                <a:spcPts val="1200"/>
              </a:spcBef>
            </a:pPr>
            <a:r>
              <a:rPr lang="en-US" sz="2400" b="0" dirty="0" smtClean="0"/>
              <a:t>Integrated </a:t>
            </a:r>
            <a:r>
              <a:rPr lang="en-US" sz="2400" b="0" dirty="0"/>
              <a:t>Algebra and ELA Regents Exams are the most commonly taken exams.</a:t>
            </a:r>
          </a:p>
          <a:p>
            <a:pPr lvl="1"/>
            <a:r>
              <a:rPr lang="en-US" sz="2000" b="0" dirty="0"/>
              <a:t>On average, about </a:t>
            </a:r>
            <a:r>
              <a:rPr lang="en-US" sz="2000" b="0" dirty="0" smtClean="0"/>
              <a:t>46 percent </a:t>
            </a:r>
            <a:r>
              <a:rPr lang="en-US" sz="2000" b="0" dirty="0"/>
              <a:t>of students in a high school are included in an ELA or </a:t>
            </a:r>
            <a:r>
              <a:rPr lang="en-US" sz="2000" b="0" dirty="0" smtClean="0"/>
              <a:t>algebra </a:t>
            </a:r>
            <a:r>
              <a:rPr lang="en-US" sz="2000" b="0" dirty="0"/>
              <a:t>growth </a:t>
            </a:r>
            <a:r>
              <a:rPr lang="en-US" sz="2000" b="0" dirty="0" smtClean="0"/>
              <a:t>measure.</a:t>
            </a:r>
            <a:endParaRPr lang="en-US" sz="2000" b="0" dirty="0"/>
          </a:p>
          <a:p>
            <a:pPr>
              <a:spcBef>
                <a:spcPts val="1200"/>
              </a:spcBef>
            </a:pPr>
            <a:r>
              <a:rPr lang="en-US" sz="2400" b="0" dirty="0" smtClean="0"/>
              <a:t>Passing </a:t>
            </a:r>
            <a:r>
              <a:rPr lang="en-US" sz="2400" b="0" dirty="0"/>
              <a:t>each exam is required for graduation and achieving higher than passing scores signals college and career readiness.</a:t>
            </a:r>
          </a:p>
          <a:p>
            <a:endParaRPr lang="en-US" sz="2400" dirty="0"/>
          </a:p>
          <a:p>
            <a:endParaRPr lang="en-US" sz="2400" dirty="0"/>
          </a:p>
        </p:txBody>
      </p:sp>
      <p:sp>
        <p:nvSpPr>
          <p:cNvPr id="4" name="Footer Placeholder 3"/>
          <p:cNvSpPr>
            <a:spLocks noGrp="1"/>
          </p:cNvSpPr>
          <p:nvPr>
            <p:ph type="ftr" sz="quarter" idx="10"/>
          </p:nvPr>
        </p:nvSpPr>
        <p:spPr/>
        <p:txBody>
          <a:bodyPr/>
          <a:lstStyle/>
          <a:p>
            <a:pPr>
              <a:defRPr/>
            </a:pPr>
            <a:r>
              <a:rPr lang="en-US" dirty="0" smtClean="0"/>
              <a:t>EngageNY.org</a:t>
            </a:r>
            <a:endParaRPr lang="en-US" dirty="0"/>
          </a:p>
        </p:txBody>
      </p:sp>
      <p:sp>
        <p:nvSpPr>
          <p:cNvPr id="5" name="Slide Number Placeholder 4"/>
          <p:cNvSpPr>
            <a:spLocks noGrp="1"/>
          </p:cNvSpPr>
          <p:nvPr>
            <p:ph type="sldNum" sz="quarter" idx="11"/>
          </p:nvPr>
        </p:nvSpPr>
        <p:spPr/>
        <p:txBody>
          <a:bodyPr/>
          <a:lstStyle/>
          <a:p>
            <a:pPr>
              <a:defRPr/>
            </a:pPr>
            <a:fld id="{38AB0506-A0B2-47F0-8E7A-100251E1F1D3}" type="slidenum">
              <a:rPr lang="en-US" smtClean="0"/>
              <a:pPr>
                <a:defRPr/>
              </a:pPr>
              <a:t>61</a:t>
            </a:fld>
            <a:endParaRPr lang="en-US" dirty="0"/>
          </a:p>
        </p:txBody>
      </p:sp>
    </p:spTree>
    <p:extLst>
      <p:ext uri="{BB962C8B-B14F-4D97-AF65-F5344CB8AC3E}">
        <p14:creationId xmlns="" xmlns:p14="http://schemas.microsoft.com/office/powerpoint/2010/main" val="131886549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latin typeface="Arial" pitchFamily="34" charset="0"/>
                <a:cs typeface="Arial" pitchFamily="34" charset="0"/>
              </a:rPr>
              <a:t>MGP for ELA and Integrated Algebra Regents Exams: </a:t>
            </a:r>
            <a:r>
              <a:rPr lang="en-US" sz="2800" dirty="0" smtClean="0">
                <a:latin typeface="Arial" pitchFamily="34" charset="0"/>
                <a:cs typeface="Arial" pitchFamily="34" charset="0"/>
              </a:rPr>
              <a:t>Same </a:t>
            </a:r>
            <a:r>
              <a:rPr lang="en-US" sz="2800" dirty="0">
                <a:latin typeface="Arial" pitchFamily="34" charset="0"/>
                <a:cs typeface="Arial" pitchFamily="34" charset="0"/>
              </a:rPr>
              <a:t>Approach as </a:t>
            </a:r>
            <a:r>
              <a:rPr lang="en-US" sz="2800" dirty="0" smtClean="0">
                <a:latin typeface="Arial" pitchFamily="34" charset="0"/>
                <a:cs typeface="Arial" pitchFamily="34" charset="0"/>
              </a:rPr>
              <a:t>Grades 4</a:t>
            </a:r>
            <a:r>
              <a:rPr lang="en-US" sz="2800" dirty="0" smtClean="0">
                <a:latin typeface="Arial"/>
                <a:cs typeface="Arial"/>
              </a:rPr>
              <a:t>–</a:t>
            </a:r>
            <a:r>
              <a:rPr lang="en-US" sz="2800" dirty="0" smtClean="0">
                <a:latin typeface="Arial" pitchFamily="34" charset="0"/>
                <a:cs typeface="Arial" pitchFamily="34" charset="0"/>
              </a:rPr>
              <a:t>8 </a:t>
            </a:r>
            <a:r>
              <a:rPr lang="en-US" sz="2800" dirty="0">
                <a:latin typeface="Arial" pitchFamily="34" charset="0"/>
                <a:cs typeface="Arial" pitchFamily="34" charset="0"/>
              </a:rPr>
              <a:t>MGP Measures</a:t>
            </a:r>
            <a:endParaRPr lang="en-US" sz="2800" dirty="0"/>
          </a:p>
        </p:txBody>
      </p:sp>
      <p:sp>
        <p:nvSpPr>
          <p:cNvPr id="4" name="Footer Placeholder 3"/>
          <p:cNvSpPr>
            <a:spLocks noGrp="1"/>
          </p:cNvSpPr>
          <p:nvPr>
            <p:ph type="ftr" sz="quarter" idx="10"/>
          </p:nvPr>
        </p:nvSpPr>
        <p:spPr/>
        <p:txBody>
          <a:bodyPr/>
          <a:lstStyle/>
          <a:p>
            <a:pPr>
              <a:defRPr/>
            </a:pPr>
            <a:r>
              <a:rPr lang="en-US" dirty="0" smtClean="0"/>
              <a:t>EngageNY.org</a:t>
            </a:r>
            <a:endParaRPr lang="en-US" dirty="0"/>
          </a:p>
        </p:txBody>
      </p:sp>
      <p:sp>
        <p:nvSpPr>
          <p:cNvPr id="5" name="Slide Number Placeholder 4"/>
          <p:cNvSpPr>
            <a:spLocks noGrp="1"/>
          </p:cNvSpPr>
          <p:nvPr>
            <p:ph type="sldNum" sz="quarter" idx="11"/>
          </p:nvPr>
        </p:nvSpPr>
        <p:spPr/>
        <p:txBody>
          <a:bodyPr/>
          <a:lstStyle/>
          <a:p>
            <a:pPr>
              <a:defRPr/>
            </a:pPr>
            <a:fld id="{38AB0506-A0B2-47F0-8E7A-100251E1F1D3}" type="slidenum">
              <a:rPr lang="en-US" smtClean="0"/>
              <a:pPr>
                <a:defRPr/>
              </a:pPr>
              <a:t>62</a:t>
            </a:fld>
            <a:endParaRPr lang="en-US" dirty="0"/>
          </a:p>
        </p:txBody>
      </p:sp>
      <p:sp>
        <p:nvSpPr>
          <p:cNvPr id="6" name="Content Placeholder 2"/>
          <p:cNvSpPr>
            <a:spLocks noGrp="1"/>
          </p:cNvSpPr>
          <p:nvPr>
            <p:ph idx="1"/>
          </p:nvPr>
        </p:nvSpPr>
        <p:spPr>
          <a:xfrm>
            <a:off x="5840412" y="1600200"/>
            <a:ext cx="2846387" cy="4525963"/>
          </a:xfrm>
        </p:spPr>
        <p:txBody>
          <a:bodyPr/>
          <a:lstStyle/>
          <a:p>
            <a:pPr marL="0" indent="0">
              <a:buNone/>
            </a:pPr>
            <a:r>
              <a:rPr lang="en-US" sz="1800" b="0" dirty="0">
                <a:solidFill>
                  <a:schemeClr val="tx1"/>
                </a:solidFill>
                <a:latin typeface="Arial" pitchFamily="34" charset="0"/>
                <a:cs typeface="Arial" pitchFamily="34" charset="0"/>
              </a:rPr>
              <a:t>Comparing </a:t>
            </a:r>
            <a:r>
              <a:rPr lang="en-US" sz="1800" b="0" dirty="0" smtClean="0">
                <a:solidFill>
                  <a:schemeClr val="tx1"/>
                </a:solidFill>
                <a:latin typeface="Arial" pitchFamily="34" charset="0"/>
                <a:cs typeface="Arial" pitchFamily="34" charset="0"/>
              </a:rPr>
              <a:t>Student </a:t>
            </a:r>
            <a:r>
              <a:rPr lang="en-US" sz="1800" b="0" dirty="0">
                <a:solidFill>
                  <a:schemeClr val="tx1"/>
                </a:solidFill>
                <a:latin typeface="Arial" pitchFamily="34" charset="0"/>
                <a:cs typeface="Arial" pitchFamily="34" charset="0"/>
              </a:rPr>
              <a:t>A’s Regents Algebra Exam score to other students who had the same </a:t>
            </a:r>
            <a:r>
              <a:rPr lang="en-US" sz="1800" b="0" dirty="0" smtClean="0">
                <a:solidFill>
                  <a:schemeClr val="tx1"/>
                </a:solidFill>
                <a:latin typeface="Arial" pitchFamily="34" charset="0"/>
                <a:cs typeface="Arial" pitchFamily="34" charset="0"/>
              </a:rPr>
              <a:t>eighth- </a:t>
            </a:r>
            <a:r>
              <a:rPr lang="en-US" sz="1800" b="0" dirty="0">
                <a:solidFill>
                  <a:schemeClr val="tx1"/>
                </a:solidFill>
                <a:latin typeface="Arial" pitchFamily="34" charset="0"/>
                <a:cs typeface="Arial" pitchFamily="34" charset="0"/>
              </a:rPr>
              <a:t>grade </a:t>
            </a:r>
            <a:r>
              <a:rPr lang="en-US" sz="1800" b="0" dirty="0" smtClean="0">
                <a:solidFill>
                  <a:schemeClr val="tx1"/>
                </a:solidFill>
                <a:latin typeface="Arial" pitchFamily="34" charset="0"/>
                <a:cs typeface="Arial" pitchFamily="34" charset="0"/>
              </a:rPr>
              <a:t>mathematics </a:t>
            </a:r>
            <a:r>
              <a:rPr lang="en-US" sz="1800" b="0" dirty="0">
                <a:solidFill>
                  <a:schemeClr val="tx1"/>
                </a:solidFill>
                <a:latin typeface="Arial" pitchFamily="34" charset="0"/>
                <a:cs typeface="Arial" pitchFamily="34" charset="0"/>
              </a:rPr>
              <a:t>score (640), she earned </a:t>
            </a:r>
            <a:r>
              <a:rPr lang="en-US" sz="1800" b="0" dirty="0" smtClean="0">
                <a:solidFill>
                  <a:schemeClr val="tx1"/>
                </a:solidFill>
                <a:latin typeface="Arial" pitchFamily="34" charset="0"/>
                <a:cs typeface="Arial" pitchFamily="34" charset="0"/>
              </a:rPr>
              <a:t>an </a:t>
            </a:r>
            <a:r>
              <a:rPr lang="en-US" sz="1800" dirty="0" smtClean="0">
                <a:solidFill>
                  <a:schemeClr val="tx1"/>
                </a:solidFill>
                <a:latin typeface="Arial" pitchFamily="34" charset="0"/>
                <a:cs typeface="Arial" pitchFamily="34" charset="0"/>
              </a:rPr>
              <a:t>SGP </a:t>
            </a:r>
            <a:r>
              <a:rPr lang="en-US" sz="1800" dirty="0">
                <a:solidFill>
                  <a:schemeClr val="tx1"/>
                </a:solidFill>
                <a:latin typeface="Arial" pitchFamily="34" charset="0"/>
                <a:cs typeface="Arial" pitchFamily="34" charset="0"/>
              </a:rPr>
              <a:t>of 58</a:t>
            </a:r>
            <a:r>
              <a:rPr lang="en-US" sz="1800" b="0" dirty="0">
                <a:solidFill>
                  <a:schemeClr val="tx1"/>
                </a:solidFill>
                <a:latin typeface="Arial" pitchFamily="34" charset="0"/>
                <a:cs typeface="Arial" pitchFamily="34" charset="0"/>
              </a:rPr>
              <a:t>, meaning she performed </a:t>
            </a:r>
            <a:r>
              <a:rPr lang="en-US" sz="1800" b="0" dirty="0" smtClean="0">
                <a:solidFill>
                  <a:schemeClr val="tx1"/>
                </a:solidFill>
                <a:latin typeface="Arial" pitchFamily="34" charset="0"/>
                <a:cs typeface="Arial" pitchFamily="34" charset="0"/>
              </a:rPr>
              <a:t>as well or </a:t>
            </a:r>
            <a:r>
              <a:rPr lang="en-US" sz="1800" b="0" dirty="0">
                <a:solidFill>
                  <a:schemeClr val="tx1"/>
                </a:solidFill>
                <a:latin typeface="Arial" pitchFamily="34" charset="0"/>
                <a:cs typeface="Arial" pitchFamily="34" charset="0"/>
              </a:rPr>
              <a:t>better in the current year than </a:t>
            </a:r>
            <a:r>
              <a:rPr lang="en-US" sz="1800" i="1" dirty="0" smtClean="0">
                <a:solidFill>
                  <a:schemeClr val="tx1"/>
                </a:solidFill>
                <a:latin typeface="Arial" pitchFamily="34" charset="0"/>
                <a:cs typeface="Arial" pitchFamily="34" charset="0"/>
              </a:rPr>
              <a:t>58 percent </a:t>
            </a:r>
            <a:r>
              <a:rPr lang="en-US" sz="1800" i="1" dirty="0">
                <a:solidFill>
                  <a:schemeClr val="tx1"/>
                </a:solidFill>
                <a:latin typeface="Arial" pitchFamily="34" charset="0"/>
                <a:cs typeface="Arial" pitchFamily="34" charset="0"/>
              </a:rPr>
              <a:t>of similar students</a:t>
            </a:r>
            <a:r>
              <a:rPr lang="en-US" sz="1800" b="0" dirty="0">
                <a:solidFill>
                  <a:schemeClr val="tx1"/>
                </a:solidFill>
                <a:latin typeface="Arial" pitchFamily="34" charset="0"/>
                <a:cs typeface="Arial" pitchFamily="34" charset="0"/>
              </a:rPr>
              <a:t>.  </a:t>
            </a:r>
          </a:p>
          <a:p>
            <a:pPr marL="0" indent="0">
              <a:buNone/>
            </a:pPr>
            <a:r>
              <a:rPr lang="en-US" sz="1800" b="0" dirty="0">
                <a:solidFill>
                  <a:schemeClr val="tx1"/>
                </a:solidFill>
                <a:latin typeface="Arial" pitchFamily="34" charset="0"/>
                <a:cs typeface="Arial" pitchFamily="34" charset="0"/>
              </a:rPr>
              <a:t>SGPs are averaged to get a </a:t>
            </a:r>
            <a:r>
              <a:rPr lang="en-US" sz="1800" dirty="0" smtClean="0">
                <a:solidFill>
                  <a:schemeClr val="tx1"/>
                </a:solidFill>
                <a:latin typeface="Arial" pitchFamily="34" charset="0"/>
                <a:cs typeface="Arial" pitchFamily="34" charset="0"/>
              </a:rPr>
              <a:t>school’s MGP.</a:t>
            </a:r>
            <a:endParaRPr lang="en-US" sz="1800" dirty="0">
              <a:solidFill>
                <a:schemeClr val="tx1"/>
              </a:solidFill>
              <a:latin typeface="Arial" pitchFamily="34" charset="0"/>
              <a:cs typeface="Arial" pitchFamily="34" charset="0"/>
            </a:endParaRPr>
          </a:p>
        </p:txBody>
      </p:sp>
      <p:grpSp>
        <p:nvGrpSpPr>
          <p:cNvPr id="7" name="Group 3"/>
          <p:cNvGrpSpPr>
            <a:grpSpLocks/>
          </p:cNvGrpSpPr>
          <p:nvPr/>
        </p:nvGrpSpPr>
        <p:grpSpPr bwMode="auto">
          <a:xfrm>
            <a:off x="464344" y="1752205"/>
            <a:ext cx="5022056" cy="4714269"/>
            <a:chOff x="307751" y="1825823"/>
            <a:chExt cx="4448287" cy="4713735"/>
          </a:xfrm>
        </p:grpSpPr>
        <p:cxnSp>
          <p:nvCxnSpPr>
            <p:cNvPr id="8" name="Straight Connector 7"/>
            <p:cNvCxnSpPr/>
            <p:nvPr/>
          </p:nvCxnSpPr>
          <p:spPr>
            <a:xfrm>
              <a:off x="685999" y="1825823"/>
              <a:ext cx="0" cy="4346083"/>
            </a:xfrm>
            <a:prstGeom prst="line">
              <a:avLst/>
            </a:prstGeom>
            <a:ln w="25400">
              <a:solidFill>
                <a:srgbClr val="3D7FA9"/>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85999" y="6168732"/>
              <a:ext cx="4070039" cy="0"/>
            </a:xfrm>
            <a:prstGeom prst="line">
              <a:avLst/>
            </a:prstGeom>
            <a:ln w="25400">
              <a:solidFill>
                <a:srgbClr val="3D7FA9"/>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307751" y="1825824"/>
              <a:ext cx="436181" cy="3047654"/>
            </a:xfrm>
            <a:prstGeom prst="rect">
              <a:avLst/>
            </a:prstGeom>
            <a:noFill/>
          </p:spPr>
          <p:txBody>
            <a:bodyPr vert="vert270" wrap="square">
              <a:spAutoFit/>
            </a:bodyPr>
            <a:lstStyle/>
            <a:p>
              <a:pPr algn="ctr">
                <a:defRPr/>
              </a:pPr>
              <a:r>
                <a:rPr lang="en-US" sz="2000" dirty="0">
                  <a:latin typeface="Arial" pitchFamily="34" charset="0"/>
                  <a:ea typeface="ＭＳ Ｐゴシック" pitchFamily="34" charset="-128"/>
                  <a:cs typeface="Arial" pitchFamily="34" charset="0"/>
                </a:rPr>
                <a:t>Test Score</a:t>
              </a:r>
              <a:endParaRPr lang="en-US" sz="2000" b="1" dirty="0">
                <a:latin typeface="Times New Roman" pitchFamily="18" charset="0"/>
                <a:ea typeface="ＭＳ Ｐゴシック" pitchFamily="34" charset="-128"/>
                <a:cs typeface="Times New Roman" pitchFamily="18" charset="0"/>
              </a:endParaRPr>
            </a:p>
          </p:txBody>
        </p:sp>
        <p:sp>
          <p:nvSpPr>
            <p:cNvPr id="11" name="TextBox 7"/>
            <p:cNvSpPr txBox="1">
              <a:spLocks noChangeArrowheads="1"/>
            </p:cNvSpPr>
            <p:nvPr/>
          </p:nvSpPr>
          <p:spPr bwMode="auto">
            <a:xfrm>
              <a:off x="841377" y="6231816"/>
              <a:ext cx="1605939" cy="307742"/>
            </a:xfrm>
            <a:prstGeom prst="rect">
              <a:avLst/>
            </a:prstGeom>
            <a:noFill/>
            <a:ln w="9525">
              <a:noFill/>
              <a:miter lim="800000"/>
              <a:headEnd/>
              <a:tailEnd/>
            </a:ln>
          </p:spPr>
          <p:txBody>
            <a:bodyPr>
              <a:spAutoFit/>
            </a:bodyPr>
            <a:lstStyle/>
            <a:p>
              <a:pPr algn="ctr"/>
              <a:r>
                <a:rPr lang="en-US" sz="1400" baseline="0" dirty="0" smtClean="0">
                  <a:latin typeface="Arial" pitchFamily="34" charset="0"/>
                  <a:cs typeface="Arial" pitchFamily="34" charset="0"/>
                </a:rPr>
                <a:t>8th-grade test score</a:t>
              </a:r>
              <a:endParaRPr lang="en-US" sz="1400" baseline="0" dirty="0">
                <a:latin typeface="Arial" pitchFamily="34" charset="0"/>
                <a:cs typeface="Arial" pitchFamily="34" charset="0"/>
              </a:endParaRPr>
            </a:p>
          </p:txBody>
        </p:sp>
        <p:sp>
          <p:nvSpPr>
            <p:cNvPr id="12" name="TextBox 8"/>
            <p:cNvSpPr txBox="1">
              <a:spLocks noChangeArrowheads="1"/>
            </p:cNvSpPr>
            <p:nvPr/>
          </p:nvSpPr>
          <p:spPr bwMode="auto">
            <a:xfrm>
              <a:off x="2764958" y="6231816"/>
              <a:ext cx="1763286" cy="307742"/>
            </a:xfrm>
            <a:prstGeom prst="rect">
              <a:avLst/>
            </a:prstGeom>
            <a:noFill/>
            <a:ln w="9525">
              <a:noFill/>
              <a:miter lim="800000"/>
              <a:headEnd/>
              <a:tailEnd/>
            </a:ln>
          </p:spPr>
          <p:txBody>
            <a:bodyPr wrap="square">
              <a:spAutoFit/>
            </a:bodyPr>
            <a:lstStyle/>
            <a:p>
              <a:pPr algn="ctr"/>
              <a:r>
                <a:rPr lang="en-US" sz="1400" baseline="0" dirty="0" smtClean="0">
                  <a:latin typeface="Arial" pitchFamily="34" charset="0"/>
                  <a:cs typeface="Arial" pitchFamily="34" charset="0"/>
                </a:rPr>
                <a:t> </a:t>
              </a:r>
              <a:r>
                <a:rPr lang="en-US" sz="1400" baseline="0" dirty="0">
                  <a:latin typeface="Arial" pitchFamily="34" charset="0"/>
                  <a:cs typeface="Arial" pitchFamily="34" charset="0"/>
                </a:rPr>
                <a:t>Regents </a:t>
              </a:r>
              <a:r>
                <a:rPr lang="en-US" sz="1400" baseline="0" dirty="0" smtClean="0">
                  <a:latin typeface="Arial" pitchFamily="34" charset="0"/>
                  <a:cs typeface="Arial" pitchFamily="34" charset="0"/>
                </a:rPr>
                <a:t>Exam </a:t>
              </a:r>
              <a:r>
                <a:rPr lang="en-US" sz="1400" baseline="0" dirty="0">
                  <a:latin typeface="Arial" pitchFamily="34" charset="0"/>
                  <a:cs typeface="Arial" pitchFamily="34" charset="0"/>
                </a:rPr>
                <a:t>score</a:t>
              </a:r>
            </a:p>
          </p:txBody>
        </p:sp>
        <p:sp>
          <p:nvSpPr>
            <p:cNvPr id="13" name="Oval 12"/>
            <p:cNvSpPr/>
            <p:nvPr/>
          </p:nvSpPr>
          <p:spPr>
            <a:xfrm>
              <a:off x="3581218" y="4038548"/>
              <a:ext cx="153268" cy="152383"/>
            </a:xfrm>
            <a:prstGeom prst="ellipse">
              <a:avLst/>
            </a:prstGeom>
            <a:solidFill>
              <a:srgbClr val="3D7FA9"/>
            </a:solidFill>
            <a:ln>
              <a:solidFill>
                <a:srgbClr val="3D7FA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000" dirty="0"/>
            </a:p>
          </p:txBody>
        </p:sp>
        <p:cxnSp>
          <p:nvCxnSpPr>
            <p:cNvPr id="14" name="Straight Connector 13"/>
            <p:cNvCxnSpPr/>
            <p:nvPr/>
          </p:nvCxnSpPr>
          <p:spPr>
            <a:xfrm flipV="1">
              <a:off x="4756038" y="1885735"/>
              <a:ext cx="0" cy="4286170"/>
            </a:xfrm>
            <a:prstGeom prst="line">
              <a:avLst/>
            </a:prstGeom>
            <a:ln w="25400">
              <a:solidFill>
                <a:srgbClr val="3D7FA9"/>
              </a:solidFill>
            </a:ln>
          </p:spPr>
          <p:style>
            <a:lnRef idx="1">
              <a:schemeClr val="accent1"/>
            </a:lnRef>
            <a:fillRef idx="0">
              <a:schemeClr val="accent1"/>
            </a:fillRef>
            <a:effectRef idx="0">
              <a:schemeClr val="accent1"/>
            </a:effectRef>
            <a:fontRef idx="minor">
              <a:schemeClr val="tx1"/>
            </a:fontRef>
          </p:style>
        </p:cxnSp>
        <p:sp>
          <p:nvSpPr>
            <p:cNvPr id="15" name="Oval 14"/>
            <p:cNvSpPr/>
            <p:nvPr/>
          </p:nvSpPr>
          <p:spPr>
            <a:xfrm>
              <a:off x="3581218" y="3806799"/>
              <a:ext cx="153268" cy="152383"/>
            </a:xfrm>
            <a:prstGeom prst="ellipse">
              <a:avLst/>
            </a:prstGeom>
            <a:solidFill>
              <a:srgbClr val="3D7FA9"/>
            </a:solidFill>
            <a:ln>
              <a:solidFill>
                <a:srgbClr val="3D7FA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000" dirty="0"/>
            </a:p>
          </p:txBody>
        </p:sp>
        <p:sp>
          <p:nvSpPr>
            <p:cNvPr id="16" name="Oval 15"/>
            <p:cNvSpPr/>
            <p:nvPr/>
          </p:nvSpPr>
          <p:spPr>
            <a:xfrm>
              <a:off x="3581218" y="4340138"/>
              <a:ext cx="153268" cy="152383"/>
            </a:xfrm>
            <a:prstGeom prst="ellipse">
              <a:avLst/>
            </a:prstGeom>
            <a:solidFill>
              <a:srgbClr val="FF0000"/>
            </a:solidFill>
            <a:ln>
              <a:solidFill>
                <a:srgbClr val="3D7FA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000" dirty="0"/>
            </a:p>
          </p:txBody>
        </p:sp>
        <p:sp>
          <p:nvSpPr>
            <p:cNvPr id="17" name="Oval 16"/>
            <p:cNvSpPr/>
            <p:nvPr/>
          </p:nvSpPr>
          <p:spPr>
            <a:xfrm>
              <a:off x="3581218" y="4568713"/>
              <a:ext cx="153268" cy="152383"/>
            </a:xfrm>
            <a:prstGeom prst="ellipse">
              <a:avLst/>
            </a:prstGeom>
            <a:solidFill>
              <a:srgbClr val="3D7FA9"/>
            </a:solidFill>
            <a:ln>
              <a:solidFill>
                <a:srgbClr val="3D7FA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000" dirty="0"/>
            </a:p>
          </p:txBody>
        </p:sp>
        <p:sp>
          <p:nvSpPr>
            <p:cNvPr id="18" name="Oval 17"/>
            <p:cNvSpPr/>
            <p:nvPr/>
          </p:nvSpPr>
          <p:spPr>
            <a:xfrm>
              <a:off x="3581218" y="4949670"/>
              <a:ext cx="153268" cy="152383"/>
            </a:xfrm>
            <a:prstGeom prst="ellipse">
              <a:avLst/>
            </a:prstGeom>
            <a:solidFill>
              <a:srgbClr val="3D7FA9"/>
            </a:solidFill>
            <a:ln>
              <a:solidFill>
                <a:srgbClr val="3D7FA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000" dirty="0"/>
            </a:p>
          </p:txBody>
        </p:sp>
        <p:sp>
          <p:nvSpPr>
            <p:cNvPr id="19" name="Oval 18"/>
            <p:cNvSpPr/>
            <p:nvPr/>
          </p:nvSpPr>
          <p:spPr>
            <a:xfrm>
              <a:off x="3581218" y="5178244"/>
              <a:ext cx="153268" cy="152383"/>
            </a:xfrm>
            <a:prstGeom prst="ellipse">
              <a:avLst/>
            </a:prstGeom>
            <a:solidFill>
              <a:srgbClr val="3D7FA9"/>
            </a:solidFill>
            <a:ln>
              <a:solidFill>
                <a:srgbClr val="3D7FA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000" dirty="0"/>
            </a:p>
          </p:txBody>
        </p:sp>
        <p:sp>
          <p:nvSpPr>
            <p:cNvPr id="20" name="Oval 19"/>
            <p:cNvSpPr/>
            <p:nvPr/>
          </p:nvSpPr>
          <p:spPr>
            <a:xfrm>
              <a:off x="3581218" y="3578225"/>
              <a:ext cx="153268" cy="152383"/>
            </a:xfrm>
            <a:prstGeom prst="ellipse">
              <a:avLst/>
            </a:prstGeom>
            <a:solidFill>
              <a:srgbClr val="3D7FA9"/>
            </a:solidFill>
            <a:ln>
              <a:solidFill>
                <a:srgbClr val="3D7FA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000" dirty="0"/>
            </a:p>
          </p:txBody>
        </p:sp>
        <p:sp>
          <p:nvSpPr>
            <p:cNvPr id="21" name="Oval 20"/>
            <p:cNvSpPr/>
            <p:nvPr/>
          </p:nvSpPr>
          <p:spPr>
            <a:xfrm>
              <a:off x="3581218" y="3349651"/>
              <a:ext cx="153268" cy="152383"/>
            </a:xfrm>
            <a:prstGeom prst="ellipse">
              <a:avLst/>
            </a:prstGeom>
            <a:solidFill>
              <a:srgbClr val="3D7FA9"/>
            </a:solidFill>
            <a:ln>
              <a:solidFill>
                <a:srgbClr val="3D7FA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000" dirty="0"/>
            </a:p>
          </p:txBody>
        </p:sp>
        <p:cxnSp>
          <p:nvCxnSpPr>
            <p:cNvPr id="22" name="Straight Arrow Connector 21"/>
            <p:cNvCxnSpPr/>
            <p:nvPr/>
          </p:nvCxnSpPr>
          <p:spPr>
            <a:xfrm flipV="1">
              <a:off x="1981044" y="3502033"/>
              <a:ext cx="1448312" cy="1219062"/>
            </a:xfrm>
            <a:prstGeom prst="straightConnector1">
              <a:avLst/>
            </a:prstGeom>
            <a:ln>
              <a:solidFill>
                <a:srgbClr val="3D7FA9"/>
              </a:solidFill>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flipV="1">
              <a:off x="1981044" y="3730607"/>
              <a:ext cx="1448312" cy="990488"/>
            </a:xfrm>
            <a:prstGeom prst="straightConnector1">
              <a:avLst/>
            </a:prstGeom>
            <a:ln>
              <a:solidFill>
                <a:srgbClr val="3D7FA9"/>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V="1">
              <a:off x="1981044" y="3959182"/>
              <a:ext cx="1448312" cy="761914"/>
            </a:xfrm>
            <a:prstGeom prst="straightConnector1">
              <a:avLst/>
            </a:prstGeom>
            <a:ln>
              <a:solidFill>
                <a:srgbClr val="3D7FA9"/>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V="1">
              <a:off x="1981044" y="4187756"/>
              <a:ext cx="1448312" cy="533340"/>
            </a:xfrm>
            <a:prstGeom prst="straightConnector1">
              <a:avLst/>
            </a:prstGeom>
            <a:ln>
              <a:solidFill>
                <a:srgbClr val="3D7FA9"/>
              </a:solidFill>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flipV="1">
              <a:off x="1981044" y="4416330"/>
              <a:ext cx="1448312" cy="304766"/>
            </a:xfrm>
            <a:prstGeom prst="straightConnector1">
              <a:avLst/>
            </a:prstGeom>
            <a:ln>
              <a:solidFill>
                <a:srgbClr val="3D7FA9"/>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flipV="1">
              <a:off x="1981044" y="4644904"/>
              <a:ext cx="1448312" cy="76191"/>
            </a:xfrm>
            <a:prstGeom prst="straightConnector1">
              <a:avLst/>
            </a:prstGeom>
            <a:ln>
              <a:solidFill>
                <a:srgbClr val="3D7FA9"/>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1981044" y="4721095"/>
              <a:ext cx="1448312" cy="304766"/>
            </a:xfrm>
            <a:prstGeom prst="straightConnector1">
              <a:avLst/>
            </a:prstGeom>
            <a:ln>
              <a:solidFill>
                <a:srgbClr val="3D7FA9"/>
              </a:solidFill>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1981044" y="4721095"/>
              <a:ext cx="1448312" cy="457148"/>
            </a:xfrm>
            <a:prstGeom prst="straightConnector1">
              <a:avLst/>
            </a:prstGeom>
            <a:ln>
              <a:solidFill>
                <a:srgbClr val="3D7FA9"/>
              </a:solidFill>
              <a:tailEnd type="arrow"/>
            </a:ln>
          </p:spPr>
          <p:style>
            <a:lnRef idx="1">
              <a:schemeClr val="accent1"/>
            </a:lnRef>
            <a:fillRef idx="0">
              <a:schemeClr val="accent1"/>
            </a:fillRef>
            <a:effectRef idx="0">
              <a:schemeClr val="accent1"/>
            </a:effectRef>
            <a:fontRef idx="minor">
              <a:schemeClr val="tx1"/>
            </a:fontRef>
          </p:style>
        </p:cxnSp>
        <p:sp>
          <p:nvSpPr>
            <p:cNvPr id="30" name="Oval 29"/>
            <p:cNvSpPr/>
            <p:nvPr/>
          </p:nvSpPr>
          <p:spPr>
            <a:xfrm>
              <a:off x="3581218" y="5406818"/>
              <a:ext cx="153268" cy="152383"/>
            </a:xfrm>
            <a:prstGeom prst="ellipse">
              <a:avLst/>
            </a:prstGeom>
            <a:solidFill>
              <a:srgbClr val="3D7FA9"/>
            </a:solidFill>
            <a:ln>
              <a:solidFill>
                <a:srgbClr val="3D7FA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000" dirty="0"/>
            </a:p>
          </p:txBody>
        </p:sp>
        <p:cxnSp>
          <p:nvCxnSpPr>
            <p:cNvPr id="31" name="Straight Arrow Connector 30"/>
            <p:cNvCxnSpPr/>
            <p:nvPr/>
          </p:nvCxnSpPr>
          <p:spPr>
            <a:xfrm>
              <a:off x="1981044" y="4721095"/>
              <a:ext cx="1448312" cy="761914"/>
            </a:xfrm>
            <a:prstGeom prst="straightConnector1">
              <a:avLst/>
            </a:prstGeom>
            <a:ln>
              <a:solidFill>
                <a:srgbClr val="3D7FA9"/>
              </a:solidFill>
              <a:tailEnd type="arrow"/>
            </a:ln>
          </p:spPr>
          <p:style>
            <a:lnRef idx="1">
              <a:schemeClr val="accent1"/>
            </a:lnRef>
            <a:fillRef idx="0">
              <a:schemeClr val="accent1"/>
            </a:fillRef>
            <a:effectRef idx="0">
              <a:schemeClr val="accent1"/>
            </a:effectRef>
            <a:fontRef idx="minor">
              <a:schemeClr val="tx1"/>
            </a:fontRef>
          </p:style>
        </p:cxnSp>
        <p:sp>
          <p:nvSpPr>
            <p:cNvPr id="32" name="Oval 31"/>
            <p:cNvSpPr/>
            <p:nvPr/>
          </p:nvSpPr>
          <p:spPr>
            <a:xfrm>
              <a:off x="3581218" y="3121076"/>
              <a:ext cx="153268" cy="152383"/>
            </a:xfrm>
            <a:prstGeom prst="ellipse">
              <a:avLst/>
            </a:prstGeom>
            <a:solidFill>
              <a:srgbClr val="3D7FA9"/>
            </a:solidFill>
            <a:ln>
              <a:solidFill>
                <a:srgbClr val="3D7FA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000" dirty="0"/>
            </a:p>
          </p:txBody>
        </p:sp>
        <p:sp>
          <p:nvSpPr>
            <p:cNvPr id="33" name="Oval 32"/>
            <p:cNvSpPr/>
            <p:nvPr/>
          </p:nvSpPr>
          <p:spPr>
            <a:xfrm>
              <a:off x="3581218" y="2892502"/>
              <a:ext cx="153268" cy="152383"/>
            </a:xfrm>
            <a:prstGeom prst="ellipse">
              <a:avLst/>
            </a:prstGeom>
            <a:solidFill>
              <a:srgbClr val="3D7FA9"/>
            </a:solidFill>
            <a:ln>
              <a:solidFill>
                <a:srgbClr val="3D7FA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000" dirty="0"/>
            </a:p>
          </p:txBody>
        </p:sp>
        <p:cxnSp>
          <p:nvCxnSpPr>
            <p:cNvPr id="34" name="Straight Arrow Connector 33"/>
            <p:cNvCxnSpPr/>
            <p:nvPr/>
          </p:nvCxnSpPr>
          <p:spPr>
            <a:xfrm flipV="1">
              <a:off x="1981044" y="3349651"/>
              <a:ext cx="1448312" cy="1374619"/>
            </a:xfrm>
            <a:prstGeom prst="straightConnector1">
              <a:avLst/>
            </a:prstGeom>
            <a:ln>
              <a:solidFill>
                <a:srgbClr val="3D7FA9"/>
              </a:solidFill>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flipV="1">
              <a:off x="1981044" y="3121076"/>
              <a:ext cx="1448312" cy="1603194"/>
            </a:xfrm>
            <a:prstGeom prst="straightConnector1">
              <a:avLst/>
            </a:prstGeom>
            <a:ln>
              <a:solidFill>
                <a:srgbClr val="3D7FA9"/>
              </a:solidFill>
              <a:tailEnd type="arrow"/>
            </a:ln>
          </p:spPr>
          <p:style>
            <a:lnRef idx="1">
              <a:schemeClr val="accent1"/>
            </a:lnRef>
            <a:fillRef idx="0">
              <a:schemeClr val="accent1"/>
            </a:fillRef>
            <a:effectRef idx="0">
              <a:schemeClr val="accent1"/>
            </a:effectRef>
            <a:fontRef idx="minor">
              <a:schemeClr val="tx1"/>
            </a:fontRef>
          </p:style>
        </p:cxnSp>
        <p:sp>
          <p:nvSpPr>
            <p:cNvPr id="36" name="Oval 35"/>
            <p:cNvSpPr/>
            <p:nvPr/>
          </p:nvSpPr>
          <p:spPr>
            <a:xfrm>
              <a:off x="1753251" y="4648079"/>
              <a:ext cx="151862" cy="152383"/>
            </a:xfrm>
            <a:prstGeom prst="ellipse">
              <a:avLst/>
            </a:prstGeom>
            <a:solidFill>
              <a:srgbClr val="FF0000"/>
            </a:solidFill>
            <a:ln>
              <a:solidFill>
                <a:srgbClr val="3D7FA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2000" dirty="0"/>
            </a:p>
          </p:txBody>
        </p:sp>
      </p:grpSp>
      <p:sp>
        <p:nvSpPr>
          <p:cNvPr id="37" name="TextBox 2"/>
          <p:cNvSpPr txBox="1">
            <a:spLocks noChangeArrowheads="1"/>
          </p:cNvSpPr>
          <p:nvPr/>
        </p:nvSpPr>
        <p:spPr bwMode="auto">
          <a:xfrm>
            <a:off x="1546227" y="1632746"/>
            <a:ext cx="3249608" cy="369332"/>
          </a:xfrm>
          <a:prstGeom prst="rect">
            <a:avLst/>
          </a:prstGeom>
          <a:noFill/>
          <a:ln w="9525">
            <a:noFill/>
            <a:miter lim="800000"/>
            <a:headEnd/>
            <a:tailEnd/>
          </a:ln>
        </p:spPr>
        <p:txBody>
          <a:bodyPr wrap="none">
            <a:spAutoFit/>
          </a:bodyPr>
          <a:lstStyle/>
          <a:p>
            <a:r>
              <a:rPr lang="en-US" baseline="0" dirty="0" smtClean="0">
                <a:latin typeface="Arial" pitchFamily="34" charset="0"/>
                <a:cs typeface="Arial" pitchFamily="34" charset="0"/>
              </a:rPr>
              <a:t>Simplified Illustrative Example</a:t>
            </a:r>
            <a:endParaRPr lang="en-US" dirty="0">
              <a:latin typeface="Arial" pitchFamily="34" charset="0"/>
              <a:cs typeface="Arial" pitchFamily="34" charset="0"/>
            </a:endParaRPr>
          </a:p>
        </p:txBody>
      </p:sp>
      <p:sp>
        <p:nvSpPr>
          <p:cNvPr id="38" name="TextBox 42"/>
          <p:cNvSpPr txBox="1">
            <a:spLocks noChangeArrowheads="1"/>
          </p:cNvSpPr>
          <p:nvPr/>
        </p:nvSpPr>
        <p:spPr bwMode="auto">
          <a:xfrm>
            <a:off x="4197347" y="3986831"/>
            <a:ext cx="1253334" cy="584775"/>
          </a:xfrm>
          <a:prstGeom prst="rect">
            <a:avLst/>
          </a:prstGeom>
          <a:noFill/>
          <a:ln w="9525">
            <a:noFill/>
            <a:miter lim="800000"/>
            <a:headEnd/>
            <a:tailEnd/>
          </a:ln>
        </p:spPr>
        <p:txBody>
          <a:bodyPr wrap="square">
            <a:spAutoFit/>
          </a:bodyPr>
          <a:lstStyle/>
          <a:p>
            <a:pPr algn="ctr"/>
            <a:r>
              <a:rPr lang="en-US" sz="1600" dirty="0">
                <a:latin typeface="Arial" pitchFamily="34" charset="0"/>
                <a:cs typeface="Arial" pitchFamily="34" charset="0"/>
              </a:rPr>
              <a:t>Student A</a:t>
            </a:r>
          </a:p>
          <a:p>
            <a:pPr algn="ctr"/>
            <a:r>
              <a:rPr lang="en-US" sz="1600" dirty="0" smtClean="0">
                <a:latin typeface="Arial" pitchFamily="34" charset="0"/>
                <a:cs typeface="Arial" pitchFamily="34" charset="0"/>
              </a:rPr>
              <a:t>SGP = 58</a:t>
            </a:r>
            <a:endParaRPr lang="en-US" sz="1600" dirty="0">
              <a:latin typeface="Arial" pitchFamily="34" charset="0"/>
              <a:cs typeface="Arial" pitchFamily="34" charset="0"/>
            </a:endParaRPr>
          </a:p>
        </p:txBody>
      </p:sp>
      <p:sp>
        <p:nvSpPr>
          <p:cNvPr id="39" name="TextBox 59"/>
          <p:cNvSpPr txBox="1">
            <a:spLocks noChangeArrowheads="1"/>
          </p:cNvSpPr>
          <p:nvPr/>
        </p:nvSpPr>
        <p:spPr bwMode="auto">
          <a:xfrm>
            <a:off x="3525044" y="2388135"/>
            <a:ext cx="1443035" cy="338554"/>
          </a:xfrm>
          <a:prstGeom prst="rect">
            <a:avLst/>
          </a:prstGeom>
          <a:noFill/>
          <a:ln w="9525">
            <a:noFill/>
            <a:miter lim="800000"/>
            <a:headEnd/>
            <a:tailEnd/>
          </a:ln>
        </p:spPr>
        <p:txBody>
          <a:bodyPr wrap="square">
            <a:spAutoFit/>
          </a:bodyPr>
          <a:lstStyle/>
          <a:p>
            <a:pPr algn="ctr"/>
            <a:r>
              <a:rPr lang="en-US" sz="1600" dirty="0">
                <a:latin typeface="Arial" pitchFamily="34" charset="0"/>
                <a:cs typeface="Arial" pitchFamily="34" charset="0"/>
              </a:rPr>
              <a:t>High </a:t>
            </a:r>
            <a:r>
              <a:rPr lang="en-US" sz="1600" dirty="0" smtClean="0">
                <a:latin typeface="Arial" pitchFamily="34" charset="0"/>
                <a:cs typeface="Arial" pitchFamily="34" charset="0"/>
              </a:rPr>
              <a:t>SGP</a:t>
            </a:r>
            <a:endParaRPr lang="en-US" sz="1600" dirty="0">
              <a:latin typeface="Arial" pitchFamily="34" charset="0"/>
              <a:cs typeface="Arial" pitchFamily="34" charset="0"/>
            </a:endParaRPr>
          </a:p>
        </p:txBody>
      </p:sp>
      <p:sp>
        <p:nvSpPr>
          <p:cNvPr id="40" name="TextBox 60"/>
          <p:cNvSpPr txBox="1">
            <a:spLocks noChangeArrowheads="1"/>
          </p:cNvSpPr>
          <p:nvPr/>
        </p:nvSpPr>
        <p:spPr bwMode="auto">
          <a:xfrm>
            <a:off x="3583382" y="5611368"/>
            <a:ext cx="1300957" cy="338554"/>
          </a:xfrm>
          <a:prstGeom prst="rect">
            <a:avLst/>
          </a:prstGeom>
          <a:noFill/>
          <a:ln w="9525">
            <a:noFill/>
            <a:miter lim="800000"/>
            <a:headEnd/>
            <a:tailEnd/>
          </a:ln>
        </p:spPr>
        <p:txBody>
          <a:bodyPr wrap="square">
            <a:spAutoFit/>
          </a:bodyPr>
          <a:lstStyle/>
          <a:p>
            <a:pPr algn="ctr"/>
            <a:r>
              <a:rPr lang="en-US" sz="1600" dirty="0">
                <a:latin typeface="Arial" pitchFamily="34" charset="0"/>
                <a:cs typeface="Arial" pitchFamily="34" charset="0"/>
              </a:rPr>
              <a:t>Low </a:t>
            </a:r>
            <a:r>
              <a:rPr lang="en-US" sz="1600" dirty="0" smtClean="0">
                <a:latin typeface="Arial" pitchFamily="34" charset="0"/>
                <a:cs typeface="Arial" pitchFamily="34" charset="0"/>
              </a:rPr>
              <a:t>SGP</a:t>
            </a:r>
            <a:endParaRPr lang="en-US" sz="1600" dirty="0">
              <a:latin typeface="Arial" pitchFamily="34" charset="0"/>
              <a:cs typeface="Arial" pitchFamily="34" charset="0"/>
            </a:endParaRPr>
          </a:p>
        </p:txBody>
      </p:sp>
      <p:sp>
        <p:nvSpPr>
          <p:cNvPr id="45" name="TextBox 46"/>
          <p:cNvSpPr txBox="1">
            <a:spLocks noChangeArrowheads="1"/>
          </p:cNvSpPr>
          <p:nvPr/>
        </p:nvSpPr>
        <p:spPr bwMode="auto">
          <a:xfrm>
            <a:off x="195262" y="4422132"/>
            <a:ext cx="700088" cy="338554"/>
          </a:xfrm>
          <a:prstGeom prst="rect">
            <a:avLst/>
          </a:prstGeom>
          <a:noFill/>
          <a:ln w="9525">
            <a:noFill/>
            <a:miter lim="800000"/>
            <a:headEnd/>
            <a:tailEnd/>
          </a:ln>
        </p:spPr>
        <p:txBody>
          <a:bodyPr wrap="square">
            <a:spAutoFit/>
          </a:bodyPr>
          <a:lstStyle/>
          <a:p>
            <a:pPr algn="ctr"/>
            <a:r>
              <a:rPr lang="en-US" sz="1600" b="1" dirty="0" smtClean="0">
                <a:latin typeface="+mn-lt"/>
                <a:cs typeface="Times New Roman" pitchFamily="18" charset="0"/>
              </a:rPr>
              <a:t>640</a:t>
            </a:r>
            <a:endParaRPr lang="en-US" sz="1600" b="1" dirty="0">
              <a:latin typeface="+mn-lt"/>
              <a:cs typeface="Times New Roman" pitchFamily="18" charset="0"/>
            </a:endParaRPr>
          </a:p>
        </p:txBody>
      </p:sp>
      <p:cxnSp>
        <p:nvCxnSpPr>
          <p:cNvPr id="46" name="Straight Connector 45"/>
          <p:cNvCxnSpPr/>
          <p:nvPr/>
        </p:nvCxnSpPr>
        <p:spPr>
          <a:xfrm>
            <a:off x="828291" y="4592166"/>
            <a:ext cx="296862" cy="0"/>
          </a:xfrm>
          <a:prstGeom prst="line">
            <a:avLst/>
          </a:prstGeom>
          <a:ln>
            <a:solidFill>
              <a:srgbClr val="0070C0"/>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 xmlns:p14="http://schemas.microsoft.com/office/powerpoint/2010/main" val="369028735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Additional Details </a:t>
            </a:r>
            <a:r>
              <a:rPr lang="en-US" dirty="0">
                <a:latin typeface="Arial" pitchFamily="34" charset="0"/>
                <a:cs typeface="Arial" pitchFamily="34" charset="0"/>
              </a:rPr>
              <a:t>About </a:t>
            </a:r>
            <a:r>
              <a:rPr lang="en-US" dirty="0" smtClean="0">
                <a:latin typeface="Arial" pitchFamily="34" charset="0"/>
                <a:cs typeface="Arial" pitchFamily="34" charset="0"/>
              </a:rPr>
              <a:t>9-12 MGP </a:t>
            </a:r>
            <a:r>
              <a:rPr lang="en-US" dirty="0">
                <a:latin typeface="Arial" pitchFamily="34" charset="0"/>
                <a:cs typeface="Arial" pitchFamily="34" charset="0"/>
              </a:rPr>
              <a:t>Metric</a:t>
            </a:r>
            <a:endParaRPr lang="en-US" dirty="0"/>
          </a:p>
        </p:txBody>
      </p:sp>
      <p:sp>
        <p:nvSpPr>
          <p:cNvPr id="3" name="Content Placeholder 2"/>
          <p:cNvSpPr>
            <a:spLocks noGrp="1"/>
          </p:cNvSpPr>
          <p:nvPr>
            <p:ph idx="1"/>
          </p:nvPr>
        </p:nvSpPr>
        <p:spPr>
          <a:xfrm>
            <a:off x="457200" y="1371600"/>
            <a:ext cx="8229600" cy="4525963"/>
          </a:xfrm>
        </p:spPr>
        <p:txBody>
          <a:bodyPr/>
          <a:lstStyle/>
          <a:p>
            <a:r>
              <a:rPr lang="en-US" sz="2000" dirty="0"/>
              <a:t>Which test scores count?</a:t>
            </a:r>
          </a:p>
          <a:p>
            <a:pPr lvl="1"/>
            <a:r>
              <a:rPr lang="en-US" sz="1600" b="0" dirty="0"/>
              <a:t>Count Regents Exam scores from August of prior year (except for </a:t>
            </a:r>
            <a:r>
              <a:rPr lang="en-US" sz="1600" b="0" dirty="0" smtClean="0"/>
              <a:t>ninth </a:t>
            </a:r>
            <a:r>
              <a:rPr lang="en-US" sz="1600" b="0" dirty="0"/>
              <a:t>graders), January, and </a:t>
            </a:r>
            <a:r>
              <a:rPr lang="en-US" sz="1600" b="0" dirty="0" smtClean="0"/>
              <a:t>June.</a:t>
            </a:r>
            <a:endParaRPr lang="en-US" sz="1600" b="0" dirty="0"/>
          </a:p>
          <a:p>
            <a:pPr lvl="1"/>
            <a:r>
              <a:rPr lang="en-US" sz="1600" b="0" dirty="0"/>
              <a:t>Choose the </a:t>
            </a:r>
            <a:r>
              <a:rPr lang="en-US" sz="1600" b="0" dirty="0" smtClean="0"/>
              <a:t>higher of test </a:t>
            </a:r>
            <a:r>
              <a:rPr lang="en-US" sz="1600" b="0" dirty="0"/>
              <a:t>scores within these administrations.</a:t>
            </a:r>
          </a:p>
          <a:p>
            <a:pPr lvl="1"/>
            <a:r>
              <a:rPr lang="en-US" sz="1600" b="0" spc="-20" dirty="0"/>
              <a:t>Student scores count up until they pass (after students pass, we </a:t>
            </a:r>
            <a:r>
              <a:rPr lang="en-US" sz="1600" b="0" spc="-20" dirty="0" smtClean="0"/>
              <a:t>do not </a:t>
            </a:r>
            <a:r>
              <a:rPr lang="en-US" sz="1600" b="0" spc="-20" dirty="0"/>
              <a:t>want the measure alone to encourage additional </a:t>
            </a:r>
            <a:r>
              <a:rPr lang="en-US" sz="1600" b="0" spc="-20" dirty="0" smtClean="0"/>
              <a:t>test taking, </a:t>
            </a:r>
            <a:r>
              <a:rPr lang="en-US" sz="1600" b="0" spc="-20" dirty="0"/>
              <a:t>which may not be necessary).</a:t>
            </a:r>
          </a:p>
          <a:p>
            <a:pPr>
              <a:spcBef>
                <a:spcPts val="1200"/>
              </a:spcBef>
            </a:pPr>
            <a:r>
              <a:rPr lang="en-US" sz="2000" dirty="0"/>
              <a:t>Which students are included?</a:t>
            </a:r>
          </a:p>
          <a:p>
            <a:pPr lvl="1"/>
            <a:r>
              <a:rPr lang="en-US" sz="1600" b="0" dirty="0"/>
              <a:t>Students who take either exam during the year and are attributed to </a:t>
            </a:r>
            <a:r>
              <a:rPr lang="en-US" sz="1600" b="0" dirty="0" smtClean="0"/>
              <a:t>the school </a:t>
            </a:r>
            <a:r>
              <a:rPr lang="en-US" sz="1600" b="0" dirty="0"/>
              <a:t>using </a:t>
            </a:r>
            <a:r>
              <a:rPr lang="en-US" sz="1600" b="0" dirty="0" smtClean="0"/>
              <a:t>NYSED’s </a:t>
            </a:r>
            <a:r>
              <a:rPr lang="en-US" sz="1600" b="0" dirty="0"/>
              <a:t>rule for minimum enrollment.</a:t>
            </a:r>
          </a:p>
          <a:p>
            <a:pPr lvl="1"/>
            <a:r>
              <a:rPr lang="en-US" sz="1600" b="0" dirty="0"/>
              <a:t>Students are included up to </a:t>
            </a:r>
            <a:r>
              <a:rPr lang="en-US" sz="1600" b="0" dirty="0" smtClean="0"/>
              <a:t>eight </a:t>
            </a:r>
            <a:r>
              <a:rPr lang="en-US" sz="1600" b="0" dirty="0"/>
              <a:t>years after first entering </a:t>
            </a:r>
            <a:r>
              <a:rPr lang="en-US" sz="1600" b="0" dirty="0" smtClean="0"/>
              <a:t>ninth </a:t>
            </a:r>
            <a:r>
              <a:rPr lang="en-US" sz="1600" b="0" dirty="0"/>
              <a:t>grade. </a:t>
            </a:r>
          </a:p>
          <a:p>
            <a:pPr lvl="1"/>
            <a:r>
              <a:rPr lang="en-US" sz="1600" b="0" dirty="0"/>
              <a:t>Students who take the Integrated Algebra or ELA Regents </a:t>
            </a:r>
            <a:r>
              <a:rPr lang="en-US" sz="1600" b="0" dirty="0" smtClean="0"/>
              <a:t>Exams prior </a:t>
            </a:r>
            <a:r>
              <a:rPr lang="en-US" sz="1600" b="0" dirty="0"/>
              <a:t>to high school are NOT included in the MGP of a principal of </a:t>
            </a:r>
            <a:r>
              <a:rPr lang="en-US" sz="1600" b="0" dirty="0" smtClean="0"/>
              <a:t>Grades 9</a:t>
            </a:r>
            <a:r>
              <a:rPr lang="en-US" sz="1600" b="0" dirty="0" smtClean="0">
                <a:latin typeface="Arial"/>
                <a:cs typeface="Arial"/>
              </a:rPr>
              <a:t>–</a:t>
            </a:r>
            <a:r>
              <a:rPr lang="en-US" sz="1600" b="0" dirty="0" smtClean="0"/>
              <a:t>12</a:t>
            </a:r>
            <a:r>
              <a:rPr lang="en-US" sz="1600" b="0" dirty="0"/>
              <a:t>.</a:t>
            </a:r>
          </a:p>
          <a:p>
            <a:pPr>
              <a:spcBef>
                <a:spcPts val="1200"/>
              </a:spcBef>
            </a:pPr>
            <a:r>
              <a:rPr lang="en-US" sz="2000" dirty="0"/>
              <a:t>What kind of scores would be reported?</a:t>
            </a:r>
          </a:p>
          <a:p>
            <a:pPr lvl="1"/>
            <a:r>
              <a:rPr lang="en-US" sz="1600" b="0" dirty="0"/>
              <a:t>An MGP will be reported for a principal for ELA, Algebra I, and an </a:t>
            </a:r>
            <a:r>
              <a:rPr lang="en-US" sz="1600" b="0" dirty="0" smtClean="0"/>
              <a:t>overall </a:t>
            </a:r>
            <a:r>
              <a:rPr lang="en-US" sz="1600" b="0" dirty="0"/>
              <a:t>MGP (as long as minimum </a:t>
            </a:r>
            <a:r>
              <a:rPr lang="en-US" sz="1600" b="0" i="1" dirty="0"/>
              <a:t>N </a:t>
            </a:r>
            <a:r>
              <a:rPr lang="en-US" sz="1600" b="0" dirty="0"/>
              <a:t>sizes are met for each subject area).</a:t>
            </a:r>
          </a:p>
          <a:p>
            <a:endParaRPr lang="en-US" sz="1800" dirty="0"/>
          </a:p>
          <a:p>
            <a:endParaRPr lang="en-US" sz="1800" dirty="0"/>
          </a:p>
        </p:txBody>
      </p:sp>
      <p:sp>
        <p:nvSpPr>
          <p:cNvPr id="4" name="Footer Placeholder 3"/>
          <p:cNvSpPr>
            <a:spLocks noGrp="1"/>
          </p:cNvSpPr>
          <p:nvPr>
            <p:ph type="ftr" sz="quarter" idx="10"/>
          </p:nvPr>
        </p:nvSpPr>
        <p:spPr/>
        <p:txBody>
          <a:bodyPr/>
          <a:lstStyle/>
          <a:p>
            <a:pPr>
              <a:defRPr/>
            </a:pPr>
            <a:r>
              <a:rPr lang="en-US" dirty="0" smtClean="0"/>
              <a:t>EngageNY.org</a:t>
            </a:r>
            <a:endParaRPr lang="en-US" dirty="0"/>
          </a:p>
        </p:txBody>
      </p:sp>
      <p:sp>
        <p:nvSpPr>
          <p:cNvPr id="5" name="Slide Number Placeholder 4"/>
          <p:cNvSpPr>
            <a:spLocks noGrp="1"/>
          </p:cNvSpPr>
          <p:nvPr>
            <p:ph type="sldNum" sz="quarter" idx="11"/>
          </p:nvPr>
        </p:nvSpPr>
        <p:spPr/>
        <p:txBody>
          <a:bodyPr/>
          <a:lstStyle/>
          <a:p>
            <a:pPr>
              <a:defRPr/>
            </a:pPr>
            <a:fld id="{38AB0506-A0B2-47F0-8E7A-100251E1F1D3}" type="slidenum">
              <a:rPr lang="en-US" smtClean="0"/>
              <a:pPr>
                <a:defRPr/>
              </a:pPr>
              <a:t>63</a:t>
            </a:fld>
            <a:endParaRPr lang="en-US" dirty="0"/>
          </a:p>
        </p:txBody>
      </p:sp>
    </p:spTree>
    <p:extLst>
      <p:ext uri="{BB962C8B-B14F-4D97-AF65-F5344CB8AC3E}">
        <p14:creationId xmlns="" xmlns:p14="http://schemas.microsoft.com/office/powerpoint/2010/main" val="271465944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dirty="0" smtClean="0"/>
              <a:t>EngageNY.org</a:t>
            </a:r>
            <a:endParaRPr lang="en-US" dirty="0"/>
          </a:p>
        </p:txBody>
      </p:sp>
      <p:sp>
        <p:nvSpPr>
          <p:cNvPr id="2" name="Title 1"/>
          <p:cNvSpPr>
            <a:spLocks noGrp="1"/>
          </p:cNvSpPr>
          <p:nvPr>
            <p:ph type="title"/>
          </p:nvPr>
        </p:nvSpPr>
        <p:spPr/>
        <p:txBody>
          <a:bodyPr anchor="t"/>
          <a:lstStyle/>
          <a:p>
            <a:r>
              <a:rPr lang="en-US" sz="4000" dirty="0"/>
              <a:t>Comparative Growth in Regents </a:t>
            </a:r>
            <a:r>
              <a:rPr lang="en-US" sz="4000" dirty="0" smtClean="0"/>
              <a:t>EXAMS Passed </a:t>
            </a:r>
            <a:r>
              <a:rPr lang="en-US" sz="4000" dirty="0"/>
              <a:t>Measure </a:t>
            </a:r>
            <a:br>
              <a:rPr lang="en-US" sz="4000" dirty="0"/>
            </a:br>
            <a:endParaRPr lang="en-US" sz="4000" dirty="0"/>
          </a:p>
        </p:txBody>
      </p:sp>
    </p:spTree>
    <p:extLst>
      <p:ext uri="{BB962C8B-B14F-4D97-AF65-F5344CB8AC3E}">
        <p14:creationId xmlns="" xmlns:p14="http://schemas.microsoft.com/office/powerpoint/2010/main" val="137875837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Why This </a:t>
            </a:r>
            <a:r>
              <a:rPr lang="en-US" dirty="0">
                <a:latin typeface="Arial" pitchFamily="34" charset="0"/>
                <a:cs typeface="Arial" pitchFamily="34" charset="0"/>
              </a:rPr>
              <a:t>Metric?</a:t>
            </a:r>
            <a:endParaRPr lang="en-US" dirty="0"/>
          </a:p>
        </p:txBody>
      </p:sp>
      <p:sp>
        <p:nvSpPr>
          <p:cNvPr id="3" name="Content Placeholder 2"/>
          <p:cNvSpPr>
            <a:spLocks noGrp="1"/>
          </p:cNvSpPr>
          <p:nvPr>
            <p:ph idx="1"/>
          </p:nvPr>
        </p:nvSpPr>
        <p:spPr>
          <a:xfrm>
            <a:off x="457200" y="1219200"/>
            <a:ext cx="8229600" cy="5029200"/>
          </a:xfrm>
        </p:spPr>
        <p:txBody>
          <a:bodyPr/>
          <a:lstStyle/>
          <a:p>
            <a:r>
              <a:rPr lang="en-US" sz="2400" b="0" dirty="0"/>
              <a:t>A major graduation requirement for students is to pass five Regents Exams; advanced Regents diplomas require more than five.  </a:t>
            </a:r>
          </a:p>
          <a:p>
            <a:pPr>
              <a:spcBef>
                <a:spcPts val="1200"/>
              </a:spcBef>
            </a:pPr>
            <a:r>
              <a:rPr lang="en-US" sz="2400" b="0" dirty="0" smtClean="0"/>
              <a:t>This </a:t>
            </a:r>
            <a:r>
              <a:rPr lang="en-US" sz="2400" b="0" dirty="0"/>
              <a:t>measure compares how much progress the school’s students are making from one year to the next toward passing up to eight Regents Exams.</a:t>
            </a:r>
          </a:p>
          <a:p>
            <a:pPr lvl="1"/>
            <a:r>
              <a:rPr lang="en-US" sz="2000" b="0" dirty="0"/>
              <a:t>On average, about </a:t>
            </a:r>
            <a:r>
              <a:rPr lang="en-US" sz="2000" b="0" dirty="0" smtClean="0"/>
              <a:t>84 percent </a:t>
            </a:r>
            <a:r>
              <a:rPr lang="en-US" sz="2000" b="0" dirty="0"/>
              <a:t>of students in a high school are included in </a:t>
            </a:r>
            <a:r>
              <a:rPr lang="en-US" sz="2000" b="0" dirty="0" smtClean="0"/>
              <a:t>the Comparative </a:t>
            </a:r>
            <a:r>
              <a:rPr lang="en-US" sz="2000" b="0" dirty="0"/>
              <a:t>Growth in Regents </a:t>
            </a:r>
            <a:r>
              <a:rPr lang="en-US" sz="2000" b="0" dirty="0" smtClean="0"/>
              <a:t>Exams Passed measure.</a:t>
            </a:r>
            <a:endParaRPr lang="en-US" sz="2000" b="0" dirty="0"/>
          </a:p>
          <a:p>
            <a:pPr>
              <a:spcBef>
                <a:spcPts val="1200"/>
              </a:spcBef>
            </a:pPr>
            <a:r>
              <a:rPr lang="en-US" sz="2400" b="0" dirty="0" smtClean="0"/>
              <a:t>A </a:t>
            </a:r>
            <a:r>
              <a:rPr lang="en-US" sz="2400" b="0" dirty="0"/>
              <a:t>principal’s score reflects whether or not </a:t>
            </a:r>
            <a:r>
              <a:rPr lang="en-US" sz="2400" b="0" dirty="0" smtClean="0"/>
              <a:t>his or her </a:t>
            </a:r>
            <a:r>
              <a:rPr lang="en-US" sz="2400" b="0" dirty="0"/>
              <a:t>students exceed the average change in number of Regents Exams passed each year achieved by similar students statewide.</a:t>
            </a:r>
          </a:p>
          <a:p>
            <a:endParaRPr lang="en-US" sz="2400" dirty="0"/>
          </a:p>
          <a:p>
            <a:endParaRPr lang="en-US" sz="2400" dirty="0"/>
          </a:p>
        </p:txBody>
      </p:sp>
      <p:sp>
        <p:nvSpPr>
          <p:cNvPr id="4" name="Footer Placeholder 3"/>
          <p:cNvSpPr>
            <a:spLocks noGrp="1"/>
          </p:cNvSpPr>
          <p:nvPr>
            <p:ph type="ftr" sz="quarter" idx="10"/>
          </p:nvPr>
        </p:nvSpPr>
        <p:spPr/>
        <p:txBody>
          <a:bodyPr/>
          <a:lstStyle/>
          <a:p>
            <a:pPr>
              <a:defRPr/>
            </a:pPr>
            <a:r>
              <a:rPr lang="en-US" dirty="0" smtClean="0"/>
              <a:t>EngageNY.org</a:t>
            </a:r>
            <a:endParaRPr lang="en-US" dirty="0"/>
          </a:p>
        </p:txBody>
      </p:sp>
      <p:sp>
        <p:nvSpPr>
          <p:cNvPr id="5" name="Slide Number Placeholder 4"/>
          <p:cNvSpPr>
            <a:spLocks noGrp="1"/>
          </p:cNvSpPr>
          <p:nvPr>
            <p:ph type="sldNum" sz="quarter" idx="11"/>
          </p:nvPr>
        </p:nvSpPr>
        <p:spPr/>
        <p:txBody>
          <a:bodyPr/>
          <a:lstStyle/>
          <a:p>
            <a:pPr>
              <a:defRPr/>
            </a:pPr>
            <a:fld id="{38AB0506-A0B2-47F0-8E7A-100251E1F1D3}" type="slidenum">
              <a:rPr lang="en-US" smtClean="0"/>
              <a:pPr>
                <a:defRPr/>
              </a:pPr>
              <a:t>65</a:t>
            </a:fld>
            <a:endParaRPr lang="en-US" dirty="0"/>
          </a:p>
        </p:txBody>
      </p:sp>
    </p:spTree>
    <p:extLst>
      <p:ext uri="{BB962C8B-B14F-4D97-AF65-F5344CB8AC3E}">
        <p14:creationId xmlns="" xmlns:p14="http://schemas.microsoft.com/office/powerpoint/2010/main" val="413087510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latin typeface="Arial" pitchFamily="34" charset="0"/>
                <a:ea typeface="ＭＳ Ｐゴシック"/>
                <a:cs typeface="Arial" pitchFamily="34" charset="0"/>
              </a:rPr>
              <a:t>Comparative Growth in Regents Exams Passed</a:t>
            </a:r>
            <a:endParaRPr lang="en-US" sz="2800" dirty="0"/>
          </a:p>
        </p:txBody>
      </p:sp>
      <p:sp>
        <p:nvSpPr>
          <p:cNvPr id="4" name="Footer Placeholder 3"/>
          <p:cNvSpPr>
            <a:spLocks noGrp="1"/>
          </p:cNvSpPr>
          <p:nvPr>
            <p:ph type="ftr" sz="quarter" idx="10"/>
          </p:nvPr>
        </p:nvSpPr>
        <p:spPr/>
        <p:txBody>
          <a:bodyPr/>
          <a:lstStyle/>
          <a:p>
            <a:pPr>
              <a:defRPr/>
            </a:pPr>
            <a:r>
              <a:rPr lang="en-US" dirty="0" smtClean="0"/>
              <a:t>EngageNY.org</a:t>
            </a:r>
            <a:endParaRPr lang="en-US" dirty="0"/>
          </a:p>
        </p:txBody>
      </p:sp>
      <p:sp>
        <p:nvSpPr>
          <p:cNvPr id="5" name="Slide Number Placeholder 4"/>
          <p:cNvSpPr>
            <a:spLocks noGrp="1"/>
          </p:cNvSpPr>
          <p:nvPr>
            <p:ph type="sldNum" sz="quarter" idx="11"/>
          </p:nvPr>
        </p:nvSpPr>
        <p:spPr/>
        <p:txBody>
          <a:bodyPr/>
          <a:lstStyle/>
          <a:p>
            <a:pPr>
              <a:defRPr/>
            </a:pPr>
            <a:fld id="{38AB0506-A0B2-47F0-8E7A-100251E1F1D3}" type="slidenum">
              <a:rPr lang="en-US" smtClean="0"/>
              <a:pPr>
                <a:defRPr/>
              </a:pPr>
              <a:t>66</a:t>
            </a:fld>
            <a:endParaRPr lang="en-US" dirty="0"/>
          </a:p>
        </p:txBody>
      </p:sp>
      <p:graphicFrame>
        <p:nvGraphicFramePr>
          <p:cNvPr id="6" name="Content Placeholder 3"/>
          <p:cNvGraphicFramePr>
            <a:graphicFrameLocks noGrp="1"/>
          </p:cNvGraphicFramePr>
          <p:nvPr>
            <p:ph idx="1"/>
            <p:extLst>
              <p:ext uri="{D42A27DB-BD31-4B8C-83A1-F6EECF244321}">
                <p14:modId xmlns="" xmlns:p14="http://schemas.microsoft.com/office/powerpoint/2010/main" val="3637038442"/>
              </p:ext>
            </p:extLst>
          </p:nvPr>
        </p:nvGraphicFramePr>
        <p:xfrm>
          <a:off x="334098" y="1905000"/>
          <a:ext cx="6509626" cy="3869771"/>
        </p:xfrm>
        <a:graphic>
          <a:graphicData uri="http://schemas.openxmlformats.org/drawingml/2006/table">
            <a:tbl>
              <a:tblPr firstRow="1" bandRow="1">
                <a:tableStyleId>{5C22544A-7EE6-4342-B048-85BDC9FD1C3A}</a:tableStyleId>
              </a:tblPr>
              <a:tblGrid>
                <a:gridCol w="1303717"/>
                <a:gridCol w="1934783"/>
                <a:gridCol w="1943100"/>
                <a:gridCol w="1328026"/>
              </a:tblGrid>
              <a:tr h="1112837">
                <a:tc>
                  <a:txBody>
                    <a:bodyPr/>
                    <a:lstStyle/>
                    <a:p>
                      <a:r>
                        <a:rPr lang="en-US" sz="1600" dirty="0" smtClean="0">
                          <a:latin typeface="Arial" pitchFamily="34" charset="0"/>
                          <a:cs typeface="Arial" pitchFamily="34" charset="0"/>
                        </a:rPr>
                        <a:t>Student</a:t>
                      </a:r>
                      <a:endParaRPr lang="en-US" sz="1600" dirty="0">
                        <a:latin typeface="Arial" pitchFamily="34" charset="0"/>
                        <a:cs typeface="Arial" pitchFamily="34" charset="0"/>
                      </a:endParaRPr>
                    </a:p>
                  </a:txBody>
                  <a:tcPr>
                    <a:solidFill>
                      <a:srgbClr val="3D7FA9"/>
                    </a:solidFill>
                  </a:tcPr>
                </a:tc>
                <a:tc>
                  <a:txBody>
                    <a:bodyPr/>
                    <a:lstStyle/>
                    <a:p>
                      <a:r>
                        <a:rPr lang="en-US" sz="1600" dirty="0" smtClean="0">
                          <a:latin typeface="Arial" pitchFamily="34" charset="0"/>
                          <a:cs typeface="Arial" pitchFamily="34" charset="0"/>
                        </a:rPr>
                        <a:t>Number of Regents Passed This </a:t>
                      </a:r>
                      <a:r>
                        <a:rPr lang="en-US" sz="1600" baseline="0" dirty="0" smtClean="0">
                          <a:latin typeface="Arial" pitchFamily="34" charset="0"/>
                          <a:cs typeface="Arial" pitchFamily="34" charset="0"/>
                        </a:rPr>
                        <a:t>Year For This Student</a:t>
                      </a:r>
                      <a:endParaRPr lang="en-US" sz="1600" dirty="0">
                        <a:latin typeface="Arial" pitchFamily="34" charset="0"/>
                        <a:cs typeface="Arial" pitchFamily="34" charset="0"/>
                      </a:endParaRPr>
                    </a:p>
                  </a:txBody>
                  <a:tcPr>
                    <a:solidFill>
                      <a:srgbClr val="3D7FA9"/>
                    </a:solidFill>
                  </a:tcPr>
                </a:tc>
                <a:tc>
                  <a:txBody>
                    <a:bodyPr/>
                    <a:lstStyle/>
                    <a:p>
                      <a:r>
                        <a:rPr lang="en-US" sz="1600" dirty="0" smtClean="0">
                          <a:latin typeface="Arial" pitchFamily="34" charset="0"/>
                          <a:cs typeface="Arial" pitchFamily="34" charset="0"/>
                        </a:rPr>
                        <a:t>Number of Regents Passed This Year by Similar Students</a:t>
                      </a:r>
                      <a:endParaRPr lang="en-US" sz="1600" dirty="0">
                        <a:latin typeface="Arial" pitchFamily="34" charset="0"/>
                        <a:cs typeface="Arial" pitchFamily="34" charset="0"/>
                      </a:endParaRPr>
                    </a:p>
                  </a:txBody>
                  <a:tcPr>
                    <a:solidFill>
                      <a:srgbClr val="3D7FA9"/>
                    </a:solidFill>
                  </a:tcPr>
                </a:tc>
                <a:tc>
                  <a:txBody>
                    <a:bodyPr/>
                    <a:lstStyle/>
                    <a:p>
                      <a:r>
                        <a:rPr lang="en-US" sz="1600" dirty="0" smtClean="0">
                          <a:latin typeface="Arial" pitchFamily="34" charset="0"/>
                          <a:cs typeface="Arial" pitchFamily="34" charset="0"/>
                        </a:rPr>
                        <a:t>Difference</a:t>
                      </a:r>
                      <a:endParaRPr lang="en-US" sz="1600" dirty="0">
                        <a:latin typeface="Arial" pitchFamily="34" charset="0"/>
                        <a:cs typeface="Arial" pitchFamily="34" charset="0"/>
                      </a:endParaRPr>
                    </a:p>
                  </a:txBody>
                  <a:tcPr>
                    <a:solidFill>
                      <a:srgbClr val="3D7FA9"/>
                    </a:solidFill>
                  </a:tcPr>
                </a:tc>
              </a:tr>
              <a:tr h="362969">
                <a:tc>
                  <a:txBody>
                    <a:bodyPr/>
                    <a:lstStyle/>
                    <a:p>
                      <a:r>
                        <a:rPr lang="en-US" sz="1600" dirty="0" smtClean="0">
                          <a:latin typeface="Arial" pitchFamily="34" charset="0"/>
                          <a:cs typeface="Arial" pitchFamily="34" charset="0"/>
                        </a:rPr>
                        <a:t>Jessica</a:t>
                      </a:r>
                    </a:p>
                  </a:txBody>
                  <a:tcPr>
                    <a:solidFill>
                      <a:srgbClr val="D0D8E8"/>
                    </a:solidFill>
                  </a:tcPr>
                </a:tc>
                <a:tc>
                  <a:txBody>
                    <a:bodyPr/>
                    <a:lstStyle/>
                    <a:p>
                      <a:r>
                        <a:rPr lang="en-US" sz="1600" dirty="0" smtClean="0">
                          <a:latin typeface="Arial" pitchFamily="34" charset="0"/>
                          <a:cs typeface="Arial" pitchFamily="34" charset="0"/>
                        </a:rPr>
                        <a:t>1</a:t>
                      </a:r>
                      <a:endParaRPr lang="en-US" sz="1600" dirty="0">
                        <a:latin typeface="Arial" pitchFamily="34" charset="0"/>
                        <a:cs typeface="Arial" pitchFamily="34" charset="0"/>
                      </a:endParaRPr>
                    </a:p>
                  </a:txBody>
                  <a:tcPr>
                    <a:solidFill>
                      <a:srgbClr val="D0D8E8"/>
                    </a:solidFill>
                  </a:tcPr>
                </a:tc>
                <a:tc>
                  <a:txBody>
                    <a:bodyPr/>
                    <a:lstStyle/>
                    <a:p>
                      <a:r>
                        <a:rPr lang="en-US" sz="1600" dirty="0" smtClean="0">
                          <a:latin typeface="Arial" pitchFamily="34" charset="0"/>
                          <a:cs typeface="Arial" pitchFamily="34" charset="0"/>
                        </a:rPr>
                        <a:t>1</a:t>
                      </a:r>
                      <a:endParaRPr lang="en-US" sz="1600" dirty="0">
                        <a:latin typeface="Arial" pitchFamily="34" charset="0"/>
                        <a:cs typeface="Arial" pitchFamily="34" charset="0"/>
                      </a:endParaRPr>
                    </a:p>
                  </a:txBody>
                  <a:tcPr>
                    <a:solidFill>
                      <a:srgbClr val="D0D8E8"/>
                    </a:solidFill>
                  </a:tcPr>
                </a:tc>
                <a:tc>
                  <a:txBody>
                    <a:bodyPr/>
                    <a:lstStyle/>
                    <a:p>
                      <a:r>
                        <a:rPr lang="en-US" sz="1600" dirty="0" smtClean="0">
                          <a:latin typeface="Arial" pitchFamily="34" charset="0"/>
                          <a:cs typeface="Arial" pitchFamily="34" charset="0"/>
                        </a:rPr>
                        <a:t>0</a:t>
                      </a:r>
                      <a:endParaRPr lang="en-US" sz="1600" dirty="0">
                        <a:latin typeface="Arial" pitchFamily="34" charset="0"/>
                        <a:cs typeface="Arial" pitchFamily="34" charset="0"/>
                      </a:endParaRPr>
                    </a:p>
                  </a:txBody>
                  <a:tcPr>
                    <a:solidFill>
                      <a:srgbClr val="D0D8E8"/>
                    </a:solidFill>
                  </a:tcPr>
                </a:tc>
              </a:tr>
              <a:tr h="362969">
                <a:tc>
                  <a:txBody>
                    <a:bodyPr/>
                    <a:lstStyle/>
                    <a:p>
                      <a:r>
                        <a:rPr lang="en-US" sz="1600" dirty="0" smtClean="0">
                          <a:latin typeface="Arial" pitchFamily="34" charset="0"/>
                          <a:cs typeface="Arial" pitchFamily="34" charset="0"/>
                        </a:rPr>
                        <a:t>Tyler</a:t>
                      </a:r>
                    </a:p>
                  </a:txBody>
                  <a:tcPr>
                    <a:solidFill>
                      <a:srgbClr val="E9EDF4"/>
                    </a:solidFill>
                  </a:tcPr>
                </a:tc>
                <a:tc>
                  <a:txBody>
                    <a:bodyPr/>
                    <a:lstStyle/>
                    <a:p>
                      <a:r>
                        <a:rPr lang="en-US" sz="1600" dirty="0" smtClean="0">
                          <a:latin typeface="Arial" pitchFamily="34" charset="0"/>
                          <a:cs typeface="Arial" pitchFamily="34" charset="0"/>
                        </a:rPr>
                        <a:t>2</a:t>
                      </a:r>
                      <a:endParaRPr lang="en-US" sz="1600" dirty="0">
                        <a:latin typeface="Arial" pitchFamily="34" charset="0"/>
                        <a:cs typeface="Arial" pitchFamily="34" charset="0"/>
                      </a:endParaRPr>
                    </a:p>
                  </a:txBody>
                  <a:tcPr>
                    <a:solidFill>
                      <a:srgbClr val="E9EDF4"/>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Arial" pitchFamily="34" charset="0"/>
                          <a:cs typeface="Arial" pitchFamily="34" charset="0"/>
                        </a:rPr>
                        <a:t>2</a:t>
                      </a:r>
                    </a:p>
                  </a:txBody>
                  <a:tcPr>
                    <a:solidFill>
                      <a:srgbClr val="E9EDF4"/>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Arial" pitchFamily="34" charset="0"/>
                          <a:cs typeface="Arial" pitchFamily="34" charset="0"/>
                        </a:rPr>
                        <a:t>0</a:t>
                      </a:r>
                    </a:p>
                  </a:txBody>
                  <a:tcPr>
                    <a:solidFill>
                      <a:srgbClr val="E9EDF4"/>
                    </a:solidFill>
                  </a:tcPr>
                </a:tc>
              </a:tr>
              <a:tr h="362969">
                <a:tc>
                  <a:txBody>
                    <a:bodyPr/>
                    <a:lstStyle/>
                    <a:p>
                      <a:r>
                        <a:rPr lang="en-US" sz="1600" dirty="0" smtClean="0">
                          <a:latin typeface="Arial" pitchFamily="34" charset="0"/>
                          <a:cs typeface="Arial" pitchFamily="34" charset="0"/>
                        </a:rPr>
                        <a:t>Ashley</a:t>
                      </a:r>
                    </a:p>
                  </a:txBody>
                  <a:tcPr>
                    <a:solidFill>
                      <a:srgbClr val="D0D8E8"/>
                    </a:solidFill>
                  </a:tcPr>
                </a:tc>
                <a:tc>
                  <a:txBody>
                    <a:bodyPr/>
                    <a:lstStyle/>
                    <a:p>
                      <a:r>
                        <a:rPr lang="en-US" sz="1600" dirty="0" smtClean="0">
                          <a:latin typeface="Arial" pitchFamily="34" charset="0"/>
                          <a:cs typeface="Arial" pitchFamily="34" charset="0"/>
                        </a:rPr>
                        <a:t>1</a:t>
                      </a:r>
                      <a:endParaRPr lang="en-US" sz="1600" dirty="0">
                        <a:latin typeface="Arial" pitchFamily="34" charset="0"/>
                        <a:cs typeface="Arial" pitchFamily="34" charset="0"/>
                      </a:endParaRPr>
                    </a:p>
                  </a:txBody>
                  <a:tcPr>
                    <a:solidFill>
                      <a:srgbClr val="D0D8E8"/>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Arial" pitchFamily="34" charset="0"/>
                          <a:cs typeface="Arial" pitchFamily="34" charset="0"/>
                        </a:rPr>
                        <a:t>2</a:t>
                      </a:r>
                    </a:p>
                  </a:txBody>
                  <a:tcPr>
                    <a:solidFill>
                      <a:srgbClr val="D0D8E8"/>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Arial" pitchFamily="34" charset="0"/>
                          <a:cs typeface="Arial" pitchFamily="34" charset="0"/>
                        </a:rPr>
                        <a:t>-1</a:t>
                      </a:r>
                    </a:p>
                  </a:txBody>
                  <a:tcPr>
                    <a:solidFill>
                      <a:srgbClr val="D0D8E8"/>
                    </a:solidFill>
                  </a:tcPr>
                </a:tc>
              </a:tr>
              <a:tr h="362969">
                <a:tc>
                  <a:txBody>
                    <a:bodyPr/>
                    <a:lstStyle/>
                    <a:p>
                      <a:r>
                        <a:rPr lang="en-US" sz="1600" dirty="0" smtClean="0">
                          <a:latin typeface="Arial" pitchFamily="34" charset="0"/>
                          <a:cs typeface="Arial" pitchFamily="34" charset="0"/>
                        </a:rPr>
                        <a:t>Emily</a:t>
                      </a:r>
                    </a:p>
                  </a:txBody>
                  <a:tcPr>
                    <a:solidFill>
                      <a:srgbClr val="E9EDF4"/>
                    </a:solidFill>
                  </a:tcPr>
                </a:tc>
                <a:tc>
                  <a:txBody>
                    <a:bodyPr/>
                    <a:lstStyle/>
                    <a:p>
                      <a:r>
                        <a:rPr lang="en-US" sz="1600" dirty="0" smtClean="0">
                          <a:latin typeface="Arial" pitchFamily="34" charset="0"/>
                          <a:cs typeface="Arial" pitchFamily="34" charset="0"/>
                        </a:rPr>
                        <a:t>3</a:t>
                      </a:r>
                      <a:endParaRPr lang="en-US" sz="1600" dirty="0">
                        <a:latin typeface="Arial" pitchFamily="34" charset="0"/>
                        <a:cs typeface="Arial" pitchFamily="34" charset="0"/>
                      </a:endParaRPr>
                    </a:p>
                  </a:txBody>
                  <a:tcPr>
                    <a:solidFill>
                      <a:srgbClr val="E9EDF4"/>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Arial" pitchFamily="34" charset="0"/>
                          <a:cs typeface="Arial" pitchFamily="34" charset="0"/>
                        </a:rPr>
                        <a:t>2</a:t>
                      </a:r>
                    </a:p>
                  </a:txBody>
                  <a:tcPr>
                    <a:solidFill>
                      <a:srgbClr val="E9EDF4"/>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Arial" pitchFamily="34" charset="0"/>
                          <a:cs typeface="Arial" pitchFamily="34" charset="0"/>
                        </a:rPr>
                        <a:t>1</a:t>
                      </a:r>
                    </a:p>
                  </a:txBody>
                  <a:tcPr>
                    <a:solidFill>
                      <a:srgbClr val="E9EDF4"/>
                    </a:solidFill>
                  </a:tcPr>
                </a:tc>
              </a:tr>
              <a:tr h="362969">
                <a:tc>
                  <a:txBody>
                    <a:bodyPr/>
                    <a:lstStyle/>
                    <a:p>
                      <a:r>
                        <a:rPr lang="en-US" sz="1600" dirty="0" smtClean="0">
                          <a:latin typeface="Arial" pitchFamily="34" charset="0"/>
                          <a:cs typeface="Arial" pitchFamily="34" charset="0"/>
                        </a:rPr>
                        <a:t>Jacob</a:t>
                      </a:r>
                    </a:p>
                  </a:txBody>
                  <a:tcPr>
                    <a:solidFill>
                      <a:srgbClr val="D0D8E8"/>
                    </a:solidFill>
                  </a:tcPr>
                </a:tc>
                <a:tc>
                  <a:txBody>
                    <a:bodyPr/>
                    <a:lstStyle/>
                    <a:p>
                      <a:r>
                        <a:rPr lang="en-US" sz="1600" dirty="0" smtClean="0">
                          <a:latin typeface="Arial" pitchFamily="34" charset="0"/>
                          <a:cs typeface="Arial" pitchFamily="34" charset="0"/>
                        </a:rPr>
                        <a:t>3</a:t>
                      </a:r>
                      <a:endParaRPr lang="en-US" sz="1600" dirty="0">
                        <a:latin typeface="Arial" pitchFamily="34" charset="0"/>
                        <a:cs typeface="Arial" pitchFamily="34" charset="0"/>
                      </a:endParaRPr>
                    </a:p>
                  </a:txBody>
                  <a:tcPr>
                    <a:solidFill>
                      <a:srgbClr val="D0D8E8"/>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Arial" pitchFamily="34" charset="0"/>
                          <a:cs typeface="Arial" pitchFamily="34" charset="0"/>
                        </a:rPr>
                        <a:t>2</a:t>
                      </a:r>
                    </a:p>
                  </a:txBody>
                  <a:tcPr>
                    <a:solidFill>
                      <a:srgbClr val="D0D8E8"/>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Arial" pitchFamily="34" charset="0"/>
                          <a:cs typeface="Arial" pitchFamily="34" charset="0"/>
                        </a:rPr>
                        <a:t>1</a:t>
                      </a:r>
                    </a:p>
                  </a:txBody>
                  <a:tcPr>
                    <a:solidFill>
                      <a:srgbClr val="D0D8E8"/>
                    </a:solidFill>
                  </a:tcPr>
                </a:tc>
              </a:tr>
              <a:tr h="362969">
                <a:tc gridSpan="3">
                  <a:txBody>
                    <a:bodyPr/>
                    <a:lstStyle/>
                    <a:p>
                      <a:r>
                        <a:rPr lang="en-US" sz="1600" dirty="0" smtClean="0">
                          <a:latin typeface="Arial" pitchFamily="34" charset="0"/>
                          <a:cs typeface="Arial" pitchFamily="34" charset="0"/>
                        </a:rPr>
                        <a:t>Total Difference (Sum of Differences)</a:t>
                      </a:r>
                    </a:p>
                  </a:txBody>
                  <a:tcPr>
                    <a:solidFill>
                      <a:srgbClr val="E9EDF4"/>
                    </a:solidFill>
                  </a:tcPr>
                </a:tc>
                <a:tc hMerge="1">
                  <a:txBody>
                    <a:bodyPr/>
                    <a:lstStyle/>
                    <a:p>
                      <a:endParaRPr lang="en-US" sz="1400" dirty="0"/>
                    </a:p>
                  </a:txBody>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Arial" pitchFamily="34" charset="0"/>
                          <a:cs typeface="Arial" pitchFamily="34" charset="0"/>
                        </a:rPr>
                        <a:t>1</a:t>
                      </a:r>
                    </a:p>
                  </a:txBody>
                  <a:tcPr>
                    <a:solidFill>
                      <a:srgbClr val="E9EDF4"/>
                    </a:solidFill>
                  </a:tcPr>
                </a:tc>
              </a:tr>
              <a:tr h="548849">
                <a:tc gridSpan="3">
                  <a:txBody>
                    <a:bodyPr/>
                    <a:lstStyle/>
                    <a:p>
                      <a:r>
                        <a:rPr lang="en-US" sz="1600" dirty="0" smtClean="0">
                          <a:latin typeface="Arial" pitchFamily="34" charset="0"/>
                          <a:cs typeface="Arial" pitchFamily="34" charset="0"/>
                        </a:rPr>
                        <a:t>Average</a:t>
                      </a:r>
                      <a:r>
                        <a:rPr lang="en-US" sz="1600" baseline="0" dirty="0" smtClean="0">
                          <a:latin typeface="Arial" pitchFamily="34" charset="0"/>
                          <a:cs typeface="Arial" pitchFamily="34" charset="0"/>
                        </a:rPr>
                        <a:t> Difference </a:t>
                      </a:r>
                      <a:br>
                        <a:rPr lang="en-US" sz="1600" baseline="0" dirty="0" smtClean="0">
                          <a:latin typeface="Arial" pitchFamily="34" charset="0"/>
                          <a:cs typeface="Arial" pitchFamily="34" charset="0"/>
                        </a:rPr>
                      </a:br>
                      <a:r>
                        <a:rPr lang="en-US" sz="1600" baseline="0" dirty="0" smtClean="0">
                          <a:latin typeface="Arial" pitchFamily="34" charset="0"/>
                          <a:cs typeface="Arial" pitchFamily="34" charset="0"/>
                        </a:rPr>
                        <a:t>(Total Difference/Number of Students)</a:t>
                      </a:r>
                      <a:endParaRPr lang="en-US" sz="1600" dirty="0" smtClean="0">
                        <a:latin typeface="Arial" pitchFamily="34" charset="0"/>
                        <a:cs typeface="Arial" pitchFamily="34" charset="0"/>
                      </a:endParaRPr>
                    </a:p>
                  </a:txBody>
                  <a:tcPr>
                    <a:solidFill>
                      <a:srgbClr val="D0D8E8"/>
                    </a:solidFill>
                  </a:tcPr>
                </a:tc>
                <a:tc hMerge="1">
                  <a:txBody>
                    <a:bodyPr/>
                    <a:lstStyle/>
                    <a:p>
                      <a:endParaRPr lang="en-US"/>
                    </a:p>
                  </a:txBody>
                  <a:tcPr/>
                </a:tc>
                <a:tc hMerge="1">
                  <a:txBody>
                    <a:bodyPr/>
                    <a:lstStyle/>
                    <a:p>
                      <a:endParaRPr 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Arial" pitchFamily="34" charset="0"/>
                          <a:cs typeface="Arial" pitchFamily="34" charset="0"/>
                        </a:rPr>
                        <a:t>1/5 = .2</a:t>
                      </a:r>
                    </a:p>
                  </a:txBody>
                  <a:tcPr>
                    <a:solidFill>
                      <a:srgbClr val="D0D8E8"/>
                    </a:solidFill>
                  </a:tcPr>
                </a:tc>
              </a:tr>
            </a:tbl>
          </a:graphicData>
        </a:graphic>
      </p:graphicFrame>
      <p:sp>
        <p:nvSpPr>
          <p:cNvPr id="7" name="Rectangular Callout 6"/>
          <p:cNvSpPr/>
          <p:nvPr/>
        </p:nvSpPr>
        <p:spPr>
          <a:xfrm>
            <a:off x="6814037" y="1632466"/>
            <a:ext cx="2025164" cy="3091934"/>
          </a:xfrm>
          <a:prstGeom prst="wedgeRectCallout">
            <a:avLst>
              <a:gd name="adj1" fmla="val -55940"/>
              <a:gd name="adj2" fmla="val 72113"/>
            </a:avLst>
          </a:prstGeom>
          <a:solidFill>
            <a:schemeClr val="bg1">
              <a:alpha val="0"/>
            </a:schemeClr>
          </a:solidFill>
          <a:ln>
            <a:solidFill>
              <a:srgbClr val="3D7FA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1600" baseline="0" dirty="0" smtClean="0">
                <a:solidFill>
                  <a:schemeClr val="tx1"/>
                </a:solidFill>
                <a:latin typeface="Arial" pitchFamily="34" charset="0"/>
                <a:cs typeface="Arial" pitchFamily="34" charset="0"/>
              </a:rPr>
              <a:t>Principal’s </a:t>
            </a:r>
            <a:r>
              <a:rPr lang="en-US" sz="1600" baseline="0" dirty="0">
                <a:solidFill>
                  <a:schemeClr val="tx1"/>
                </a:solidFill>
                <a:latin typeface="Arial" pitchFamily="34" charset="0"/>
                <a:cs typeface="Arial" pitchFamily="34" charset="0"/>
              </a:rPr>
              <a:t>score on this metric is </a:t>
            </a:r>
            <a:r>
              <a:rPr lang="en-US" sz="1600" baseline="0" dirty="0" smtClean="0">
                <a:solidFill>
                  <a:schemeClr val="tx1"/>
                </a:solidFill>
                <a:latin typeface="Arial" pitchFamily="34" charset="0"/>
                <a:cs typeface="Arial" pitchFamily="34" charset="0"/>
              </a:rPr>
              <a:t>0.2</a:t>
            </a:r>
            <a:r>
              <a:rPr lang="en-US" sz="1600" baseline="0" dirty="0">
                <a:solidFill>
                  <a:schemeClr val="tx1"/>
                </a:solidFill>
                <a:latin typeface="Arial" pitchFamily="34" charset="0"/>
                <a:cs typeface="Arial" pitchFamily="34" charset="0"/>
              </a:rPr>
              <a:t>. </a:t>
            </a:r>
            <a:r>
              <a:rPr lang="en-US" sz="1600" baseline="0" dirty="0" smtClean="0">
                <a:solidFill>
                  <a:schemeClr val="tx1"/>
                </a:solidFill>
                <a:latin typeface="Arial" pitchFamily="34" charset="0"/>
                <a:cs typeface="Arial" pitchFamily="34" charset="0"/>
              </a:rPr>
              <a:t> On average, students </a:t>
            </a:r>
            <a:r>
              <a:rPr lang="en-US" sz="1600" baseline="0" dirty="0">
                <a:solidFill>
                  <a:schemeClr val="tx1"/>
                </a:solidFill>
                <a:latin typeface="Arial" pitchFamily="34" charset="0"/>
                <a:cs typeface="Arial" pitchFamily="34" charset="0"/>
              </a:rPr>
              <a:t>at this school </a:t>
            </a:r>
            <a:r>
              <a:rPr lang="en-US" sz="1600" baseline="0" dirty="0" smtClean="0">
                <a:solidFill>
                  <a:schemeClr val="tx1"/>
                </a:solidFill>
                <a:latin typeface="Arial" pitchFamily="34" charset="0"/>
                <a:cs typeface="Arial" pitchFamily="34" charset="0"/>
              </a:rPr>
              <a:t>are </a:t>
            </a:r>
            <a:r>
              <a:rPr lang="en-US" sz="1600" baseline="0" dirty="0">
                <a:solidFill>
                  <a:schemeClr val="tx1"/>
                </a:solidFill>
                <a:latin typeface="Arial" pitchFamily="34" charset="0"/>
                <a:cs typeface="Arial" pitchFamily="34" charset="0"/>
              </a:rPr>
              <a:t>passing </a:t>
            </a:r>
            <a:r>
              <a:rPr lang="en-US" sz="1600" baseline="0" dirty="0" smtClean="0">
                <a:solidFill>
                  <a:schemeClr val="tx1"/>
                </a:solidFill>
                <a:latin typeface="Arial" pitchFamily="34" charset="0"/>
                <a:cs typeface="Arial" pitchFamily="34" charset="0"/>
              </a:rPr>
              <a:t>0.2 </a:t>
            </a:r>
            <a:r>
              <a:rPr lang="en-US" sz="1600" baseline="0" dirty="0">
                <a:solidFill>
                  <a:schemeClr val="tx1"/>
                </a:solidFill>
                <a:latin typeface="Arial" pitchFamily="34" charset="0"/>
                <a:cs typeface="Arial" pitchFamily="34" charset="0"/>
              </a:rPr>
              <a:t>Regents E</a:t>
            </a:r>
            <a:r>
              <a:rPr lang="en-US" sz="1600" baseline="0" dirty="0" smtClean="0">
                <a:solidFill>
                  <a:schemeClr val="tx1"/>
                </a:solidFill>
                <a:latin typeface="Arial" pitchFamily="34" charset="0"/>
                <a:cs typeface="Arial" pitchFamily="34" charset="0"/>
              </a:rPr>
              <a:t>xams more </a:t>
            </a:r>
            <a:r>
              <a:rPr lang="en-US" sz="1600" baseline="0" dirty="0">
                <a:solidFill>
                  <a:schemeClr val="tx1"/>
                </a:solidFill>
                <a:latin typeface="Arial" pitchFamily="34" charset="0"/>
                <a:cs typeface="Arial" pitchFamily="34" charset="0"/>
              </a:rPr>
              <a:t>than similar </a:t>
            </a:r>
            <a:r>
              <a:rPr lang="en-US" sz="1600" baseline="0" dirty="0" smtClean="0">
                <a:solidFill>
                  <a:schemeClr val="tx1"/>
                </a:solidFill>
                <a:latin typeface="Arial" pitchFamily="34" charset="0"/>
                <a:cs typeface="Arial" pitchFamily="34" charset="0"/>
              </a:rPr>
              <a:t>students statewide. A zero</a:t>
            </a:r>
            <a:r>
              <a:rPr lang="en-US" sz="1600" dirty="0" smtClean="0">
                <a:solidFill>
                  <a:schemeClr val="tx1"/>
                </a:solidFill>
                <a:latin typeface="Arial" pitchFamily="34" charset="0"/>
                <a:cs typeface="Arial" pitchFamily="34" charset="0"/>
              </a:rPr>
              <a:t> </a:t>
            </a:r>
            <a:r>
              <a:rPr lang="en-US" sz="1600" baseline="0" dirty="0" smtClean="0">
                <a:solidFill>
                  <a:schemeClr val="tx1"/>
                </a:solidFill>
                <a:latin typeface="Arial" pitchFamily="34" charset="0"/>
                <a:cs typeface="Arial" pitchFamily="34" charset="0"/>
              </a:rPr>
              <a:t>represents average or effective results.</a:t>
            </a:r>
          </a:p>
        </p:txBody>
      </p:sp>
      <p:sp>
        <p:nvSpPr>
          <p:cNvPr id="8" name="TextBox 4"/>
          <p:cNvSpPr txBox="1">
            <a:spLocks noChangeArrowheads="1"/>
          </p:cNvSpPr>
          <p:nvPr/>
        </p:nvSpPr>
        <p:spPr bwMode="auto">
          <a:xfrm>
            <a:off x="2148383" y="1447800"/>
            <a:ext cx="3249608" cy="369332"/>
          </a:xfrm>
          <a:prstGeom prst="rect">
            <a:avLst/>
          </a:prstGeom>
          <a:noFill/>
          <a:ln w="9525">
            <a:noFill/>
            <a:miter lim="800000"/>
            <a:headEnd/>
            <a:tailEnd/>
          </a:ln>
        </p:spPr>
        <p:txBody>
          <a:bodyPr wrap="none">
            <a:spAutoFit/>
          </a:bodyPr>
          <a:lstStyle/>
          <a:p>
            <a:r>
              <a:rPr lang="en-US" baseline="0" dirty="0">
                <a:latin typeface="Arial" pitchFamily="34" charset="0"/>
                <a:cs typeface="Arial" pitchFamily="34" charset="0"/>
              </a:rPr>
              <a:t>S</a:t>
            </a:r>
            <a:r>
              <a:rPr lang="en-US" baseline="0" dirty="0" smtClean="0">
                <a:latin typeface="Arial" pitchFamily="34" charset="0"/>
                <a:cs typeface="Arial" pitchFamily="34" charset="0"/>
              </a:rPr>
              <a:t>implified Illustrative Example</a:t>
            </a:r>
            <a:endParaRPr lang="en-US" dirty="0">
              <a:latin typeface="Arial" pitchFamily="34" charset="0"/>
              <a:cs typeface="Arial" pitchFamily="34" charset="0"/>
            </a:endParaRPr>
          </a:p>
        </p:txBody>
      </p:sp>
      <p:sp>
        <p:nvSpPr>
          <p:cNvPr id="9" name="TextBox 8"/>
          <p:cNvSpPr txBox="1"/>
          <p:nvPr/>
        </p:nvSpPr>
        <p:spPr>
          <a:xfrm>
            <a:off x="334098" y="5892225"/>
            <a:ext cx="8156638" cy="584775"/>
          </a:xfrm>
          <a:prstGeom prst="rect">
            <a:avLst/>
          </a:prstGeom>
          <a:noFill/>
        </p:spPr>
        <p:txBody>
          <a:bodyPr wrap="square" rtlCol="0">
            <a:spAutoFit/>
          </a:bodyPr>
          <a:lstStyle/>
          <a:p>
            <a:r>
              <a:rPr lang="en-US" sz="1600" b="1" baseline="0" dirty="0" smtClean="0">
                <a:latin typeface="Arial" pitchFamily="34" charset="0"/>
                <a:cs typeface="Arial" pitchFamily="34" charset="0"/>
              </a:rPr>
              <a:t>NOTE: </a:t>
            </a:r>
            <a:r>
              <a:rPr lang="en-US" sz="1600" baseline="0" dirty="0" smtClean="0">
                <a:latin typeface="Arial" pitchFamily="34" charset="0"/>
                <a:cs typeface="Arial" pitchFamily="34" charset="0"/>
              </a:rPr>
              <a:t>0 means student or school achieved the average (or “effective”) result compared to similar students statewide.</a:t>
            </a:r>
            <a:endParaRPr lang="en-US" sz="1600" dirty="0">
              <a:latin typeface="Arial" pitchFamily="34" charset="0"/>
              <a:cs typeface="Arial" pitchFamily="34" charset="0"/>
            </a:endParaRPr>
          </a:p>
        </p:txBody>
      </p:sp>
    </p:spTree>
    <p:extLst>
      <p:ext uri="{BB962C8B-B14F-4D97-AF65-F5344CB8AC3E}">
        <p14:creationId xmlns="" xmlns:p14="http://schemas.microsoft.com/office/powerpoint/2010/main" val="299178857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Find the Growth in Regents Score</a:t>
            </a:r>
            <a:endParaRPr lang="en-US" dirty="0"/>
          </a:p>
        </p:txBody>
      </p:sp>
      <p:sp>
        <p:nvSpPr>
          <p:cNvPr id="3" name="Footer Placeholder 2"/>
          <p:cNvSpPr>
            <a:spLocks noGrp="1"/>
          </p:cNvSpPr>
          <p:nvPr>
            <p:ph type="ftr" sz="quarter" idx="10"/>
          </p:nvPr>
        </p:nvSpPr>
        <p:spPr/>
        <p:txBody>
          <a:bodyPr/>
          <a:lstStyle/>
          <a:p>
            <a:pPr>
              <a:defRPr/>
            </a:pPr>
            <a:r>
              <a:rPr lang="en-US" smtClean="0"/>
              <a:t>EngageNY.org</a:t>
            </a:r>
            <a:endParaRPr lang="en-US" dirty="0"/>
          </a:p>
        </p:txBody>
      </p:sp>
      <p:sp>
        <p:nvSpPr>
          <p:cNvPr id="4" name="Slide Number Placeholder 3"/>
          <p:cNvSpPr>
            <a:spLocks noGrp="1"/>
          </p:cNvSpPr>
          <p:nvPr>
            <p:ph type="sldNum" sz="quarter" idx="11"/>
          </p:nvPr>
        </p:nvSpPr>
        <p:spPr/>
        <p:txBody>
          <a:bodyPr/>
          <a:lstStyle/>
          <a:p>
            <a:pPr>
              <a:defRPr/>
            </a:pPr>
            <a:fld id="{7E615206-B728-42A4-9F4B-70C24940BA26}" type="slidenum">
              <a:rPr lang="en-US" smtClean="0"/>
              <a:pPr>
                <a:defRPr/>
              </a:pPr>
              <a:t>67</a:t>
            </a:fld>
            <a:endParaRPr lang="en-US" dirty="0"/>
          </a:p>
        </p:txBody>
      </p:sp>
      <p:graphicFrame>
        <p:nvGraphicFramePr>
          <p:cNvPr id="5" name="Content Placeholder 3"/>
          <p:cNvGraphicFramePr>
            <a:graphicFrameLocks/>
          </p:cNvGraphicFramePr>
          <p:nvPr>
            <p:extLst>
              <p:ext uri="{D42A27DB-BD31-4B8C-83A1-F6EECF244321}">
                <p14:modId xmlns="" xmlns:p14="http://schemas.microsoft.com/office/powerpoint/2010/main" val="958116313"/>
              </p:ext>
            </p:extLst>
          </p:nvPr>
        </p:nvGraphicFramePr>
        <p:xfrm>
          <a:off x="609600" y="1295400"/>
          <a:ext cx="6509626" cy="3869771"/>
        </p:xfrm>
        <a:graphic>
          <a:graphicData uri="http://schemas.openxmlformats.org/drawingml/2006/table">
            <a:tbl>
              <a:tblPr firstRow="1" bandRow="1">
                <a:tableStyleId>{5C22544A-7EE6-4342-B048-85BDC9FD1C3A}</a:tableStyleId>
              </a:tblPr>
              <a:tblGrid>
                <a:gridCol w="1303717"/>
                <a:gridCol w="1934783"/>
                <a:gridCol w="1943100"/>
                <a:gridCol w="1328026"/>
              </a:tblGrid>
              <a:tr h="1112837">
                <a:tc>
                  <a:txBody>
                    <a:bodyPr/>
                    <a:lstStyle/>
                    <a:p>
                      <a:r>
                        <a:rPr lang="en-US" sz="1600" dirty="0" smtClean="0">
                          <a:latin typeface="Arial" pitchFamily="34" charset="0"/>
                          <a:cs typeface="Arial" pitchFamily="34" charset="0"/>
                        </a:rPr>
                        <a:t>Student</a:t>
                      </a:r>
                      <a:endParaRPr lang="en-US" sz="1600" dirty="0">
                        <a:latin typeface="Arial" pitchFamily="34" charset="0"/>
                        <a:cs typeface="Arial" pitchFamily="34" charset="0"/>
                      </a:endParaRPr>
                    </a:p>
                  </a:txBody>
                  <a:tcPr>
                    <a:solidFill>
                      <a:srgbClr val="3D7FA9"/>
                    </a:solidFill>
                  </a:tcPr>
                </a:tc>
                <a:tc>
                  <a:txBody>
                    <a:bodyPr/>
                    <a:lstStyle/>
                    <a:p>
                      <a:r>
                        <a:rPr lang="en-US" sz="1600" dirty="0" smtClean="0">
                          <a:latin typeface="Arial" pitchFamily="34" charset="0"/>
                          <a:cs typeface="Arial" pitchFamily="34" charset="0"/>
                        </a:rPr>
                        <a:t>Number of Regents Passed This </a:t>
                      </a:r>
                      <a:r>
                        <a:rPr lang="en-US" sz="1600" baseline="0" dirty="0" smtClean="0">
                          <a:latin typeface="Arial" pitchFamily="34" charset="0"/>
                          <a:cs typeface="Arial" pitchFamily="34" charset="0"/>
                        </a:rPr>
                        <a:t>Year For This Student</a:t>
                      </a:r>
                      <a:endParaRPr lang="en-US" sz="1600" dirty="0">
                        <a:latin typeface="Arial" pitchFamily="34" charset="0"/>
                        <a:cs typeface="Arial" pitchFamily="34" charset="0"/>
                      </a:endParaRPr>
                    </a:p>
                  </a:txBody>
                  <a:tcPr>
                    <a:solidFill>
                      <a:srgbClr val="3D7FA9"/>
                    </a:solidFill>
                  </a:tcPr>
                </a:tc>
                <a:tc>
                  <a:txBody>
                    <a:bodyPr/>
                    <a:lstStyle/>
                    <a:p>
                      <a:r>
                        <a:rPr lang="en-US" sz="1600" dirty="0" smtClean="0">
                          <a:latin typeface="Arial" pitchFamily="34" charset="0"/>
                          <a:cs typeface="Arial" pitchFamily="34" charset="0"/>
                        </a:rPr>
                        <a:t>Number of Regents Passed This Year by Similar Students</a:t>
                      </a:r>
                      <a:endParaRPr lang="en-US" sz="1600" dirty="0">
                        <a:latin typeface="Arial" pitchFamily="34" charset="0"/>
                        <a:cs typeface="Arial" pitchFamily="34" charset="0"/>
                      </a:endParaRPr>
                    </a:p>
                  </a:txBody>
                  <a:tcPr>
                    <a:solidFill>
                      <a:srgbClr val="3D7FA9"/>
                    </a:solidFill>
                  </a:tcPr>
                </a:tc>
                <a:tc>
                  <a:txBody>
                    <a:bodyPr/>
                    <a:lstStyle/>
                    <a:p>
                      <a:r>
                        <a:rPr lang="en-US" sz="1600" dirty="0" smtClean="0">
                          <a:latin typeface="Arial" pitchFamily="34" charset="0"/>
                          <a:cs typeface="Arial" pitchFamily="34" charset="0"/>
                        </a:rPr>
                        <a:t>Difference</a:t>
                      </a:r>
                      <a:endParaRPr lang="en-US" sz="1600" dirty="0">
                        <a:latin typeface="Arial" pitchFamily="34" charset="0"/>
                        <a:cs typeface="Arial" pitchFamily="34" charset="0"/>
                      </a:endParaRPr>
                    </a:p>
                  </a:txBody>
                  <a:tcPr>
                    <a:solidFill>
                      <a:srgbClr val="3D7FA9"/>
                    </a:solidFill>
                  </a:tcPr>
                </a:tc>
              </a:tr>
              <a:tr h="362969">
                <a:tc>
                  <a:txBody>
                    <a:bodyPr/>
                    <a:lstStyle/>
                    <a:p>
                      <a:r>
                        <a:rPr lang="en-US" sz="1600" dirty="0" smtClean="0">
                          <a:latin typeface="Arial" pitchFamily="34" charset="0"/>
                          <a:cs typeface="Arial" pitchFamily="34" charset="0"/>
                        </a:rPr>
                        <a:t>Sophia</a:t>
                      </a:r>
                    </a:p>
                  </a:txBody>
                  <a:tcPr>
                    <a:solidFill>
                      <a:srgbClr val="D0D8E8"/>
                    </a:solidFill>
                  </a:tcPr>
                </a:tc>
                <a:tc>
                  <a:txBody>
                    <a:bodyPr/>
                    <a:lstStyle/>
                    <a:p>
                      <a:r>
                        <a:rPr lang="en-US" sz="1600" dirty="0" smtClean="0">
                          <a:latin typeface="Arial" pitchFamily="34" charset="0"/>
                          <a:cs typeface="Arial" pitchFamily="34" charset="0"/>
                        </a:rPr>
                        <a:t>0</a:t>
                      </a:r>
                      <a:endParaRPr lang="en-US" sz="1600" dirty="0">
                        <a:latin typeface="Arial" pitchFamily="34" charset="0"/>
                        <a:cs typeface="Arial" pitchFamily="34" charset="0"/>
                      </a:endParaRPr>
                    </a:p>
                  </a:txBody>
                  <a:tcPr>
                    <a:solidFill>
                      <a:srgbClr val="D0D8E8"/>
                    </a:solidFill>
                  </a:tcPr>
                </a:tc>
                <a:tc>
                  <a:txBody>
                    <a:bodyPr/>
                    <a:lstStyle/>
                    <a:p>
                      <a:r>
                        <a:rPr lang="en-US" sz="1600" dirty="0" smtClean="0">
                          <a:latin typeface="Arial" pitchFamily="34" charset="0"/>
                          <a:cs typeface="Arial" pitchFamily="34" charset="0"/>
                        </a:rPr>
                        <a:t>1</a:t>
                      </a:r>
                      <a:endParaRPr lang="en-US" sz="1600" dirty="0">
                        <a:latin typeface="Arial" pitchFamily="34" charset="0"/>
                        <a:cs typeface="Arial" pitchFamily="34" charset="0"/>
                      </a:endParaRPr>
                    </a:p>
                  </a:txBody>
                  <a:tcPr>
                    <a:solidFill>
                      <a:srgbClr val="D0D8E8"/>
                    </a:solidFill>
                  </a:tcPr>
                </a:tc>
                <a:tc>
                  <a:txBody>
                    <a:bodyPr/>
                    <a:lstStyle/>
                    <a:p>
                      <a:r>
                        <a:rPr lang="en-US" sz="1600" dirty="0" smtClean="0">
                          <a:solidFill>
                            <a:srgbClr val="FF0000"/>
                          </a:solidFill>
                          <a:latin typeface="Arial" pitchFamily="34" charset="0"/>
                          <a:cs typeface="Arial" pitchFamily="34" charset="0"/>
                        </a:rPr>
                        <a:t>-1</a:t>
                      </a:r>
                      <a:endParaRPr lang="en-US" sz="1600" dirty="0">
                        <a:solidFill>
                          <a:srgbClr val="FF0000"/>
                        </a:solidFill>
                        <a:latin typeface="Arial" pitchFamily="34" charset="0"/>
                        <a:cs typeface="Arial" pitchFamily="34" charset="0"/>
                      </a:endParaRPr>
                    </a:p>
                  </a:txBody>
                  <a:tcPr>
                    <a:solidFill>
                      <a:srgbClr val="D0D8E8"/>
                    </a:solidFill>
                  </a:tcPr>
                </a:tc>
              </a:tr>
              <a:tr h="362969">
                <a:tc>
                  <a:txBody>
                    <a:bodyPr/>
                    <a:lstStyle/>
                    <a:p>
                      <a:r>
                        <a:rPr lang="en-US" sz="1600" dirty="0" smtClean="0">
                          <a:latin typeface="Arial" pitchFamily="34" charset="0"/>
                          <a:cs typeface="Arial" pitchFamily="34" charset="0"/>
                        </a:rPr>
                        <a:t>Edgar</a:t>
                      </a:r>
                    </a:p>
                  </a:txBody>
                  <a:tcPr>
                    <a:solidFill>
                      <a:srgbClr val="E9EDF4"/>
                    </a:solidFill>
                  </a:tcPr>
                </a:tc>
                <a:tc>
                  <a:txBody>
                    <a:bodyPr/>
                    <a:lstStyle/>
                    <a:p>
                      <a:r>
                        <a:rPr lang="en-US" sz="1600" dirty="0" smtClean="0">
                          <a:latin typeface="Arial" pitchFamily="34" charset="0"/>
                          <a:cs typeface="Arial" pitchFamily="34" charset="0"/>
                        </a:rPr>
                        <a:t>1</a:t>
                      </a:r>
                      <a:endParaRPr lang="en-US" sz="1600" dirty="0">
                        <a:latin typeface="Arial" pitchFamily="34" charset="0"/>
                        <a:cs typeface="Arial" pitchFamily="34" charset="0"/>
                      </a:endParaRPr>
                    </a:p>
                  </a:txBody>
                  <a:tcPr>
                    <a:solidFill>
                      <a:srgbClr val="E9EDF4"/>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Arial" pitchFamily="34" charset="0"/>
                          <a:cs typeface="Arial" pitchFamily="34" charset="0"/>
                        </a:rPr>
                        <a:t>2</a:t>
                      </a:r>
                    </a:p>
                  </a:txBody>
                  <a:tcPr>
                    <a:solidFill>
                      <a:srgbClr val="E9EDF4"/>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solidFill>
                            <a:srgbClr val="FF0000"/>
                          </a:solidFill>
                          <a:latin typeface="Arial" pitchFamily="34" charset="0"/>
                          <a:cs typeface="Arial" pitchFamily="34" charset="0"/>
                        </a:rPr>
                        <a:t>-1</a:t>
                      </a:r>
                    </a:p>
                  </a:txBody>
                  <a:tcPr>
                    <a:solidFill>
                      <a:srgbClr val="E9EDF4"/>
                    </a:solidFill>
                  </a:tcPr>
                </a:tc>
              </a:tr>
              <a:tr h="362969">
                <a:tc>
                  <a:txBody>
                    <a:bodyPr/>
                    <a:lstStyle/>
                    <a:p>
                      <a:r>
                        <a:rPr lang="en-US" sz="1600" dirty="0" smtClean="0">
                          <a:latin typeface="Arial" pitchFamily="34" charset="0"/>
                          <a:cs typeface="Arial" pitchFamily="34" charset="0"/>
                        </a:rPr>
                        <a:t>Tom</a:t>
                      </a:r>
                    </a:p>
                  </a:txBody>
                  <a:tcPr>
                    <a:solidFill>
                      <a:srgbClr val="D0D8E8"/>
                    </a:solidFill>
                  </a:tcPr>
                </a:tc>
                <a:tc>
                  <a:txBody>
                    <a:bodyPr/>
                    <a:lstStyle/>
                    <a:p>
                      <a:r>
                        <a:rPr lang="en-US" sz="1600" dirty="0" smtClean="0">
                          <a:latin typeface="Arial" pitchFamily="34" charset="0"/>
                          <a:cs typeface="Arial" pitchFamily="34" charset="0"/>
                        </a:rPr>
                        <a:t>2</a:t>
                      </a:r>
                      <a:endParaRPr lang="en-US" sz="1600" dirty="0">
                        <a:latin typeface="Arial" pitchFamily="34" charset="0"/>
                        <a:cs typeface="Arial" pitchFamily="34" charset="0"/>
                      </a:endParaRPr>
                    </a:p>
                  </a:txBody>
                  <a:tcPr>
                    <a:solidFill>
                      <a:srgbClr val="D0D8E8"/>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Arial" pitchFamily="34" charset="0"/>
                          <a:cs typeface="Arial" pitchFamily="34" charset="0"/>
                        </a:rPr>
                        <a:t>2</a:t>
                      </a:r>
                    </a:p>
                  </a:txBody>
                  <a:tcPr>
                    <a:solidFill>
                      <a:srgbClr val="D0D8E8"/>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solidFill>
                            <a:srgbClr val="FF0000"/>
                          </a:solidFill>
                          <a:latin typeface="Arial" pitchFamily="34" charset="0"/>
                          <a:cs typeface="Arial" pitchFamily="34" charset="0"/>
                        </a:rPr>
                        <a:t>0</a:t>
                      </a:r>
                    </a:p>
                  </a:txBody>
                  <a:tcPr>
                    <a:solidFill>
                      <a:srgbClr val="D0D8E8"/>
                    </a:solidFill>
                  </a:tcPr>
                </a:tc>
              </a:tr>
              <a:tr h="362969">
                <a:tc>
                  <a:txBody>
                    <a:bodyPr/>
                    <a:lstStyle/>
                    <a:p>
                      <a:r>
                        <a:rPr lang="en-US" sz="1600" dirty="0" smtClean="0">
                          <a:latin typeface="Arial" pitchFamily="34" charset="0"/>
                          <a:cs typeface="Arial" pitchFamily="34" charset="0"/>
                        </a:rPr>
                        <a:t>Jenny</a:t>
                      </a:r>
                    </a:p>
                  </a:txBody>
                  <a:tcPr>
                    <a:solidFill>
                      <a:srgbClr val="E9EDF4"/>
                    </a:solidFill>
                  </a:tcPr>
                </a:tc>
                <a:tc>
                  <a:txBody>
                    <a:bodyPr/>
                    <a:lstStyle/>
                    <a:p>
                      <a:r>
                        <a:rPr lang="en-US" sz="1600" dirty="0" smtClean="0">
                          <a:latin typeface="Arial" pitchFamily="34" charset="0"/>
                          <a:cs typeface="Arial" pitchFamily="34" charset="0"/>
                        </a:rPr>
                        <a:t>2</a:t>
                      </a:r>
                      <a:endParaRPr lang="en-US" sz="1600" dirty="0">
                        <a:latin typeface="Arial" pitchFamily="34" charset="0"/>
                        <a:cs typeface="Arial" pitchFamily="34" charset="0"/>
                      </a:endParaRPr>
                    </a:p>
                  </a:txBody>
                  <a:tcPr>
                    <a:solidFill>
                      <a:srgbClr val="E9EDF4"/>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Arial" pitchFamily="34" charset="0"/>
                          <a:cs typeface="Arial" pitchFamily="34" charset="0"/>
                        </a:rPr>
                        <a:t>1</a:t>
                      </a:r>
                    </a:p>
                  </a:txBody>
                  <a:tcPr>
                    <a:solidFill>
                      <a:srgbClr val="E9EDF4"/>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solidFill>
                            <a:srgbClr val="FF0000"/>
                          </a:solidFill>
                          <a:latin typeface="Arial" pitchFamily="34" charset="0"/>
                          <a:cs typeface="Arial" pitchFamily="34" charset="0"/>
                        </a:rPr>
                        <a:t>1</a:t>
                      </a:r>
                    </a:p>
                  </a:txBody>
                  <a:tcPr>
                    <a:solidFill>
                      <a:srgbClr val="E9EDF4"/>
                    </a:solidFill>
                  </a:tcPr>
                </a:tc>
              </a:tr>
              <a:tr h="362969">
                <a:tc>
                  <a:txBody>
                    <a:bodyPr/>
                    <a:lstStyle/>
                    <a:p>
                      <a:r>
                        <a:rPr lang="en-US" sz="1600" dirty="0" smtClean="0">
                          <a:latin typeface="Arial" pitchFamily="34" charset="0"/>
                          <a:cs typeface="Arial" pitchFamily="34" charset="0"/>
                        </a:rPr>
                        <a:t>Daniel</a:t>
                      </a:r>
                    </a:p>
                  </a:txBody>
                  <a:tcPr>
                    <a:solidFill>
                      <a:srgbClr val="D0D8E8"/>
                    </a:solidFill>
                  </a:tcPr>
                </a:tc>
                <a:tc>
                  <a:txBody>
                    <a:bodyPr/>
                    <a:lstStyle/>
                    <a:p>
                      <a:r>
                        <a:rPr lang="en-US" sz="1600" dirty="0" smtClean="0">
                          <a:latin typeface="Arial" pitchFamily="34" charset="0"/>
                          <a:cs typeface="Arial" pitchFamily="34" charset="0"/>
                        </a:rPr>
                        <a:t>3</a:t>
                      </a:r>
                      <a:endParaRPr lang="en-US" sz="1600" dirty="0">
                        <a:latin typeface="Arial" pitchFamily="34" charset="0"/>
                        <a:cs typeface="Arial" pitchFamily="34" charset="0"/>
                      </a:endParaRPr>
                    </a:p>
                  </a:txBody>
                  <a:tcPr>
                    <a:solidFill>
                      <a:srgbClr val="D0D8E8"/>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Arial" pitchFamily="34" charset="0"/>
                          <a:cs typeface="Arial" pitchFamily="34" charset="0"/>
                        </a:rPr>
                        <a:t>2</a:t>
                      </a:r>
                    </a:p>
                  </a:txBody>
                  <a:tcPr>
                    <a:solidFill>
                      <a:srgbClr val="D0D8E8"/>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solidFill>
                            <a:srgbClr val="FF0000"/>
                          </a:solidFill>
                          <a:latin typeface="Arial" pitchFamily="34" charset="0"/>
                          <a:cs typeface="Arial" pitchFamily="34" charset="0"/>
                        </a:rPr>
                        <a:t>1</a:t>
                      </a:r>
                    </a:p>
                  </a:txBody>
                  <a:tcPr>
                    <a:solidFill>
                      <a:srgbClr val="D0D8E8"/>
                    </a:solidFill>
                  </a:tcPr>
                </a:tc>
              </a:tr>
              <a:tr h="362969">
                <a:tc gridSpan="3">
                  <a:txBody>
                    <a:bodyPr/>
                    <a:lstStyle/>
                    <a:p>
                      <a:r>
                        <a:rPr lang="en-US" sz="1600" dirty="0" smtClean="0">
                          <a:latin typeface="Arial" pitchFamily="34" charset="0"/>
                          <a:cs typeface="Arial" pitchFamily="34" charset="0"/>
                        </a:rPr>
                        <a:t>Total Difference (Sum of Differences)</a:t>
                      </a:r>
                    </a:p>
                  </a:txBody>
                  <a:tcPr>
                    <a:solidFill>
                      <a:srgbClr val="E9EDF4"/>
                    </a:solidFill>
                  </a:tcPr>
                </a:tc>
                <a:tc hMerge="1">
                  <a:txBody>
                    <a:bodyPr/>
                    <a:lstStyle/>
                    <a:p>
                      <a:endParaRPr lang="en-US" sz="1400" dirty="0"/>
                    </a:p>
                  </a:txBody>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solidFill>
                            <a:srgbClr val="FF0000"/>
                          </a:solidFill>
                          <a:latin typeface="Arial" pitchFamily="34" charset="0"/>
                          <a:cs typeface="Arial" pitchFamily="34" charset="0"/>
                        </a:rPr>
                        <a:t>0</a:t>
                      </a:r>
                    </a:p>
                  </a:txBody>
                  <a:tcPr>
                    <a:solidFill>
                      <a:srgbClr val="E9EDF4"/>
                    </a:solidFill>
                  </a:tcPr>
                </a:tc>
              </a:tr>
              <a:tr h="548849">
                <a:tc gridSpan="3">
                  <a:txBody>
                    <a:bodyPr/>
                    <a:lstStyle/>
                    <a:p>
                      <a:r>
                        <a:rPr lang="en-US" sz="1600" dirty="0" smtClean="0">
                          <a:latin typeface="Arial" pitchFamily="34" charset="0"/>
                          <a:cs typeface="Arial" pitchFamily="34" charset="0"/>
                        </a:rPr>
                        <a:t>Average</a:t>
                      </a:r>
                      <a:r>
                        <a:rPr lang="en-US" sz="1600" baseline="0" dirty="0" smtClean="0">
                          <a:latin typeface="Arial" pitchFamily="34" charset="0"/>
                          <a:cs typeface="Arial" pitchFamily="34" charset="0"/>
                        </a:rPr>
                        <a:t> Difference (Total Difference/Number of Students)</a:t>
                      </a:r>
                      <a:endParaRPr lang="en-US" sz="1600" dirty="0" smtClean="0">
                        <a:latin typeface="Arial" pitchFamily="34" charset="0"/>
                        <a:cs typeface="Arial" pitchFamily="34" charset="0"/>
                      </a:endParaRPr>
                    </a:p>
                  </a:txBody>
                  <a:tcPr>
                    <a:solidFill>
                      <a:srgbClr val="D0D8E8"/>
                    </a:solidFill>
                  </a:tcPr>
                </a:tc>
                <a:tc hMerge="1">
                  <a:txBody>
                    <a:bodyPr/>
                    <a:lstStyle/>
                    <a:p>
                      <a:endParaRPr lang="en-US"/>
                    </a:p>
                  </a:txBody>
                  <a:tcPr/>
                </a:tc>
                <a:tc hMerge="1">
                  <a:txBody>
                    <a:bodyPr/>
                    <a:lstStyle/>
                    <a:p>
                      <a:endParaRPr 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solidFill>
                            <a:srgbClr val="FF0000"/>
                          </a:solidFill>
                          <a:latin typeface="Arial" pitchFamily="34" charset="0"/>
                          <a:cs typeface="Arial" pitchFamily="34" charset="0"/>
                        </a:rPr>
                        <a:t>0 / 5 = 0</a:t>
                      </a:r>
                    </a:p>
                  </a:txBody>
                  <a:tcPr>
                    <a:solidFill>
                      <a:srgbClr val="D0D8E8"/>
                    </a:solidFill>
                  </a:tcPr>
                </a:tc>
              </a:tr>
            </a:tbl>
          </a:graphicData>
        </a:graphic>
      </p:graphicFrame>
      <p:sp>
        <p:nvSpPr>
          <p:cNvPr id="6" name="Rectangular Callout 5"/>
          <p:cNvSpPr/>
          <p:nvPr/>
        </p:nvSpPr>
        <p:spPr>
          <a:xfrm>
            <a:off x="7086600" y="1219200"/>
            <a:ext cx="1971767" cy="2925576"/>
          </a:xfrm>
          <a:prstGeom prst="wedgeRectCallout">
            <a:avLst>
              <a:gd name="adj1" fmla="val -64751"/>
              <a:gd name="adj2" fmla="val 74910"/>
            </a:avLst>
          </a:prstGeom>
          <a:solidFill>
            <a:schemeClr val="bg1">
              <a:alpha val="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1600" baseline="0" dirty="0" smtClean="0">
                <a:solidFill>
                  <a:srgbClr val="FF0000"/>
                </a:solidFill>
                <a:latin typeface="Arial" pitchFamily="34" charset="0"/>
                <a:cs typeface="Arial" pitchFamily="34" charset="0"/>
              </a:rPr>
              <a:t>Principal’s </a:t>
            </a:r>
            <a:r>
              <a:rPr lang="en-US" sz="1600" baseline="0" dirty="0">
                <a:solidFill>
                  <a:srgbClr val="FF0000"/>
                </a:solidFill>
                <a:latin typeface="Arial" pitchFamily="34" charset="0"/>
                <a:cs typeface="Arial" pitchFamily="34" charset="0"/>
              </a:rPr>
              <a:t>score on this metric is </a:t>
            </a:r>
            <a:r>
              <a:rPr lang="en-US" sz="1600" baseline="0" dirty="0" smtClean="0">
                <a:solidFill>
                  <a:srgbClr val="FF0000"/>
                </a:solidFill>
                <a:latin typeface="Arial" pitchFamily="34" charset="0"/>
                <a:cs typeface="Arial" pitchFamily="34" charset="0"/>
              </a:rPr>
              <a:t>0.0.  Students </a:t>
            </a:r>
            <a:r>
              <a:rPr lang="en-US" sz="1600" baseline="0" dirty="0">
                <a:solidFill>
                  <a:srgbClr val="FF0000"/>
                </a:solidFill>
                <a:latin typeface="Arial" pitchFamily="34" charset="0"/>
                <a:cs typeface="Arial" pitchFamily="34" charset="0"/>
              </a:rPr>
              <a:t>at this school on average are passing </a:t>
            </a:r>
            <a:r>
              <a:rPr lang="en-US" sz="1600" baseline="0" dirty="0" smtClean="0">
                <a:solidFill>
                  <a:srgbClr val="FF0000"/>
                </a:solidFill>
                <a:latin typeface="Arial" pitchFamily="34" charset="0"/>
                <a:cs typeface="Arial" pitchFamily="34" charset="0"/>
              </a:rPr>
              <a:t>about the same number of  </a:t>
            </a:r>
            <a:r>
              <a:rPr lang="en-US" sz="1600" baseline="0" dirty="0">
                <a:solidFill>
                  <a:srgbClr val="FF0000"/>
                </a:solidFill>
                <a:latin typeface="Arial" pitchFamily="34" charset="0"/>
                <a:cs typeface="Arial" pitchFamily="34" charset="0"/>
              </a:rPr>
              <a:t>Regents E</a:t>
            </a:r>
            <a:r>
              <a:rPr lang="en-US" sz="1600" baseline="0" dirty="0" smtClean="0">
                <a:solidFill>
                  <a:srgbClr val="FF0000"/>
                </a:solidFill>
                <a:latin typeface="Arial" pitchFamily="34" charset="0"/>
                <a:cs typeface="Arial" pitchFamily="34" charset="0"/>
              </a:rPr>
              <a:t>xams as similar </a:t>
            </a:r>
            <a:r>
              <a:rPr lang="en-US" sz="1600" baseline="0" dirty="0">
                <a:solidFill>
                  <a:srgbClr val="FF0000"/>
                </a:solidFill>
                <a:latin typeface="Arial" pitchFamily="34" charset="0"/>
                <a:cs typeface="Arial" pitchFamily="34" charset="0"/>
              </a:rPr>
              <a:t>students</a:t>
            </a:r>
            <a:r>
              <a:rPr lang="en-US" sz="1600" baseline="0" dirty="0" smtClean="0">
                <a:solidFill>
                  <a:srgbClr val="FF0000"/>
                </a:solidFill>
                <a:latin typeface="Arial" pitchFamily="34" charset="0"/>
                <a:cs typeface="Arial" pitchFamily="34" charset="0"/>
              </a:rPr>
              <a:t>. A 0 represents average or effective results.</a:t>
            </a:r>
          </a:p>
          <a:p>
            <a:pPr>
              <a:defRPr/>
            </a:pPr>
            <a:endParaRPr lang="en-US" sz="1600" b="1" dirty="0">
              <a:solidFill>
                <a:srgbClr val="FF0000"/>
              </a:solidFill>
              <a:latin typeface="Arial Narrow" pitchFamily="34" charset="0"/>
            </a:endParaRPr>
          </a:p>
        </p:txBody>
      </p:sp>
    </p:spTree>
    <p:extLst>
      <p:ext uri="{BB962C8B-B14F-4D97-AF65-F5344CB8AC3E}">
        <p14:creationId xmlns="" xmlns:p14="http://schemas.microsoft.com/office/powerpoint/2010/main" val="51911188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Additional Details about 9-12 Comparative Growth in Regents Passed Metric</a:t>
            </a:r>
            <a:endParaRPr lang="en-US" dirty="0"/>
          </a:p>
        </p:txBody>
      </p:sp>
      <p:sp>
        <p:nvSpPr>
          <p:cNvPr id="3" name="Content Placeholder 2"/>
          <p:cNvSpPr>
            <a:spLocks noGrp="1"/>
          </p:cNvSpPr>
          <p:nvPr>
            <p:ph idx="1"/>
          </p:nvPr>
        </p:nvSpPr>
        <p:spPr>
          <a:xfrm>
            <a:off x="457200" y="1600200"/>
            <a:ext cx="8305800" cy="4724400"/>
          </a:xfrm>
        </p:spPr>
        <p:txBody>
          <a:bodyPr/>
          <a:lstStyle/>
          <a:p>
            <a:r>
              <a:rPr lang="en-US" sz="2000" dirty="0"/>
              <a:t>Which test scores count?</a:t>
            </a:r>
          </a:p>
          <a:p>
            <a:pPr lvl="1"/>
            <a:r>
              <a:rPr lang="en-US" sz="1600" b="0" dirty="0"/>
              <a:t>Count Regents Exam scores from August of prior year, January, and June.</a:t>
            </a:r>
          </a:p>
          <a:p>
            <a:pPr lvl="1"/>
            <a:r>
              <a:rPr lang="en-US" sz="1600" b="0" dirty="0"/>
              <a:t>Choose the higher of test scores within these administrations on same tests.</a:t>
            </a:r>
          </a:p>
          <a:p>
            <a:pPr lvl="1"/>
            <a:r>
              <a:rPr lang="en-US" sz="1600" b="0" dirty="0"/>
              <a:t>Student scores count up until they pass (after students pass, we </a:t>
            </a:r>
            <a:r>
              <a:rPr lang="en-US" sz="1600" b="0" dirty="0" smtClean="0"/>
              <a:t>do not </a:t>
            </a:r>
            <a:r>
              <a:rPr lang="en-US" sz="1600" b="0" dirty="0"/>
              <a:t>want the measure alone to encourage additional </a:t>
            </a:r>
            <a:r>
              <a:rPr lang="en-US" sz="1600" b="0" dirty="0" smtClean="0"/>
              <a:t>test taking, </a:t>
            </a:r>
            <a:r>
              <a:rPr lang="en-US" sz="1600" b="0" dirty="0"/>
              <a:t>which may not be necessary).</a:t>
            </a:r>
          </a:p>
          <a:p>
            <a:pPr lvl="1"/>
            <a:r>
              <a:rPr lang="en-US" sz="1600" b="0" dirty="0" smtClean="0"/>
              <a:t>Five </a:t>
            </a:r>
            <a:r>
              <a:rPr lang="en-US" sz="1600" b="0" dirty="0"/>
              <a:t>required Regents and no more than </a:t>
            </a:r>
            <a:r>
              <a:rPr lang="en-US" sz="1600" b="0" dirty="0" smtClean="0"/>
              <a:t>three </a:t>
            </a:r>
            <a:r>
              <a:rPr lang="en-US" sz="1600" b="0" dirty="0"/>
              <a:t>others will count.  </a:t>
            </a:r>
          </a:p>
          <a:p>
            <a:pPr lvl="1"/>
            <a:r>
              <a:rPr lang="en-US" sz="1600" b="0" dirty="0"/>
              <a:t>Passing score rules for </a:t>
            </a:r>
            <a:r>
              <a:rPr lang="en-US" sz="1600" b="0" dirty="0" smtClean="0"/>
              <a:t>SWDs are </a:t>
            </a:r>
            <a:r>
              <a:rPr lang="en-US" sz="1600" b="0" dirty="0"/>
              <a:t>accounted for.</a:t>
            </a:r>
          </a:p>
          <a:p>
            <a:pPr>
              <a:spcBef>
                <a:spcPts val="1200"/>
              </a:spcBef>
            </a:pPr>
            <a:r>
              <a:rPr lang="en-US" sz="2000" dirty="0"/>
              <a:t>Which students are included?</a:t>
            </a:r>
          </a:p>
          <a:p>
            <a:pPr lvl="1"/>
            <a:r>
              <a:rPr lang="en-US" sz="1600" b="0" dirty="0"/>
              <a:t>All students attributed to a school using </a:t>
            </a:r>
            <a:r>
              <a:rPr lang="en-US" sz="1600" b="0" dirty="0" smtClean="0"/>
              <a:t>NYSED’s </a:t>
            </a:r>
            <a:r>
              <a:rPr lang="en-US" sz="1600" b="0" dirty="0"/>
              <a:t>rule for minimum </a:t>
            </a:r>
            <a:r>
              <a:rPr lang="en-US" sz="1600" b="0" dirty="0" smtClean="0"/>
              <a:t>enrollment, </a:t>
            </a:r>
            <a:r>
              <a:rPr lang="en-US" sz="1600" b="0" dirty="0"/>
              <a:t>whether or not they take a Regents Exam during the year.</a:t>
            </a:r>
          </a:p>
          <a:p>
            <a:pPr lvl="1"/>
            <a:r>
              <a:rPr lang="en-US" sz="1600" b="0" dirty="0"/>
              <a:t>Students are included up to </a:t>
            </a:r>
            <a:r>
              <a:rPr lang="en-US" sz="1600" b="0" dirty="0" smtClean="0"/>
              <a:t>eight </a:t>
            </a:r>
            <a:r>
              <a:rPr lang="en-US" sz="1600" b="0" dirty="0"/>
              <a:t>years after first entering </a:t>
            </a:r>
            <a:r>
              <a:rPr lang="en-US" sz="1600" b="0" dirty="0" smtClean="0"/>
              <a:t>ninth </a:t>
            </a:r>
            <a:r>
              <a:rPr lang="en-US" sz="1600" b="0" dirty="0"/>
              <a:t>grade. </a:t>
            </a:r>
          </a:p>
          <a:p>
            <a:pPr lvl="1"/>
            <a:r>
              <a:rPr lang="en-US" sz="1600" b="0" dirty="0"/>
              <a:t>Students who exceed </a:t>
            </a:r>
            <a:r>
              <a:rPr lang="en-US" sz="1600" b="0" dirty="0" smtClean="0"/>
              <a:t>eight </a:t>
            </a:r>
            <a:r>
              <a:rPr lang="en-US" sz="1600" b="0" dirty="0"/>
              <a:t>Regents Exams passed are NOT included in a </a:t>
            </a:r>
            <a:r>
              <a:rPr lang="en-US" sz="1600" b="0" dirty="0" smtClean="0"/>
              <a:t>Grades 9</a:t>
            </a:r>
            <a:r>
              <a:rPr lang="en-US" sz="1600" b="0" dirty="0" smtClean="0">
                <a:latin typeface="Arial"/>
                <a:cs typeface="Arial"/>
              </a:rPr>
              <a:t>–</a:t>
            </a:r>
            <a:r>
              <a:rPr lang="en-US" sz="1600" b="0" dirty="0" smtClean="0"/>
              <a:t>12 </a:t>
            </a:r>
            <a:r>
              <a:rPr lang="en-US" sz="1600" b="0" dirty="0"/>
              <a:t>principal’s results.</a:t>
            </a:r>
          </a:p>
          <a:p>
            <a:pPr lvl="1"/>
            <a:r>
              <a:rPr lang="en-US" sz="1600" b="0" dirty="0"/>
              <a:t>Dropouts are counted until they have reached their </a:t>
            </a:r>
            <a:r>
              <a:rPr lang="en-US" sz="1600" b="0" dirty="0" smtClean="0"/>
              <a:t>fourth </a:t>
            </a:r>
            <a:r>
              <a:rPr lang="en-US" sz="1600" b="0" dirty="0"/>
              <a:t>year since entering </a:t>
            </a:r>
            <a:r>
              <a:rPr lang="en-US" sz="1600" b="0" dirty="0" smtClean="0"/>
              <a:t>ninth </a:t>
            </a:r>
            <a:r>
              <a:rPr lang="en-US" sz="1600" b="0" dirty="0"/>
              <a:t>grade, starting with </a:t>
            </a:r>
            <a:r>
              <a:rPr lang="en-US" sz="1600" b="0" dirty="0" smtClean="0"/>
              <a:t>the 2012</a:t>
            </a:r>
            <a:r>
              <a:rPr lang="en-US" sz="1600" b="0" dirty="0" smtClean="0">
                <a:latin typeface="Arial"/>
                <a:cs typeface="Arial"/>
              </a:rPr>
              <a:t>–</a:t>
            </a:r>
            <a:r>
              <a:rPr lang="en-US" sz="1600" b="0" dirty="0" smtClean="0"/>
              <a:t>13 </a:t>
            </a:r>
            <a:r>
              <a:rPr lang="en-US" sz="1600" b="0" dirty="0"/>
              <a:t>school year. </a:t>
            </a:r>
          </a:p>
        </p:txBody>
      </p:sp>
      <p:sp>
        <p:nvSpPr>
          <p:cNvPr id="4" name="Footer Placeholder 3"/>
          <p:cNvSpPr>
            <a:spLocks noGrp="1"/>
          </p:cNvSpPr>
          <p:nvPr>
            <p:ph type="ftr" sz="quarter" idx="10"/>
          </p:nvPr>
        </p:nvSpPr>
        <p:spPr/>
        <p:txBody>
          <a:bodyPr/>
          <a:lstStyle/>
          <a:p>
            <a:pPr>
              <a:defRPr/>
            </a:pPr>
            <a:r>
              <a:rPr lang="en-US" dirty="0" smtClean="0"/>
              <a:t>EngageNY.org</a:t>
            </a:r>
            <a:endParaRPr lang="en-US" dirty="0"/>
          </a:p>
        </p:txBody>
      </p:sp>
      <p:sp>
        <p:nvSpPr>
          <p:cNvPr id="5" name="Slide Number Placeholder 4"/>
          <p:cNvSpPr>
            <a:spLocks noGrp="1"/>
          </p:cNvSpPr>
          <p:nvPr>
            <p:ph type="sldNum" sz="quarter" idx="11"/>
          </p:nvPr>
        </p:nvSpPr>
        <p:spPr/>
        <p:txBody>
          <a:bodyPr/>
          <a:lstStyle/>
          <a:p>
            <a:pPr>
              <a:defRPr/>
            </a:pPr>
            <a:fld id="{38AB0506-A0B2-47F0-8E7A-100251E1F1D3}" type="slidenum">
              <a:rPr lang="en-US" smtClean="0"/>
              <a:pPr>
                <a:defRPr/>
              </a:pPr>
              <a:t>68</a:t>
            </a:fld>
            <a:endParaRPr lang="en-US" dirty="0"/>
          </a:p>
        </p:txBody>
      </p:sp>
    </p:spTree>
    <p:extLst>
      <p:ext uri="{BB962C8B-B14F-4D97-AF65-F5344CB8AC3E}">
        <p14:creationId xmlns="" xmlns:p14="http://schemas.microsoft.com/office/powerpoint/2010/main" val="344374669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latin typeface="Arial" pitchFamily="34" charset="0"/>
                <a:cs typeface="Arial" pitchFamily="34" charset="0"/>
              </a:rPr>
              <a:t>Determining HEDI Ratings and Scores </a:t>
            </a:r>
            <a:r>
              <a:rPr lang="en-US" sz="2800" dirty="0" smtClean="0">
                <a:latin typeface="Arial" pitchFamily="34" charset="0"/>
                <a:cs typeface="Arial" pitchFamily="34" charset="0"/>
              </a:rPr>
              <a:t/>
            </a:r>
            <a:br>
              <a:rPr lang="en-US" sz="2800" dirty="0" smtClean="0">
                <a:latin typeface="Arial" pitchFamily="34" charset="0"/>
                <a:cs typeface="Arial" pitchFamily="34" charset="0"/>
              </a:rPr>
            </a:br>
            <a:r>
              <a:rPr lang="en-US" sz="2800" dirty="0" smtClean="0">
                <a:latin typeface="Arial" pitchFamily="34" charset="0"/>
                <a:cs typeface="Arial" pitchFamily="34" charset="0"/>
              </a:rPr>
              <a:t>for Grades 9</a:t>
            </a:r>
            <a:r>
              <a:rPr lang="en-US" sz="2800" dirty="0" smtClean="0">
                <a:latin typeface="Arial"/>
                <a:cs typeface="Arial"/>
              </a:rPr>
              <a:t>–</a:t>
            </a:r>
            <a:r>
              <a:rPr lang="en-US" sz="2800" dirty="0" smtClean="0">
                <a:latin typeface="Arial" pitchFamily="34" charset="0"/>
                <a:cs typeface="Arial" pitchFamily="34" charset="0"/>
              </a:rPr>
              <a:t>12 </a:t>
            </a:r>
            <a:r>
              <a:rPr lang="en-US" sz="2800" dirty="0">
                <a:latin typeface="Arial" pitchFamily="34" charset="0"/>
                <a:cs typeface="Arial" pitchFamily="34" charset="0"/>
              </a:rPr>
              <a:t>Principals</a:t>
            </a:r>
            <a:endParaRPr lang="en-US" sz="2800" dirty="0"/>
          </a:p>
        </p:txBody>
      </p:sp>
      <p:sp>
        <p:nvSpPr>
          <p:cNvPr id="3" name="Content Placeholder 2"/>
          <p:cNvSpPr>
            <a:spLocks noGrp="1"/>
          </p:cNvSpPr>
          <p:nvPr>
            <p:ph idx="1"/>
          </p:nvPr>
        </p:nvSpPr>
        <p:spPr/>
        <p:txBody>
          <a:bodyPr/>
          <a:lstStyle/>
          <a:p>
            <a:r>
              <a:rPr lang="en-US" sz="2000" dirty="0" smtClean="0"/>
              <a:t>The </a:t>
            </a:r>
            <a:r>
              <a:rPr lang="en-US" sz="2000" dirty="0"/>
              <a:t>following steps will be taken to determine each principal’s HEDI rating and score:</a:t>
            </a:r>
          </a:p>
          <a:p>
            <a:pPr lvl="1">
              <a:buSzPct val="100000"/>
              <a:buFont typeface="+mj-lt"/>
              <a:buAutoNum type="arabicPeriod"/>
            </a:pPr>
            <a:r>
              <a:rPr lang="en-US" sz="1600" b="0" dirty="0"/>
              <a:t>HEDI rating and scores will be calculated for each measure separately using the same criteria used for </a:t>
            </a:r>
            <a:r>
              <a:rPr lang="en-US" sz="1600" b="0" dirty="0" smtClean="0"/>
              <a:t>Grades 4</a:t>
            </a:r>
            <a:r>
              <a:rPr lang="en-US" sz="1600" b="0" dirty="0" smtClean="0">
                <a:latin typeface="Arial"/>
                <a:cs typeface="Arial"/>
              </a:rPr>
              <a:t>–</a:t>
            </a:r>
            <a:r>
              <a:rPr lang="en-US" sz="1600" b="0" dirty="0" smtClean="0"/>
              <a:t>8 </a:t>
            </a:r>
            <a:r>
              <a:rPr lang="en-US" sz="1600" b="0" dirty="0"/>
              <a:t>principal growth measures (see next slide).</a:t>
            </a:r>
          </a:p>
          <a:p>
            <a:pPr lvl="1">
              <a:buSzPct val="100000"/>
              <a:buFont typeface="+mj-lt"/>
              <a:buAutoNum type="arabicPeriod"/>
            </a:pPr>
            <a:r>
              <a:rPr lang="en-US" sz="1600" b="0" dirty="0"/>
              <a:t>HEDI scores are weight-averaged based on the number of student results in each measure.</a:t>
            </a:r>
          </a:p>
          <a:p>
            <a:pPr lvl="1">
              <a:buSzPct val="100000"/>
              <a:buFont typeface="+mj-lt"/>
              <a:buAutoNum type="arabicPeriod"/>
            </a:pPr>
            <a:r>
              <a:rPr lang="en-US" sz="1600" b="0" dirty="0"/>
              <a:t>Resulting score determines combined HEDI rating.</a:t>
            </a:r>
          </a:p>
          <a:p>
            <a:pPr lvl="1">
              <a:buSzPct val="100000"/>
              <a:buFont typeface="+mj-lt"/>
              <a:buAutoNum type="arabicPeriod"/>
            </a:pPr>
            <a:r>
              <a:rPr lang="en-US" sz="1600" b="0" dirty="0"/>
              <a:t>For schools with only </a:t>
            </a:r>
            <a:r>
              <a:rPr lang="en-US" sz="1600" b="0" dirty="0" smtClean="0"/>
              <a:t>one measure</a:t>
            </a:r>
            <a:r>
              <a:rPr lang="en-US" sz="1600" b="0" dirty="0"/>
              <a:t>, the growth subcomponent rating (HEDI) and score are derived from the </a:t>
            </a:r>
            <a:r>
              <a:rPr lang="en-US" sz="1600" b="0" dirty="0" smtClean="0"/>
              <a:t>Grades 9</a:t>
            </a:r>
            <a:r>
              <a:rPr lang="en-US" sz="1600" b="0" dirty="0" smtClean="0">
                <a:latin typeface="Arial"/>
                <a:cs typeface="Arial"/>
              </a:rPr>
              <a:t>–</a:t>
            </a:r>
            <a:r>
              <a:rPr lang="en-US" sz="1600" b="0" dirty="0" smtClean="0"/>
              <a:t>12 </a:t>
            </a:r>
            <a:r>
              <a:rPr lang="en-US" sz="1600" b="0" dirty="0"/>
              <a:t>measure that can be calculated for them (Comparative Growth in Regents Exams Passed or Combined MGP).</a:t>
            </a:r>
          </a:p>
          <a:p>
            <a:endParaRPr lang="en-US" sz="1800" dirty="0"/>
          </a:p>
          <a:p>
            <a:endParaRPr lang="en-US" sz="1800" dirty="0"/>
          </a:p>
          <a:p>
            <a:endParaRPr lang="en-US" sz="1800" dirty="0"/>
          </a:p>
        </p:txBody>
      </p:sp>
      <p:sp>
        <p:nvSpPr>
          <p:cNvPr id="4" name="Footer Placeholder 3"/>
          <p:cNvSpPr>
            <a:spLocks noGrp="1"/>
          </p:cNvSpPr>
          <p:nvPr>
            <p:ph type="ftr" sz="quarter" idx="10"/>
          </p:nvPr>
        </p:nvSpPr>
        <p:spPr/>
        <p:txBody>
          <a:bodyPr/>
          <a:lstStyle/>
          <a:p>
            <a:pPr>
              <a:defRPr/>
            </a:pPr>
            <a:r>
              <a:rPr lang="en-US" dirty="0" smtClean="0"/>
              <a:t>EngageNY.org</a:t>
            </a:r>
            <a:endParaRPr lang="en-US" dirty="0"/>
          </a:p>
        </p:txBody>
      </p:sp>
      <p:sp>
        <p:nvSpPr>
          <p:cNvPr id="5" name="Slide Number Placeholder 4"/>
          <p:cNvSpPr>
            <a:spLocks noGrp="1"/>
          </p:cNvSpPr>
          <p:nvPr>
            <p:ph type="sldNum" sz="quarter" idx="11"/>
          </p:nvPr>
        </p:nvSpPr>
        <p:spPr/>
        <p:txBody>
          <a:bodyPr/>
          <a:lstStyle/>
          <a:p>
            <a:pPr>
              <a:defRPr/>
            </a:pPr>
            <a:fld id="{38AB0506-A0B2-47F0-8E7A-100251E1F1D3}" type="slidenum">
              <a:rPr lang="en-US" smtClean="0"/>
              <a:pPr>
                <a:defRPr/>
              </a:pPr>
              <a:t>69</a:t>
            </a:fld>
            <a:endParaRPr lang="en-US" dirty="0"/>
          </a:p>
        </p:txBody>
      </p:sp>
    </p:spTree>
    <p:extLst>
      <p:ext uri="{BB962C8B-B14F-4D97-AF65-F5344CB8AC3E}">
        <p14:creationId xmlns="" xmlns:p14="http://schemas.microsoft.com/office/powerpoint/2010/main" val="42731879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29600" cy="731838"/>
          </a:xfrm>
        </p:spPr>
        <p:txBody>
          <a:bodyPr anchor="b"/>
          <a:lstStyle/>
          <a:p>
            <a:r>
              <a:rPr lang="en-US" dirty="0" smtClean="0"/>
              <a:t>By the End of This Section….</a:t>
            </a:r>
            <a:endParaRPr lang="en-US" dirty="0"/>
          </a:p>
        </p:txBody>
      </p:sp>
      <p:sp>
        <p:nvSpPr>
          <p:cNvPr id="3" name="Content Placeholder 2"/>
          <p:cNvSpPr>
            <a:spLocks noGrp="1"/>
          </p:cNvSpPr>
          <p:nvPr>
            <p:ph idx="1"/>
          </p:nvPr>
        </p:nvSpPr>
        <p:spPr/>
        <p:txBody>
          <a:bodyPr/>
          <a:lstStyle/>
          <a:p>
            <a:pPr eaLnBrk="1" hangingPunct="1"/>
            <a:r>
              <a:rPr lang="en-US" dirty="0" smtClean="0"/>
              <a:t>You should be able to:</a:t>
            </a:r>
          </a:p>
          <a:p>
            <a:pPr lvl="1" eaLnBrk="1" hangingPunct="1"/>
            <a:r>
              <a:rPr lang="en-US" b="0" dirty="0" smtClean="0">
                <a:cs typeface="Arial" charset="0"/>
              </a:rPr>
              <a:t>Explain why the State is measuring student growth and not achievement for purposes of educator evaluation</a:t>
            </a:r>
          </a:p>
          <a:p>
            <a:pPr lvl="1" eaLnBrk="1" hangingPunct="1"/>
            <a:r>
              <a:rPr lang="en-US" b="0" dirty="0" smtClean="0">
                <a:cs typeface="Arial" charset="0"/>
              </a:rPr>
              <a:t>Describe how the State is measuring growth compared to similar students</a:t>
            </a:r>
          </a:p>
          <a:p>
            <a:pPr lvl="1" eaLnBrk="1" hangingPunct="1"/>
            <a:r>
              <a:rPr lang="en-US" b="0" dirty="0" smtClean="0">
                <a:cs typeface="Arial" charset="0"/>
              </a:rPr>
              <a:t>Define a student growth percentile</a:t>
            </a:r>
            <a:endParaRPr lang="en-US" dirty="0"/>
          </a:p>
        </p:txBody>
      </p:sp>
      <p:sp>
        <p:nvSpPr>
          <p:cNvPr id="4" name="Footer Placeholder 3"/>
          <p:cNvSpPr>
            <a:spLocks noGrp="1"/>
          </p:cNvSpPr>
          <p:nvPr>
            <p:ph type="ftr" sz="quarter" idx="10"/>
          </p:nvPr>
        </p:nvSpPr>
        <p:spPr/>
        <p:txBody>
          <a:bodyPr/>
          <a:lstStyle/>
          <a:p>
            <a:pPr>
              <a:defRPr/>
            </a:pPr>
            <a:r>
              <a:rPr lang="en-US" dirty="0" smtClean="0"/>
              <a:t>EngageNY.org</a:t>
            </a:r>
            <a:endParaRPr lang="en-US" dirty="0"/>
          </a:p>
        </p:txBody>
      </p:sp>
      <p:sp>
        <p:nvSpPr>
          <p:cNvPr id="5" name="Slide Number Placeholder 4"/>
          <p:cNvSpPr>
            <a:spLocks noGrp="1"/>
          </p:cNvSpPr>
          <p:nvPr>
            <p:ph type="sldNum" sz="quarter" idx="11"/>
          </p:nvPr>
        </p:nvSpPr>
        <p:spPr/>
        <p:txBody>
          <a:bodyPr/>
          <a:lstStyle/>
          <a:p>
            <a:pPr>
              <a:defRPr/>
            </a:pPr>
            <a:fld id="{38AB0506-A0B2-47F0-8E7A-100251E1F1D3}" type="slidenum">
              <a:rPr lang="en-US" smtClean="0"/>
              <a:pPr>
                <a:defRPr/>
              </a:pPr>
              <a:t>7</a:t>
            </a:fld>
            <a:endParaRPr lang="en-US" dirty="0"/>
          </a:p>
        </p:txBody>
      </p:sp>
    </p:spTree>
    <p:extLst>
      <p:ext uri="{BB962C8B-B14F-4D97-AF65-F5344CB8AC3E}">
        <p14:creationId xmlns="" xmlns:p14="http://schemas.microsoft.com/office/powerpoint/2010/main" val="2383756070"/>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0451" y="0"/>
            <a:ext cx="8229600" cy="1143000"/>
          </a:xfrm>
          <a:solidFill>
            <a:schemeClr val="bg1"/>
          </a:solidFill>
        </p:spPr>
        <p:txBody>
          <a:bodyPr/>
          <a:lstStyle/>
          <a:p>
            <a:r>
              <a:rPr lang="en-US" sz="2800" dirty="0">
                <a:latin typeface="Arial" pitchFamily="34" charset="0"/>
                <a:cs typeface="Arial" pitchFamily="34" charset="0"/>
              </a:rPr>
              <a:t>Growth Rating Classification Rules </a:t>
            </a:r>
            <a:r>
              <a:rPr lang="en-US" sz="2800" dirty="0" smtClean="0">
                <a:latin typeface="Arial" pitchFamily="34" charset="0"/>
                <a:cs typeface="Arial" pitchFamily="34" charset="0"/>
              </a:rPr>
              <a:t>for 9-12 Principals for </a:t>
            </a:r>
            <a:r>
              <a:rPr lang="en-US" dirty="0">
                <a:latin typeface="Arial" pitchFamily="34" charset="0"/>
                <a:cs typeface="Arial" pitchFamily="34" charset="0"/>
              </a:rPr>
              <a:t>2012</a:t>
            </a:r>
            <a:r>
              <a:rPr lang="en-US" dirty="0">
                <a:latin typeface="Arial"/>
                <a:cs typeface="Arial"/>
              </a:rPr>
              <a:t>–</a:t>
            </a:r>
            <a:r>
              <a:rPr lang="en-US" dirty="0">
                <a:latin typeface="Arial" pitchFamily="34" charset="0"/>
                <a:cs typeface="Arial" pitchFamily="34" charset="0"/>
              </a:rPr>
              <a:t>13</a:t>
            </a:r>
            <a:endParaRPr lang="en-US" sz="2800" dirty="0"/>
          </a:p>
        </p:txBody>
      </p:sp>
      <p:sp>
        <p:nvSpPr>
          <p:cNvPr id="4" name="Footer Placeholder 3"/>
          <p:cNvSpPr>
            <a:spLocks noGrp="1"/>
          </p:cNvSpPr>
          <p:nvPr>
            <p:ph type="ftr" sz="quarter" idx="10"/>
          </p:nvPr>
        </p:nvSpPr>
        <p:spPr/>
        <p:txBody>
          <a:bodyPr/>
          <a:lstStyle/>
          <a:p>
            <a:pPr>
              <a:defRPr/>
            </a:pPr>
            <a:r>
              <a:rPr lang="en-US" dirty="0" smtClean="0">
                <a:solidFill>
                  <a:srgbClr val="FFFFFF"/>
                </a:solidFill>
              </a:rPr>
              <a:t>EngageNY.org</a:t>
            </a:r>
            <a:endParaRPr lang="en-US" dirty="0">
              <a:solidFill>
                <a:srgbClr val="FFFFFF"/>
              </a:solidFill>
            </a:endParaRPr>
          </a:p>
        </p:txBody>
      </p:sp>
      <p:sp>
        <p:nvSpPr>
          <p:cNvPr id="5" name="Slide Number Placeholder 4"/>
          <p:cNvSpPr>
            <a:spLocks noGrp="1"/>
          </p:cNvSpPr>
          <p:nvPr>
            <p:ph type="sldNum" sz="quarter" idx="11"/>
          </p:nvPr>
        </p:nvSpPr>
        <p:spPr/>
        <p:txBody>
          <a:bodyPr/>
          <a:lstStyle/>
          <a:p>
            <a:pPr>
              <a:defRPr/>
            </a:pPr>
            <a:fld id="{38AB0506-A0B2-47F0-8E7A-100251E1F1D3}" type="slidenum">
              <a:rPr lang="en-US" smtClean="0">
                <a:solidFill>
                  <a:srgbClr val="FFFFFF"/>
                </a:solidFill>
              </a:rPr>
              <a:pPr>
                <a:defRPr/>
              </a:pPr>
              <a:t>70</a:t>
            </a:fld>
            <a:endParaRPr lang="en-US" dirty="0">
              <a:solidFill>
                <a:srgbClr val="FFFFFF"/>
              </a:solidFill>
            </a:endParaRPr>
          </a:p>
        </p:txBody>
      </p:sp>
      <p:grpSp>
        <p:nvGrpSpPr>
          <p:cNvPr id="89" name="Group 88"/>
          <p:cNvGrpSpPr/>
          <p:nvPr/>
        </p:nvGrpSpPr>
        <p:grpSpPr>
          <a:xfrm>
            <a:off x="423949" y="1143000"/>
            <a:ext cx="8296102" cy="5029200"/>
            <a:chOff x="423949" y="1371600"/>
            <a:chExt cx="8296102" cy="5029200"/>
          </a:xfrm>
        </p:grpSpPr>
        <p:sp>
          <p:nvSpPr>
            <p:cNvPr id="90" name="Rounded Rectangle 89"/>
            <p:cNvSpPr/>
            <p:nvPr/>
          </p:nvSpPr>
          <p:spPr>
            <a:xfrm>
              <a:off x="423949" y="1371600"/>
              <a:ext cx="2510110" cy="5029200"/>
            </a:xfrm>
            <a:prstGeom prst="roundRect">
              <a:avLst/>
            </a:prstGeom>
            <a:solidFill>
              <a:srgbClr val="3D7FA9"/>
            </a:solidFill>
            <a:ln>
              <a:noFill/>
            </a:ln>
          </p:spPr>
          <p:style>
            <a:lnRef idx="1">
              <a:schemeClr val="accent6"/>
            </a:lnRef>
            <a:fillRef idx="2">
              <a:schemeClr val="accent6"/>
            </a:fillRef>
            <a:effectRef idx="1">
              <a:schemeClr val="accent6"/>
            </a:effectRef>
            <a:fontRef idx="minor">
              <a:schemeClr val="dk1"/>
            </a:fontRef>
          </p:style>
          <p:txBody>
            <a:bodyPr wrap="none" lIns="0" rIns="0" rtlCol="0" anchor="t" anchorCtr="0"/>
            <a:lstStyle/>
            <a:p>
              <a:pPr algn="ctr"/>
              <a:r>
                <a:rPr lang="en-US" sz="1600" b="1" dirty="0">
                  <a:solidFill>
                    <a:srgbClr val="FFFFFF"/>
                  </a:solidFill>
                  <a:cs typeface="Arial" pitchFamily="34" charset="0"/>
                </a:rPr>
                <a:t>Mean Growth Percentile</a:t>
              </a:r>
              <a:endParaRPr lang="en-US" sz="1600" dirty="0">
                <a:solidFill>
                  <a:srgbClr val="FFFFFF"/>
                </a:solidFill>
              </a:endParaRPr>
            </a:p>
          </p:txBody>
        </p:sp>
        <p:sp>
          <p:nvSpPr>
            <p:cNvPr id="91" name="Rounded Rectangle 90"/>
            <p:cNvSpPr/>
            <p:nvPr/>
          </p:nvSpPr>
          <p:spPr>
            <a:xfrm>
              <a:off x="650304" y="1981200"/>
              <a:ext cx="2057400" cy="822960"/>
            </a:xfrm>
            <a:prstGeom prst="roundRect">
              <a:avLst/>
            </a:prstGeom>
            <a:solidFill>
              <a:schemeClr val="bg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3">
              <a:schemeClr val="accent1"/>
            </a:fillRef>
            <a:effectRef idx="2">
              <a:schemeClr val="accent1"/>
            </a:effectRef>
            <a:fontRef idx="minor">
              <a:schemeClr val="lt1"/>
            </a:fontRef>
          </p:style>
          <p:txBody>
            <a:bodyPr anchor="ctr" anchorCtr="1"/>
            <a:lstStyle/>
            <a:p>
              <a:pPr algn="ctr">
                <a:spcBef>
                  <a:spcPts val="400"/>
                </a:spcBef>
              </a:pPr>
              <a:r>
                <a:rPr lang="en-US" sz="1400" b="1" dirty="0">
                  <a:solidFill>
                    <a:srgbClr val="000000"/>
                  </a:solidFill>
                  <a:cs typeface="Arial" pitchFamily="34" charset="0"/>
                </a:rPr>
                <a:t>MGP</a:t>
              </a:r>
            </a:p>
            <a:p>
              <a:pPr algn="ctr">
                <a:spcBef>
                  <a:spcPts val="400"/>
                </a:spcBef>
              </a:pPr>
              <a:r>
                <a:rPr lang="en-US" sz="1400" b="1" dirty="0">
                  <a:solidFill>
                    <a:srgbClr val="000000"/>
                  </a:solidFill>
                  <a:cs typeface="Arial" pitchFamily="34" charset="0"/>
                </a:rPr>
                <a:t> (&gt; 1.5 SD* above mean)</a:t>
              </a:r>
            </a:p>
          </p:txBody>
        </p:sp>
        <p:sp>
          <p:nvSpPr>
            <p:cNvPr id="92" name="Rounded Rectangle 91"/>
            <p:cNvSpPr/>
            <p:nvPr/>
          </p:nvSpPr>
          <p:spPr>
            <a:xfrm>
              <a:off x="650304" y="3118586"/>
              <a:ext cx="2057400" cy="822960"/>
            </a:xfrm>
            <a:prstGeom prst="roundRect">
              <a:avLst/>
            </a:prstGeom>
            <a:solidFill>
              <a:schemeClr val="bg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3">
              <a:schemeClr val="accent1"/>
            </a:fillRef>
            <a:effectRef idx="2">
              <a:schemeClr val="accent1"/>
            </a:effectRef>
            <a:fontRef idx="minor">
              <a:schemeClr val="lt1"/>
            </a:fontRef>
          </p:style>
          <p:txBody>
            <a:bodyPr anchor="ctr" anchorCtr="1"/>
            <a:lstStyle/>
            <a:p>
              <a:pPr algn="ctr">
                <a:spcBef>
                  <a:spcPts val="400"/>
                </a:spcBef>
              </a:pPr>
              <a:r>
                <a:rPr lang="en-US" sz="1400" b="1" dirty="0">
                  <a:solidFill>
                    <a:srgbClr val="000000"/>
                  </a:solidFill>
                  <a:cs typeface="Arial" pitchFamily="34" charset="0"/>
                </a:rPr>
                <a:t>MGP</a:t>
              </a:r>
            </a:p>
            <a:p>
              <a:pPr algn="ctr">
                <a:spcBef>
                  <a:spcPts val="400"/>
                </a:spcBef>
              </a:pPr>
              <a:r>
                <a:rPr lang="en-US" sz="1400" b="1" dirty="0" smtClean="0">
                  <a:solidFill>
                    <a:srgbClr val="000000"/>
                  </a:solidFill>
                  <a:cs typeface="Arial" pitchFamily="34" charset="0"/>
                </a:rPr>
                <a:t>(+/- </a:t>
              </a:r>
              <a:r>
                <a:rPr lang="en-US" sz="1400" b="1" dirty="0">
                  <a:solidFill>
                    <a:srgbClr val="000000"/>
                  </a:solidFill>
                  <a:cs typeface="Arial" pitchFamily="34" charset="0"/>
                </a:rPr>
                <a:t>1.5 SD around </a:t>
              </a:r>
              <a:r>
                <a:rPr lang="en-US" sz="1400" b="1" dirty="0" smtClean="0">
                  <a:solidFill>
                    <a:srgbClr val="000000"/>
                  </a:solidFill>
                  <a:cs typeface="Arial" pitchFamily="34" charset="0"/>
                </a:rPr>
                <a:t>mean)</a:t>
              </a:r>
              <a:endParaRPr lang="en-US" sz="1400" b="1" dirty="0">
                <a:solidFill>
                  <a:srgbClr val="000000"/>
                </a:solidFill>
                <a:cs typeface="Arial" pitchFamily="34" charset="0"/>
              </a:endParaRPr>
            </a:p>
          </p:txBody>
        </p:sp>
        <p:sp>
          <p:nvSpPr>
            <p:cNvPr id="93" name="Rounded Rectangle 92"/>
            <p:cNvSpPr/>
            <p:nvPr/>
          </p:nvSpPr>
          <p:spPr>
            <a:xfrm>
              <a:off x="650304" y="4255972"/>
              <a:ext cx="2057400" cy="822960"/>
            </a:xfrm>
            <a:prstGeom prst="roundRect">
              <a:avLst/>
            </a:prstGeom>
            <a:solidFill>
              <a:schemeClr val="bg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3">
              <a:schemeClr val="accent1"/>
            </a:fillRef>
            <a:effectRef idx="2">
              <a:schemeClr val="accent1"/>
            </a:effectRef>
            <a:fontRef idx="minor">
              <a:schemeClr val="lt1"/>
            </a:fontRef>
          </p:style>
          <p:txBody>
            <a:bodyPr anchor="ctr" anchorCtr="1"/>
            <a:lstStyle/>
            <a:p>
              <a:pPr algn="ctr">
                <a:spcBef>
                  <a:spcPts val="400"/>
                </a:spcBef>
              </a:pPr>
              <a:r>
                <a:rPr lang="en-US" sz="1400" b="1" dirty="0">
                  <a:solidFill>
                    <a:srgbClr val="000000"/>
                  </a:solidFill>
                  <a:cs typeface="Arial" pitchFamily="34" charset="0"/>
                </a:rPr>
                <a:t>MGP</a:t>
              </a:r>
            </a:p>
            <a:p>
              <a:pPr algn="ctr">
                <a:spcBef>
                  <a:spcPts val="400"/>
                </a:spcBef>
              </a:pPr>
              <a:r>
                <a:rPr lang="en-US" sz="1400" b="1" dirty="0">
                  <a:solidFill>
                    <a:srgbClr val="000000"/>
                  </a:solidFill>
                  <a:cs typeface="Arial" pitchFamily="34" charset="0"/>
                </a:rPr>
                <a:t>(</a:t>
              </a:r>
              <a:r>
                <a:rPr lang="en-US" sz="1400" b="1" dirty="0" smtClean="0">
                  <a:solidFill>
                    <a:srgbClr val="000000"/>
                  </a:solidFill>
                  <a:cs typeface="Arial" pitchFamily="34" charset="0"/>
                </a:rPr>
                <a:t>1.5</a:t>
              </a:r>
              <a:r>
                <a:rPr lang="en-US" sz="1400" b="1" dirty="0" smtClean="0">
                  <a:solidFill>
                    <a:srgbClr val="000000"/>
                  </a:solidFill>
                  <a:cs typeface="Arial"/>
                </a:rPr>
                <a:t>‒</a:t>
              </a:r>
              <a:r>
                <a:rPr lang="en-US" sz="1400" b="1" dirty="0" smtClean="0">
                  <a:solidFill>
                    <a:srgbClr val="000000"/>
                  </a:solidFill>
                  <a:cs typeface="Arial" pitchFamily="34" charset="0"/>
                </a:rPr>
                <a:t>1 </a:t>
              </a:r>
              <a:r>
                <a:rPr lang="en-US" sz="1400" b="1" dirty="0">
                  <a:solidFill>
                    <a:srgbClr val="000000"/>
                  </a:solidFill>
                  <a:cs typeface="Arial" pitchFamily="34" charset="0"/>
                </a:rPr>
                <a:t>SD below mean)</a:t>
              </a:r>
            </a:p>
          </p:txBody>
        </p:sp>
        <p:sp>
          <p:nvSpPr>
            <p:cNvPr id="94" name="Rounded Rectangle 93"/>
            <p:cNvSpPr/>
            <p:nvPr/>
          </p:nvSpPr>
          <p:spPr>
            <a:xfrm>
              <a:off x="650304" y="5393358"/>
              <a:ext cx="2057400" cy="822960"/>
            </a:xfrm>
            <a:prstGeom prst="roundRect">
              <a:avLst/>
            </a:prstGeom>
            <a:solidFill>
              <a:schemeClr val="bg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3">
              <a:schemeClr val="accent1"/>
            </a:fillRef>
            <a:effectRef idx="2">
              <a:schemeClr val="accent1"/>
            </a:effectRef>
            <a:fontRef idx="minor">
              <a:schemeClr val="lt1"/>
            </a:fontRef>
          </p:style>
          <p:txBody>
            <a:bodyPr anchor="ctr" anchorCtr="1"/>
            <a:lstStyle/>
            <a:p>
              <a:pPr algn="ctr">
                <a:spcBef>
                  <a:spcPts val="400"/>
                </a:spcBef>
              </a:pPr>
              <a:r>
                <a:rPr lang="en-US" sz="1400" b="1" dirty="0">
                  <a:solidFill>
                    <a:srgbClr val="000000"/>
                  </a:solidFill>
                  <a:cs typeface="Arial" pitchFamily="34" charset="0"/>
                </a:rPr>
                <a:t>MGP</a:t>
              </a:r>
            </a:p>
            <a:p>
              <a:pPr algn="ctr">
                <a:spcBef>
                  <a:spcPts val="400"/>
                </a:spcBef>
              </a:pPr>
              <a:r>
                <a:rPr lang="en-US" sz="1400" b="1" dirty="0">
                  <a:solidFill>
                    <a:srgbClr val="000000"/>
                  </a:solidFill>
                  <a:cs typeface="Arial" pitchFamily="34" charset="0"/>
                </a:rPr>
                <a:t> (&gt; 1.5 SD below mean)</a:t>
              </a:r>
            </a:p>
          </p:txBody>
        </p:sp>
        <p:sp>
          <p:nvSpPr>
            <p:cNvPr id="95" name="Rounded Rectangle 94"/>
            <p:cNvSpPr/>
            <p:nvPr/>
          </p:nvSpPr>
          <p:spPr>
            <a:xfrm>
              <a:off x="3326209" y="1371600"/>
              <a:ext cx="2510110" cy="5029200"/>
            </a:xfrm>
            <a:prstGeom prst="roundRect">
              <a:avLst/>
            </a:prstGeom>
            <a:solidFill>
              <a:srgbClr val="3D7FA9"/>
            </a:solidFill>
            <a:ln>
              <a:noFill/>
            </a:ln>
          </p:spPr>
          <p:style>
            <a:lnRef idx="1">
              <a:schemeClr val="accent6"/>
            </a:lnRef>
            <a:fillRef idx="2">
              <a:schemeClr val="accent6"/>
            </a:fillRef>
            <a:effectRef idx="1">
              <a:schemeClr val="accent6"/>
            </a:effectRef>
            <a:fontRef idx="minor">
              <a:schemeClr val="dk1"/>
            </a:fontRef>
          </p:style>
          <p:txBody>
            <a:bodyPr rot="0" spcFirstLastPara="0" vertOverflow="overflow" horzOverflow="overflow" vert="horz" wrap="none" lIns="0" tIns="45720" rIns="0" bIns="45720" numCol="1" spcCol="0" rtlCol="0" fromWordArt="0" anchor="t" anchorCtr="0" forceAA="0" compatLnSpc="1">
              <a:prstTxWarp prst="textNoShape">
                <a:avLst/>
              </a:prstTxWarp>
              <a:noAutofit/>
            </a:bodyPr>
            <a:lstStyle/>
            <a:p>
              <a:pPr algn="ctr"/>
              <a:r>
                <a:rPr lang="en-US" sz="1600" b="1" dirty="0">
                  <a:solidFill>
                    <a:srgbClr val="FFFFFF"/>
                  </a:solidFill>
                  <a:cs typeface="Arial" pitchFamily="34" charset="0"/>
                </a:rPr>
                <a:t>Confidence Range</a:t>
              </a:r>
            </a:p>
          </p:txBody>
        </p:sp>
        <p:sp>
          <p:nvSpPr>
            <p:cNvPr id="96" name="Rounded Rectangle 95"/>
            <p:cNvSpPr/>
            <p:nvPr/>
          </p:nvSpPr>
          <p:spPr>
            <a:xfrm>
              <a:off x="3552564" y="1981200"/>
              <a:ext cx="2057400" cy="822960"/>
            </a:xfrm>
            <a:prstGeom prst="roundRect">
              <a:avLst/>
            </a:prstGeom>
            <a:solidFill>
              <a:schemeClr val="bg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3">
              <a:schemeClr val="accent1"/>
            </a:fillRef>
            <a:effectRef idx="2">
              <a:schemeClr val="accent1"/>
            </a:effectRef>
            <a:fontRef idx="minor">
              <a:schemeClr val="lt1"/>
            </a:fontRef>
          </p:style>
          <p:txBody>
            <a:bodyPr anchor="ctr" anchorCtr="1"/>
            <a:lstStyle/>
            <a:p>
              <a:pPr algn="ctr">
                <a:spcBef>
                  <a:spcPts val="400"/>
                </a:spcBef>
                <a:defRPr/>
              </a:pPr>
              <a:r>
                <a:rPr lang="en-US" sz="1400" b="1" dirty="0">
                  <a:solidFill>
                    <a:srgbClr val="000000"/>
                  </a:solidFill>
                  <a:cs typeface="Arial" pitchFamily="34" charset="0"/>
                </a:rPr>
                <a:t>Lower Limit &gt; </a:t>
              </a:r>
              <a:r>
                <a:rPr lang="en-US" sz="1400" b="1" dirty="0" smtClean="0">
                  <a:solidFill>
                    <a:srgbClr val="000000"/>
                  </a:solidFill>
                  <a:cs typeface="Arial" pitchFamily="34" charset="0"/>
                </a:rPr>
                <a:t>Mean</a:t>
              </a:r>
              <a:endParaRPr lang="en-US" sz="1400" b="1" dirty="0">
                <a:solidFill>
                  <a:srgbClr val="000000"/>
                </a:solidFill>
                <a:cs typeface="Arial" pitchFamily="34" charset="0"/>
              </a:endParaRPr>
            </a:p>
          </p:txBody>
        </p:sp>
        <p:sp>
          <p:nvSpPr>
            <p:cNvPr id="97" name="Rounded Rectangle 96"/>
            <p:cNvSpPr/>
            <p:nvPr/>
          </p:nvSpPr>
          <p:spPr>
            <a:xfrm>
              <a:off x="3552564" y="3118586"/>
              <a:ext cx="2057400" cy="822960"/>
            </a:xfrm>
            <a:prstGeom prst="roundRect">
              <a:avLst/>
            </a:prstGeom>
            <a:solidFill>
              <a:schemeClr val="bg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3">
              <a:schemeClr val="accent1"/>
            </a:fillRef>
            <a:effectRef idx="2">
              <a:schemeClr val="accent1"/>
            </a:effectRef>
            <a:fontRef idx="minor">
              <a:schemeClr val="lt1"/>
            </a:fontRef>
          </p:style>
          <p:txBody>
            <a:bodyPr anchor="ctr" anchorCtr="1"/>
            <a:lstStyle/>
            <a:p>
              <a:pPr algn="ctr">
                <a:spcBef>
                  <a:spcPts val="400"/>
                </a:spcBef>
                <a:defRPr/>
              </a:pPr>
              <a:r>
                <a:rPr lang="en-US" sz="1400" b="1" dirty="0">
                  <a:solidFill>
                    <a:srgbClr val="000000"/>
                  </a:solidFill>
                  <a:cs typeface="Arial" pitchFamily="34" charset="0"/>
                </a:rPr>
                <a:t>Any</a:t>
              </a:r>
            </a:p>
          </p:txBody>
        </p:sp>
        <p:sp>
          <p:nvSpPr>
            <p:cNvPr id="98" name="Rounded Rectangle 97"/>
            <p:cNvSpPr/>
            <p:nvPr/>
          </p:nvSpPr>
          <p:spPr>
            <a:xfrm>
              <a:off x="3552564" y="4255972"/>
              <a:ext cx="2057400" cy="822960"/>
            </a:xfrm>
            <a:prstGeom prst="roundRect">
              <a:avLst/>
            </a:prstGeom>
            <a:solidFill>
              <a:schemeClr val="bg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3">
              <a:schemeClr val="accent1"/>
            </a:fillRef>
            <a:effectRef idx="2">
              <a:schemeClr val="accent1"/>
            </a:effectRef>
            <a:fontRef idx="minor">
              <a:schemeClr val="lt1"/>
            </a:fontRef>
          </p:style>
          <p:txBody>
            <a:bodyPr anchor="ctr" anchorCtr="1"/>
            <a:lstStyle/>
            <a:p>
              <a:pPr algn="ctr">
                <a:spcBef>
                  <a:spcPts val="400"/>
                </a:spcBef>
                <a:defRPr/>
              </a:pPr>
              <a:r>
                <a:rPr lang="en-US" sz="1400" b="1" dirty="0">
                  <a:solidFill>
                    <a:srgbClr val="000000"/>
                  </a:solidFill>
                  <a:cs typeface="Arial" pitchFamily="34" charset="0"/>
                </a:rPr>
                <a:t>Upper Limit &lt; </a:t>
              </a:r>
              <a:r>
                <a:rPr lang="en-US" sz="1400" b="1" dirty="0" smtClean="0">
                  <a:solidFill>
                    <a:srgbClr val="000000"/>
                  </a:solidFill>
                  <a:cs typeface="Arial" pitchFamily="34" charset="0"/>
                </a:rPr>
                <a:t>Mean</a:t>
              </a:r>
              <a:endParaRPr lang="en-US" sz="1400" b="1" dirty="0">
                <a:solidFill>
                  <a:srgbClr val="000000"/>
                </a:solidFill>
                <a:cs typeface="Arial" pitchFamily="34" charset="0"/>
              </a:endParaRPr>
            </a:p>
          </p:txBody>
        </p:sp>
        <p:sp>
          <p:nvSpPr>
            <p:cNvPr id="99" name="Rounded Rectangle 98"/>
            <p:cNvSpPr/>
            <p:nvPr/>
          </p:nvSpPr>
          <p:spPr>
            <a:xfrm>
              <a:off x="3552564" y="5393358"/>
              <a:ext cx="2057400" cy="822960"/>
            </a:xfrm>
            <a:prstGeom prst="roundRect">
              <a:avLst/>
            </a:prstGeom>
            <a:solidFill>
              <a:schemeClr val="bg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3">
              <a:schemeClr val="accent1"/>
            </a:fillRef>
            <a:effectRef idx="2">
              <a:schemeClr val="accent1"/>
            </a:effectRef>
            <a:fontRef idx="minor">
              <a:schemeClr val="lt1"/>
            </a:fontRef>
          </p:style>
          <p:txBody>
            <a:bodyPr anchor="ctr" anchorCtr="1"/>
            <a:lstStyle/>
            <a:p>
              <a:pPr algn="ctr">
                <a:spcBef>
                  <a:spcPts val="400"/>
                </a:spcBef>
                <a:defRPr/>
              </a:pPr>
              <a:r>
                <a:rPr lang="en-US" sz="1400" b="1" dirty="0">
                  <a:solidFill>
                    <a:srgbClr val="000000"/>
                  </a:solidFill>
                  <a:cs typeface="Arial" pitchFamily="34" charset="0"/>
                </a:rPr>
                <a:t>Upper Limit </a:t>
              </a:r>
              <a:r>
                <a:rPr lang="en-US" sz="1400" b="1" dirty="0" smtClean="0">
                  <a:solidFill>
                    <a:srgbClr val="000000"/>
                  </a:solidFill>
                  <a:cs typeface="Arial" pitchFamily="34" charset="0"/>
                </a:rPr>
                <a:t>(&lt; </a:t>
              </a:r>
              <a:r>
                <a:rPr lang="en-US" sz="1400" b="1" dirty="0">
                  <a:solidFill>
                    <a:srgbClr val="000000"/>
                  </a:solidFill>
                  <a:cs typeface="Arial" pitchFamily="34" charset="0"/>
                </a:rPr>
                <a:t>.75 SD below </a:t>
              </a:r>
              <a:r>
                <a:rPr lang="en-US" sz="1400" b="1" dirty="0" smtClean="0">
                  <a:solidFill>
                    <a:srgbClr val="000000"/>
                  </a:solidFill>
                  <a:cs typeface="Arial" pitchFamily="34" charset="0"/>
                </a:rPr>
                <a:t>mean)</a:t>
              </a:r>
              <a:endParaRPr lang="en-US" sz="1400" b="1" dirty="0">
                <a:solidFill>
                  <a:srgbClr val="000000"/>
                </a:solidFill>
                <a:cs typeface="Arial" pitchFamily="34" charset="0"/>
              </a:endParaRPr>
            </a:p>
          </p:txBody>
        </p:sp>
        <p:sp>
          <p:nvSpPr>
            <p:cNvPr id="100" name="Rounded Rectangle 99"/>
            <p:cNvSpPr/>
            <p:nvPr/>
          </p:nvSpPr>
          <p:spPr>
            <a:xfrm>
              <a:off x="6209941" y="1371600"/>
              <a:ext cx="2510110" cy="5029200"/>
            </a:xfrm>
            <a:prstGeom prst="roundRect">
              <a:avLst/>
            </a:prstGeom>
            <a:solidFill>
              <a:srgbClr val="3D7FA9"/>
            </a:solidFill>
            <a:ln>
              <a:noFill/>
            </a:ln>
          </p:spPr>
          <p:style>
            <a:lnRef idx="1">
              <a:schemeClr val="accent6"/>
            </a:lnRef>
            <a:fillRef idx="2">
              <a:schemeClr val="accent6"/>
            </a:fillRef>
            <a:effectRef idx="1">
              <a:schemeClr val="accent6"/>
            </a:effectRef>
            <a:fontRef idx="minor">
              <a:schemeClr val="dk1"/>
            </a:fontRef>
          </p:style>
          <p:txBody>
            <a:bodyPr rot="0" spcFirstLastPara="0" vertOverflow="overflow" horzOverflow="overflow" vert="horz" wrap="none" lIns="0" tIns="45720" rIns="0" bIns="45720" numCol="1" spcCol="0" rtlCol="0" fromWordArt="0" anchor="t" anchorCtr="0" forceAA="0" compatLnSpc="1">
              <a:prstTxWarp prst="textNoShape">
                <a:avLst/>
              </a:prstTxWarp>
              <a:noAutofit/>
            </a:bodyPr>
            <a:lstStyle/>
            <a:p>
              <a:pPr algn="ctr"/>
              <a:r>
                <a:rPr lang="en-US" sz="1600" b="1" dirty="0">
                  <a:solidFill>
                    <a:srgbClr val="FFFFFF"/>
                  </a:solidFill>
                  <a:cs typeface="Arial" pitchFamily="34" charset="0"/>
                </a:rPr>
                <a:t> Growth Rating</a:t>
              </a:r>
            </a:p>
          </p:txBody>
        </p:sp>
        <p:sp>
          <p:nvSpPr>
            <p:cNvPr id="101" name="Rounded Rectangle 100"/>
            <p:cNvSpPr/>
            <p:nvPr/>
          </p:nvSpPr>
          <p:spPr>
            <a:xfrm>
              <a:off x="6417027" y="1981200"/>
              <a:ext cx="2057400" cy="822960"/>
            </a:xfrm>
            <a:prstGeom prst="roundRect">
              <a:avLst/>
            </a:prstGeom>
            <a:solidFill>
              <a:schemeClr val="bg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3">
              <a:schemeClr val="accent1"/>
            </a:fillRef>
            <a:effectRef idx="2">
              <a:schemeClr val="accent1"/>
            </a:effectRef>
            <a:fontRef idx="minor">
              <a:schemeClr val="lt1"/>
            </a:fontRef>
          </p:style>
          <p:txBody>
            <a:bodyPr anchor="ctr" anchorCtr="1"/>
            <a:lstStyle/>
            <a:p>
              <a:pPr algn="ctr">
                <a:spcBef>
                  <a:spcPts val="400"/>
                </a:spcBef>
                <a:defRPr/>
              </a:pPr>
              <a:r>
                <a:rPr lang="en-US" sz="1400" b="1" dirty="0">
                  <a:solidFill>
                    <a:srgbClr val="000000"/>
                  </a:solidFill>
                  <a:cs typeface="Arial" pitchFamily="34" charset="0"/>
                </a:rPr>
                <a:t>Highly </a:t>
              </a:r>
              <a:r>
                <a:rPr lang="en-US" sz="1400" b="1" dirty="0" smtClean="0">
                  <a:solidFill>
                    <a:srgbClr val="000000"/>
                  </a:solidFill>
                  <a:cs typeface="Arial" pitchFamily="34" charset="0"/>
                </a:rPr>
                <a:t>Effective</a:t>
              </a:r>
            </a:p>
            <a:p>
              <a:pPr algn="ctr">
                <a:spcBef>
                  <a:spcPts val="400"/>
                </a:spcBef>
                <a:defRPr/>
              </a:pPr>
              <a:r>
                <a:rPr lang="en-US" sz="1200" dirty="0" smtClean="0">
                  <a:solidFill>
                    <a:srgbClr val="000000"/>
                  </a:solidFill>
                  <a:cs typeface="Arial" pitchFamily="34" charset="0"/>
                </a:rPr>
                <a:t>Well above state average for similar students (18-20 points)</a:t>
              </a:r>
              <a:endParaRPr lang="en-US" sz="1200" dirty="0">
                <a:solidFill>
                  <a:srgbClr val="000000"/>
                </a:solidFill>
                <a:cs typeface="Arial" pitchFamily="34" charset="0"/>
              </a:endParaRPr>
            </a:p>
          </p:txBody>
        </p:sp>
        <p:sp>
          <p:nvSpPr>
            <p:cNvPr id="102" name="Rounded Rectangle 101"/>
            <p:cNvSpPr/>
            <p:nvPr/>
          </p:nvSpPr>
          <p:spPr>
            <a:xfrm>
              <a:off x="6417027" y="3118586"/>
              <a:ext cx="2057400" cy="822960"/>
            </a:xfrm>
            <a:prstGeom prst="roundRect">
              <a:avLst/>
            </a:prstGeom>
            <a:solidFill>
              <a:schemeClr val="bg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3">
              <a:schemeClr val="accent1"/>
            </a:fillRef>
            <a:effectRef idx="2">
              <a:schemeClr val="accent1"/>
            </a:effectRef>
            <a:fontRef idx="minor">
              <a:schemeClr val="lt1"/>
            </a:fontRef>
          </p:style>
          <p:txBody>
            <a:bodyPr anchor="ctr" anchorCtr="1"/>
            <a:lstStyle/>
            <a:p>
              <a:pPr algn="ctr">
                <a:spcBef>
                  <a:spcPts val="400"/>
                </a:spcBef>
                <a:defRPr/>
              </a:pPr>
              <a:r>
                <a:rPr lang="en-US" sz="1400" b="1" dirty="0" smtClean="0">
                  <a:solidFill>
                    <a:srgbClr val="000000"/>
                  </a:solidFill>
                  <a:cs typeface="Arial" pitchFamily="34" charset="0"/>
                </a:rPr>
                <a:t>Effective</a:t>
              </a:r>
            </a:p>
            <a:p>
              <a:pPr algn="ctr">
                <a:spcBef>
                  <a:spcPts val="400"/>
                </a:spcBef>
                <a:defRPr/>
              </a:pPr>
              <a:r>
                <a:rPr lang="en-US" sz="1200" dirty="0" smtClean="0">
                  <a:solidFill>
                    <a:srgbClr val="000000"/>
                  </a:solidFill>
                  <a:cs typeface="Arial" pitchFamily="34" charset="0"/>
                </a:rPr>
                <a:t>Equal to state average for similar students (9-17 points)</a:t>
              </a:r>
              <a:endParaRPr lang="en-US" sz="1200" dirty="0">
                <a:solidFill>
                  <a:srgbClr val="000000"/>
                </a:solidFill>
                <a:cs typeface="Arial" pitchFamily="34" charset="0"/>
              </a:endParaRPr>
            </a:p>
          </p:txBody>
        </p:sp>
        <p:sp>
          <p:nvSpPr>
            <p:cNvPr id="103" name="Rounded Rectangle 102"/>
            <p:cNvSpPr/>
            <p:nvPr/>
          </p:nvSpPr>
          <p:spPr>
            <a:xfrm>
              <a:off x="6417027" y="4255972"/>
              <a:ext cx="2057400" cy="822960"/>
            </a:xfrm>
            <a:prstGeom prst="roundRect">
              <a:avLst/>
            </a:prstGeom>
            <a:solidFill>
              <a:schemeClr val="bg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3">
              <a:schemeClr val="accent1"/>
            </a:fillRef>
            <a:effectRef idx="2">
              <a:schemeClr val="accent1"/>
            </a:effectRef>
            <a:fontRef idx="minor">
              <a:schemeClr val="lt1"/>
            </a:fontRef>
          </p:style>
          <p:txBody>
            <a:bodyPr anchor="ctr" anchorCtr="1"/>
            <a:lstStyle/>
            <a:p>
              <a:pPr algn="ctr">
                <a:spcBef>
                  <a:spcPts val="400"/>
                </a:spcBef>
                <a:defRPr/>
              </a:pPr>
              <a:r>
                <a:rPr lang="en-US" sz="1400" b="1" dirty="0" smtClean="0">
                  <a:solidFill>
                    <a:srgbClr val="000000"/>
                  </a:solidFill>
                  <a:cs typeface="Arial" pitchFamily="34" charset="0"/>
                </a:rPr>
                <a:t>Developing</a:t>
              </a:r>
            </a:p>
            <a:p>
              <a:pPr algn="ctr">
                <a:spcBef>
                  <a:spcPts val="400"/>
                </a:spcBef>
                <a:defRPr/>
              </a:pPr>
              <a:r>
                <a:rPr lang="en-US" sz="1200" dirty="0" smtClean="0">
                  <a:solidFill>
                    <a:srgbClr val="000000"/>
                  </a:solidFill>
                  <a:cs typeface="Arial" pitchFamily="34" charset="0"/>
                </a:rPr>
                <a:t>Below average for similar students (3-8 points) </a:t>
              </a:r>
              <a:endParaRPr lang="en-US" sz="1200" dirty="0">
                <a:solidFill>
                  <a:srgbClr val="000000"/>
                </a:solidFill>
                <a:cs typeface="Arial" pitchFamily="34" charset="0"/>
              </a:endParaRPr>
            </a:p>
          </p:txBody>
        </p:sp>
        <p:sp>
          <p:nvSpPr>
            <p:cNvPr id="104" name="Rounded Rectangle 103"/>
            <p:cNvSpPr/>
            <p:nvPr/>
          </p:nvSpPr>
          <p:spPr>
            <a:xfrm>
              <a:off x="6417027" y="5393358"/>
              <a:ext cx="2057400" cy="822960"/>
            </a:xfrm>
            <a:prstGeom prst="roundRect">
              <a:avLst/>
            </a:prstGeom>
            <a:solidFill>
              <a:schemeClr val="bg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3">
              <a:schemeClr val="accent1"/>
            </a:fillRef>
            <a:effectRef idx="2">
              <a:schemeClr val="accent1"/>
            </a:effectRef>
            <a:fontRef idx="minor">
              <a:schemeClr val="lt1"/>
            </a:fontRef>
          </p:style>
          <p:txBody>
            <a:bodyPr anchor="ctr" anchorCtr="1"/>
            <a:lstStyle/>
            <a:p>
              <a:pPr algn="ctr">
                <a:spcBef>
                  <a:spcPts val="400"/>
                </a:spcBef>
                <a:defRPr/>
              </a:pPr>
              <a:r>
                <a:rPr lang="en-US" sz="1400" b="1" dirty="0" smtClean="0">
                  <a:solidFill>
                    <a:srgbClr val="000000"/>
                  </a:solidFill>
                  <a:cs typeface="Arial" pitchFamily="34" charset="0"/>
                </a:rPr>
                <a:t>Ineffective</a:t>
              </a:r>
            </a:p>
            <a:p>
              <a:pPr algn="ctr">
                <a:spcBef>
                  <a:spcPts val="400"/>
                </a:spcBef>
                <a:defRPr/>
              </a:pPr>
              <a:r>
                <a:rPr lang="en-US" sz="1200" dirty="0" smtClean="0">
                  <a:solidFill>
                    <a:srgbClr val="000000"/>
                  </a:solidFill>
                  <a:cs typeface="Arial" pitchFamily="34" charset="0"/>
                </a:rPr>
                <a:t>Well below average for similar students (0-2 points) </a:t>
              </a:r>
              <a:endParaRPr lang="en-US" sz="1200" dirty="0">
                <a:solidFill>
                  <a:srgbClr val="000000"/>
                </a:solidFill>
                <a:cs typeface="Arial" pitchFamily="34" charset="0"/>
              </a:endParaRPr>
            </a:p>
          </p:txBody>
        </p:sp>
        <p:sp>
          <p:nvSpPr>
            <p:cNvPr id="105" name="TextBox 104"/>
            <p:cNvSpPr txBox="1"/>
            <p:nvPr/>
          </p:nvSpPr>
          <p:spPr>
            <a:xfrm>
              <a:off x="2869318" y="2104992"/>
              <a:ext cx="523993" cy="307777"/>
            </a:xfrm>
            <a:prstGeom prst="rect">
              <a:avLst/>
            </a:prstGeom>
            <a:noFill/>
          </p:spPr>
          <p:txBody>
            <a:bodyPr wrap="square">
              <a:spAutoFit/>
            </a:bodyPr>
            <a:lstStyle/>
            <a:p>
              <a:pPr algn="ctr">
                <a:defRPr/>
              </a:pPr>
              <a:r>
                <a:rPr lang="en-US" sz="1400" b="1" dirty="0">
                  <a:solidFill>
                    <a:srgbClr val="000000"/>
                  </a:solidFill>
                  <a:latin typeface="Arial" pitchFamily="34" charset="0"/>
                  <a:cs typeface="Arial" pitchFamily="34" charset="0"/>
                </a:rPr>
                <a:t>Yes</a:t>
              </a:r>
            </a:p>
          </p:txBody>
        </p:sp>
        <p:sp>
          <p:nvSpPr>
            <p:cNvPr id="106" name="TextBox 105"/>
            <p:cNvSpPr txBox="1"/>
            <p:nvPr/>
          </p:nvSpPr>
          <p:spPr>
            <a:xfrm rot="18900000">
              <a:off x="5578046" y="3707217"/>
              <a:ext cx="914400" cy="307777"/>
            </a:xfrm>
            <a:prstGeom prst="rect">
              <a:avLst/>
            </a:prstGeom>
            <a:noFill/>
          </p:spPr>
          <p:txBody>
            <a:bodyPr wrap="square">
              <a:spAutoFit/>
            </a:bodyPr>
            <a:lstStyle/>
            <a:p>
              <a:pPr algn="ctr">
                <a:defRPr/>
              </a:pPr>
              <a:r>
                <a:rPr lang="en-US" sz="1400" b="1" dirty="0">
                  <a:solidFill>
                    <a:srgbClr val="000000"/>
                  </a:solidFill>
                  <a:latin typeface="Arial" pitchFamily="34" charset="0"/>
                  <a:cs typeface="Arial" pitchFamily="34" charset="0"/>
                </a:rPr>
                <a:t>No</a:t>
              </a:r>
            </a:p>
          </p:txBody>
        </p:sp>
        <p:cxnSp>
          <p:nvCxnSpPr>
            <p:cNvPr id="107" name="Straight Connector 106"/>
            <p:cNvCxnSpPr>
              <a:stCxn id="91" idx="3"/>
              <a:endCxn id="96" idx="1"/>
            </p:cNvCxnSpPr>
            <p:nvPr/>
          </p:nvCxnSpPr>
          <p:spPr>
            <a:xfrm>
              <a:off x="2707704" y="2392680"/>
              <a:ext cx="844860" cy="0"/>
            </a:xfrm>
            <a:prstGeom prst="line">
              <a:avLst/>
            </a:prstGeom>
            <a:ln w="317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08" name="TextBox 107"/>
            <p:cNvSpPr txBox="1"/>
            <p:nvPr/>
          </p:nvSpPr>
          <p:spPr>
            <a:xfrm>
              <a:off x="2869318" y="3222289"/>
              <a:ext cx="523993" cy="307777"/>
            </a:xfrm>
            <a:prstGeom prst="rect">
              <a:avLst/>
            </a:prstGeom>
            <a:noFill/>
          </p:spPr>
          <p:txBody>
            <a:bodyPr wrap="square">
              <a:spAutoFit/>
            </a:bodyPr>
            <a:lstStyle/>
            <a:p>
              <a:pPr algn="ctr">
                <a:defRPr/>
              </a:pPr>
              <a:r>
                <a:rPr lang="en-US" sz="1400" b="1" dirty="0">
                  <a:solidFill>
                    <a:srgbClr val="000000"/>
                  </a:solidFill>
                  <a:latin typeface="Arial" pitchFamily="34" charset="0"/>
                  <a:cs typeface="Arial" pitchFamily="34" charset="0"/>
                </a:rPr>
                <a:t>Yes</a:t>
              </a:r>
            </a:p>
          </p:txBody>
        </p:sp>
        <p:cxnSp>
          <p:nvCxnSpPr>
            <p:cNvPr id="109" name="Straight Connector 108"/>
            <p:cNvCxnSpPr>
              <a:stCxn id="92" idx="3"/>
              <a:endCxn id="97" idx="1"/>
            </p:cNvCxnSpPr>
            <p:nvPr/>
          </p:nvCxnSpPr>
          <p:spPr>
            <a:xfrm>
              <a:off x="2707704" y="3530066"/>
              <a:ext cx="844860" cy="0"/>
            </a:xfrm>
            <a:prstGeom prst="line">
              <a:avLst/>
            </a:prstGeom>
            <a:ln w="317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10" name="TextBox 109"/>
            <p:cNvSpPr txBox="1"/>
            <p:nvPr/>
          </p:nvSpPr>
          <p:spPr>
            <a:xfrm>
              <a:off x="2869318" y="4359675"/>
              <a:ext cx="523993" cy="307777"/>
            </a:xfrm>
            <a:prstGeom prst="rect">
              <a:avLst/>
            </a:prstGeom>
            <a:noFill/>
          </p:spPr>
          <p:txBody>
            <a:bodyPr wrap="square">
              <a:spAutoFit/>
            </a:bodyPr>
            <a:lstStyle/>
            <a:p>
              <a:pPr algn="ctr">
                <a:defRPr/>
              </a:pPr>
              <a:r>
                <a:rPr lang="en-US" sz="1400" b="1" dirty="0">
                  <a:solidFill>
                    <a:srgbClr val="000000"/>
                  </a:solidFill>
                  <a:latin typeface="Arial" pitchFamily="34" charset="0"/>
                  <a:cs typeface="Arial" pitchFamily="34" charset="0"/>
                </a:rPr>
                <a:t>Yes</a:t>
              </a:r>
            </a:p>
          </p:txBody>
        </p:sp>
        <p:cxnSp>
          <p:nvCxnSpPr>
            <p:cNvPr id="111" name="Straight Connector 110"/>
            <p:cNvCxnSpPr>
              <a:stCxn id="93" idx="3"/>
              <a:endCxn id="98" idx="1"/>
            </p:cNvCxnSpPr>
            <p:nvPr/>
          </p:nvCxnSpPr>
          <p:spPr>
            <a:xfrm>
              <a:off x="2707704" y="4667452"/>
              <a:ext cx="844860" cy="0"/>
            </a:xfrm>
            <a:prstGeom prst="line">
              <a:avLst/>
            </a:prstGeom>
            <a:ln w="317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12" name="TextBox 111"/>
            <p:cNvSpPr txBox="1"/>
            <p:nvPr/>
          </p:nvSpPr>
          <p:spPr>
            <a:xfrm>
              <a:off x="2869318" y="5497061"/>
              <a:ext cx="523993" cy="307777"/>
            </a:xfrm>
            <a:prstGeom prst="rect">
              <a:avLst/>
            </a:prstGeom>
            <a:noFill/>
          </p:spPr>
          <p:txBody>
            <a:bodyPr wrap="square">
              <a:spAutoFit/>
            </a:bodyPr>
            <a:lstStyle/>
            <a:p>
              <a:pPr algn="ctr">
                <a:defRPr/>
              </a:pPr>
              <a:r>
                <a:rPr lang="en-US" sz="1400" b="1" dirty="0">
                  <a:solidFill>
                    <a:srgbClr val="000000"/>
                  </a:solidFill>
                  <a:latin typeface="Arial" pitchFamily="34" charset="0"/>
                  <a:cs typeface="Arial" pitchFamily="34" charset="0"/>
                </a:rPr>
                <a:t>Yes</a:t>
              </a:r>
            </a:p>
          </p:txBody>
        </p:sp>
        <p:cxnSp>
          <p:nvCxnSpPr>
            <p:cNvPr id="113" name="Straight Connector 112"/>
            <p:cNvCxnSpPr>
              <a:stCxn id="94" idx="3"/>
              <a:endCxn id="99" idx="1"/>
            </p:cNvCxnSpPr>
            <p:nvPr/>
          </p:nvCxnSpPr>
          <p:spPr>
            <a:xfrm>
              <a:off x="2707704" y="5804838"/>
              <a:ext cx="844860" cy="0"/>
            </a:xfrm>
            <a:prstGeom prst="line">
              <a:avLst/>
            </a:prstGeom>
            <a:ln w="317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14" name="TextBox 113"/>
            <p:cNvSpPr txBox="1"/>
            <p:nvPr/>
          </p:nvSpPr>
          <p:spPr>
            <a:xfrm>
              <a:off x="5742634" y="2104992"/>
              <a:ext cx="523993" cy="307777"/>
            </a:xfrm>
            <a:prstGeom prst="rect">
              <a:avLst/>
            </a:prstGeom>
            <a:noFill/>
          </p:spPr>
          <p:txBody>
            <a:bodyPr wrap="square">
              <a:spAutoFit/>
            </a:bodyPr>
            <a:lstStyle/>
            <a:p>
              <a:pPr algn="ctr">
                <a:defRPr/>
              </a:pPr>
              <a:r>
                <a:rPr lang="en-US" sz="1400" b="1" dirty="0">
                  <a:solidFill>
                    <a:srgbClr val="000000"/>
                  </a:solidFill>
                  <a:latin typeface="Arial" pitchFamily="34" charset="0"/>
                  <a:cs typeface="Arial" pitchFamily="34" charset="0"/>
                </a:rPr>
                <a:t>Yes</a:t>
              </a:r>
            </a:p>
          </p:txBody>
        </p:sp>
        <p:cxnSp>
          <p:nvCxnSpPr>
            <p:cNvPr id="115" name="Straight Connector 114"/>
            <p:cNvCxnSpPr>
              <a:stCxn id="96" idx="3"/>
              <a:endCxn id="101" idx="1"/>
            </p:cNvCxnSpPr>
            <p:nvPr/>
          </p:nvCxnSpPr>
          <p:spPr>
            <a:xfrm>
              <a:off x="5609964" y="2392680"/>
              <a:ext cx="807063" cy="0"/>
            </a:xfrm>
            <a:prstGeom prst="line">
              <a:avLst/>
            </a:prstGeom>
            <a:ln w="317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16" name="TextBox 115"/>
            <p:cNvSpPr txBox="1"/>
            <p:nvPr/>
          </p:nvSpPr>
          <p:spPr>
            <a:xfrm>
              <a:off x="5742634" y="3222289"/>
              <a:ext cx="523993" cy="307777"/>
            </a:xfrm>
            <a:prstGeom prst="rect">
              <a:avLst/>
            </a:prstGeom>
            <a:noFill/>
          </p:spPr>
          <p:txBody>
            <a:bodyPr wrap="square">
              <a:spAutoFit/>
            </a:bodyPr>
            <a:lstStyle/>
            <a:p>
              <a:pPr algn="ctr">
                <a:defRPr/>
              </a:pPr>
              <a:r>
                <a:rPr lang="en-US" sz="1400" b="1" dirty="0">
                  <a:solidFill>
                    <a:srgbClr val="000000"/>
                  </a:solidFill>
                  <a:latin typeface="Arial" pitchFamily="34" charset="0"/>
                  <a:cs typeface="Arial" pitchFamily="34" charset="0"/>
                </a:rPr>
                <a:t>Yes</a:t>
              </a:r>
            </a:p>
          </p:txBody>
        </p:sp>
        <p:cxnSp>
          <p:nvCxnSpPr>
            <p:cNvPr id="117" name="Straight Connector 116"/>
            <p:cNvCxnSpPr>
              <a:stCxn id="97" idx="3"/>
            </p:cNvCxnSpPr>
            <p:nvPr/>
          </p:nvCxnSpPr>
          <p:spPr>
            <a:xfrm>
              <a:off x="5609964" y="3530066"/>
              <a:ext cx="807063" cy="0"/>
            </a:xfrm>
            <a:prstGeom prst="line">
              <a:avLst/>
            </a:prstGeom>
            <a:ln w="317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18" name="TextBox 117"/>
            <p:cNvSpPr txBox="1"/>
            <p:nvPr/>
          </p:nvSpPr>
          <p:spPr>
            <a:xfrm>
              <a:off x="5742634" y="4359675"/>
              <a:ext cx="523993" cy="307777"/>
            </a:xfrm>
            <a:prstGeom prst="rect">
              <a:avLst/>
            </a:prstGeom>
            <a:noFill/>
          </p:spPr>
          <p:txBody>
            <a:bodyPr wrap="square">
              <a:spAutoFit/>
            </a:bodyPr>
            <a:lstStyle/>
            <a:p>
              <a:pPr algn="ctr">
                <a:defRPr/>
              </a:pPr>
              <a:r>
                <a:rPr lang="en-US" sz="1400" b="1" dirty="0">
                  <a:solidFill>
                    <a:srgbClr val="000000"/>
                  </a:solidFill>
                  <a:latin typeface="Arial" pitchFamily="34" charset="0"/>
                  <a:cs typeface="Arial" pitchFamily="34" charset="0"/>
                </a:rPr>
                <a:t>Yes</a:t>
              </a:r>
            </a:p>
          </p:txBody>
        </p:sp>
        <p:cxnSp>
          <p:nvCxnSpPr>
            <p:cNvPr id="119" name="Straight Connector 118"/>
            <p:cNvCxnSpPr>
              <a:stCxn id="98" idx="3"/>
              <a:endCxn id="103" idx="1"/>
            </p:cNvCxnSpPr>
            <p:nvPr/>
          </p:nvCxnSpPr>
          <p:spPr>
            <a:xfrm>
              <a:off x="5609964" y="4667452"/>
              <a:ext cx="807063" cy="0"/>
            </a:xfrm>
            <a:prstGeom prst="line">
              <a:avLst/>
            </a:prstGeom>
            <a:ln w="317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20" name="TextBox 119"/>
            <p:cNvSpPr txBox="1"/>
            <p:nvPr/>
          </p:nvSpPr>
          <p:spPr>
            <a:xfrm>
              <a:off x="5742634" y="5497061"/>
              <a:ext cx="523993" cy="307777"/>
            </a:xfrm>
            <a:prstGeom prst="rect">
              <a:avLst/>
            </a:prstGeom>
            <a:noFill/>
          </p:spPr>
          <p:txBody>
            <a:bodyPr wrap="square">
              <a:spAutoFit/>
            </a:bodyPr>
            <a:lstStyle/>
            <a:p>
              <a:pPr algn="ctr">
                <a:defRPr/>
              </a:pPr>
              <a:r>
                <a:rPr lang="en-US" sz="1400" b="1" dirty="0">
                  <a:solidFill>
                    <a:srgbClr val="000000"/>
                  </a:solidFill>
                  <a:latin typeface="Arial" pitchFamily="34" charset="0"/>
                  <a:cs typeface="Arial" pitchFamily="34" charset="0"/>
                </a:rPr>
                <a:t>Yes</a:t>
              </a:r>
            </a:p>
          </p:txBody>
        </p:sp>
        <p:cxnSp>
          <p:nvCxnSpPr>
            <p:cNvPr id="121" name="Straight Connector 120"/>
            <p:cNvCxnSpPr>
              <a:stCxn id="99" idx="3"/>
              <a:endCxn id="104" idx="1"/>
            </p:cNvCxnSpPr>
            <p:nvPr/>
          </p:nvCxnSpPr>
          <p:spPr>
            <a:xfrm>
              <a:off x="5609964" y="5804838"/>
              <a:ext cx="807063" cy="0"/>
            </a:xfrm>
            <a:prstGeom prst="line">
              <a:avLst/>
            </a:prstGeom>
            <a:ln w="317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p:nvCxnSpPr>
          <p:spPr>
            <a:xfrm>
              <a:off x="5701250" y="2678666"/>
              <a:ext cx="667992" cy="624256"/>
            </a:xfrm>
            <a:prstGeom prst="line">
              <a:avLst/>
            </a:prstGeom>
            <a:ln w="317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23" name="Straight Connector 122"/>
            <p:cNvCxnSpPr/>
            <p:nvPr/>
          </p:nvCxnSpPr>
          <p:spPr>
            <a:xfrm flipV="1">
              <a:off x="5711957" y="3751923"/>
              <a:ext cx="646579" cy="646578"/>
            </a:xfrm>
            <a:prstGeom prst="line">
              <a:avLst/>
            </a:prstGeom>
            <a:ln w="317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24" name="TextBox 123"/>
            <p:cNvSpPr txBox="1"/>
            <p:nvPr/>
          </p:nvSpPr>
          <p:spPr>
            <a:xfrm rot="2700000" flipH="1">
              <a:off x="5578046" y="2632290"/>
              <a:ext cx="914400" cy="307777"/>
            </a:xfrm>
            <a:prstGeom prst="rect">
              <a:avLst/>
            </a:prstGeom>
            <a:noFill/>
          </p:spPr>
          <p:txBody>
            <a:bodyPr wrap="square">
              <a:spAutoFit/>
            </a:bodyPr>
            <a:lstStyle/>
            <a:p>
              <a:pPr algn="ctr">
                <a:defRPr/>
              </a:pPr>
              <a:r>
                <a:rPr lang="en-US" sz="1400" b="1" dirty="0">
                  <a:solidFill>
                    <a:srgbClr val="000000"/>
                  </a:solidFill>
                  <a:latin typeface="Arial" pitchFamily="34" charset="0"/>
                  <a:cs typeface="Arial" pitchFamily="34" charset="0"/>
                </a:rPr>
                <a:t>No</a:t>
              </a:r>
            </a:p>
          </p:txBody>
        </p:sp>
        <p:sp>
          <p:nvSpPr>
            <p:cNvPr id="125" name="TextBox 124"/>
            <p:cNvSpPr txBox="1"/>
            <p:nvPr/>
          </p:nvSpPr>
          <p:spPr>
            <a:xfrm rot="18900000">
              <a:off x="5578046" y="4858841"/>
              <a:ext cx="914400" cy="307777"/>
            </a:xfrm>
            <a:prstGeom prst="rect">
              <a:avLst/>
            </a:prstGeom>
            <a:solidFill>
              <a:schemeClr val="bg1">
                <a:alpha val="0"/>
              </a:schemeClr>
            </a:solidFill>
          </p:spPr>
          <p:txBody>
            <a:bodyPr wrap="square">
              <a:spAutoFit/>
            </a:bodyPr>
            <a:lstStyle/>
            <a:p>
              <a:pPr algn="ctr">
                <a:defRPr/>
              </a:pPr>
              <a:r>
                <a:rPr lang="en-US" sz="1400" b="1" dirty="0">
                  <a:solidFill>
                    <a:srgbClr val="000000"/>
                  </a:solidFill>
                  <a:latin typeface="Arial" pitchFamily="34" charset="0"/>
                  <a:cs typeface="Arial" pitchFamily="34" charset="0"/>
                </a:rPr>
                <a:t>No</a:t>
              </a:r>
            </a:p>
          </p:txBody>
        </p:sp>
        <p:cxnSp>
          <p:nvCxnSpPr>
            <p:cNvPr id="126" name="Straight Connector 125"/>
            <p:cNvCxnSpPr/>
            <p:nvPr/>
          </p:nvCxnSpPr>
          <p:spPr>
            <a:xfrm flipV="1">
              <a:off x="5711957" y="4884967"/>
              <a:ext cx="646579" cy="646578"/>
            </a:xfrm>
            <a:prstGeom prst="line">
              <a:avLst/>
            </a:prstGeom>
            <a:ln w="317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3" name="TextBox 2"/>
          <p:cNvSpPr txBox="1"/>
          <p:nvPr/>
        </p:nvSpPr>
        <p:spPr>
          <a:xfrm>
            <a:off x="228600" y="6172200"/>
            <a:ext cx="3097609" cy="338554"/>
          </a:xfrm>
          <a:prstGeom prst="rect">
            <a:avLst/>
          </a:prstGeom>
          <a:noFill/>
        </p:spPr>
        <p:txBody>
          <a:bodyPr wrap="square" rtlCol="0">
            <a:spAutoFit/>
          </a:bodyPr>
          <a:lstStyle/>
          <a:p>
            <a:r>
              <a:rPr lang="en-US" sz="1600" dirty="0" smtClean="0">
                <a:solidFill>
                  <a:srgbClr val="000000"/>
                </a:solidFill>
              </a:rPr>
              <a:t>*Standard deviation</a:t>
            </a:r>
            <a:endParaRPr lang="en-US" sz="1600" dirty="0">
              <a:solidFill>
                <a:srgbClr val="000000"/>
              </a:solidFill>
            </a:endParaRPr>
          </a:p>
        </p:txBody>
      </p:sp>
    </p:spTree>
    <p:extLst>
      <p:ext uri="{BB962C8B-B14F-4D97-AF65-F5344CB8AC3E}">
        <p14:creationId xmlns="" xmlns:p14="http://schemas.microsoft.com/office/powerpoint/2010/main" val="323049433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latin typeface="Arial" pitchFamily="34" charset="0"/>
                <a:cs typeface="Arial" pitchFamily="34" charset="0"/>
              </a:rPr>
              <a:t>Calculating the Growth Subcomponent Rating (HEDI) and Growth Score Points</a:t>
            </a:r>
            <a:endParaRPr lang="en-US" sz="2800" dirty="0"/>
          </a:p>
        </p:txBody>
      </p:sp>
      <p:sp>
        <p:nvSpPr>
          <p:cNvPr id="4" name="Footer Placeholder 3"/>
          <p:cNvSpPr>
            <a:spLocks noGrp="1"/>
          </p:cNvSpPr>
          <p:nvPr>
            <p:ph type="ftr" sz="quarter" idx="10"/>
          </p:nvPr>
        </p:nvSpPr>
        <p:spPr/>
        <p:txBody>
          <a:bodyPr/>
          <a:lstStyle/>
          <a:p>
            <a:pPr>
              <a:defRPr/>
            </a:pPr>
            <a:r>
              <a:rPr lang="en-US" dirty="0" smtClean="0"/>
              <a:t>EngageNY.org</a:t>
            </a:r>
            <a:endParaRPr lang="en-US" dirty="0"/>
          </a:p>
        </p:txBody>
      </p:sp>
      <p:sp>
        <p:nvSpPr>
          <p:cNvPr id="5" name="Slide Number Placeholder 4"/>
          <p:cNvSpPr>
            <a:spLocks noGrp="1"/>
          </p:cNvSpPr>
          <p:nvPr>
            <p:ph type="sldNum" sz="quarter" idx="11"/>
          </p:nvPr>
        </p:nvSpPr>
        <p:spPr/>
        <p:txBody>
          <a:bodyPr/>
          <a:lstStyle/>
          <a:p>
            <a:pPr>
              <a:defRPr/>
            </a:pPr>
            <a:fld id="{38AB0506-A0B2-47F0-8E7A-100251E1F1D3}" type="slidenum">
              <a:rPr lang="en-US" smtClean="0"/>
              <a:pPr>
                <a:defRPr/>
              </a:pPr>
              <a:t>71</a:t>
            </a:fld>
            <a:endParaRPr lang="en-US" dirty="0"/>
          </a:p>
        </p:txBody>
      </p:sp>
      <p:graphicFrame>
        <p:nvGraphicFramePr>
          <p:cNvPr id="6" name="Content Placeholder 4"/>
          <p:cNvGraphicFramePr>
            <a:graphicFrameLocks noGrp="1"/>
          </p:cNvGraphicFramePr>
          <p:nvPr>
            <p:ph idx="1"/>
            <p:extLst>
              <p:ext uri="{D42A27DB-BD31-4B8C-83A1-F6EECF244321}">
                <p14:modId xmlns="" xmlns:p14="http://schemas.microsoft.com/office/powerpoint/2010/main" val="1907269495"/>
              </p:ext>
            </p:extLst>
          </p:nvPr>
        </p:nvGraphicFramePr>
        <p:xfrm>
          <a:off x="304800" y="1752600"/>
          <a:ext cx="8481849" cy="4091836"/>
        </p:xfrm>
        <a:graphic>
          <a:graphicData uri="http://schemas.openxmlformats.org/drawingml/2006/table">
            <a:tbl>
              <a:tblPr/>
              <a:tblGrid>
                <a:gridCol w="1855538"/>
                <a:gridCol w="1332182"/>
                <a:gridCol w="882355"/>
                <a:gridCol w="1176473"/>
                <a:gridCol w="1154252"/>
                <a:gridCol w="1060286"/>
                <a:gridCol w="1020763"/>
              </a:tblGrid>
              <a:tr h="1310227">
                <a:tc>
                  <a:txBody>
                    <a:bodyPr/>
                    <a:lstStyle/>
                    <a:p>
                      <a:pPr algn="l" fontAlgn="b"/>
                      <a:r>
                        <a:rPr lang="en-US" sz="1600" b="1" i="0" u="none" strike="noStrike" dirty="0">
                          <a:solidFill>
                            <a:srgbClr val="000000"/>
                          </a:solidFill>
                          <a:latin typeface="Arial" pitchFamily="34" charset="0"/>
                          <a:cs typeface="Arial" pitchFamily="34" charset="0"/>
                        </a:rPr>
                        <a:t>Sample School</a:t>
                      </a:r>
                    </a:p>
                  </a:txBody>
                  <a:tcPr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600" b="1" i="0" u="none" strike="noStrike" dirty="0">
                          <a:solidFill>
                            <a:srgbClr val="000000"/>
                          </a:solidFill>
                          <a:latin typeface="Arial" pitchFamily="34" charset="0"/>
                          <a:cs typeface="Arial" pitchFamily="34" charset="0"/>
                        </a:rPr>
                        <a:t>Rating</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A3C8"/>
                    </a:solidFill>
                  </a:tcPr>
                </a:tc>
                <a:tc>
                  <a:txBody>
                    <a:bodyPr/>
                    <a:lstStyle/>
                    <a:p>
                      <a:pPr algn="ctr" fontAlgn="b"/>
                      <a:r>
                        <a:rPr lang="en-US" sz="1600" b="1" i="0" u="none" strike="noStrike" dirty="0">
                          <a:solidFill>
                            <a:srgbClr val="000000"/>
                          </a:solidFill>
                          <a:latin typeface="Arial" pitchFamily="34" charset="0"/>
                          <a:cs typeface="Arial" pitchFamily="34" charset="0"/>
                        </a:rPr>
                        <a:t>Score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600" b="1" i="1" u="none" strike="noStrike" dirty="0">
                          <a:solidFill>
                            <a:srgbClr val="000000"/>
                          </a:solidFill>
                          <a:latin typeface="Arial" pitchFamily="34" charset="0"/>
                          <a:cs typeface="Arial" pitchFamily="34" charset="0"/>
                        </a:rPr>
                        <a:t>N</a:t>
                      </a:r>
                      <a:r>
                        <a:rPr lang="en-US" sz="1600" b="1" i="0" u="none" strike="noStrike" dirty="0">
                          <a:solidFill>
                            <a:srgbClr val="000000"/>
                          </a:solidFill>
                          <a:latin typeface="Arial" pitchFamily="34" charset="0"/>
                          <a:cs typeface="Arial" pitchFamily="34" charset="0"/>
                        </a:rPr>
                        <a:t> of Students in Measure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600" b="1" i="0" u="none" strike="noStrike" dirty="0" smtClean="0">
                          <a:solidFill>
                            <a:srgbClr val="000000"/>
                          </a:solidFill>
                          <a:latin typeface="Arial" pitchFamily="34" charset="0"/>
                          <a:cs typeface="Arial" pitchFamily="34" charset="0"/>
                        </a:rPr>
                        <a:t>Percentage of </a:t>
                      </a:r>
                      <a:r>
                        <a:rPr lang="en-US" sz="1600" b="1" i="0" u="none" strike="noStrike" dirty="0">
                          <a:solidFill>
                            <a:srgbClr val="000000"/>
                          </a:solidFill>
                          <a:latin typeface="Arial" pitchFamily="34" charset="0"/>
                          <a:cs typeface="Arial" pitchFamily="34" charset="0"/>
                        </a:rPr>
                        <a:t>Students (Measure Weight)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600" b="1" i="0" u="none" strike="noStrike" dirty="0" smtClean="0">
                          <a:solidFill>
                            <a:srgbClr val="000000"/>
                          </a:solidFill>
                          <a:latin typeface="Arial" pitchFamily="34" charset="0"/>
                          <a:cs typeface="Arial" pitchFamily="34" charset="0"/>
                        </a:rPr>
                        <a:t>Score</a:t>
                      </a:r>
                      <a:r>
                        <a:rPr lang="en-US" sz="1600" b="1" i="0" u="none" strike="noStrike" baseline="0" dirty="0" smtClean="0">
                          <a:solidFill>
                            <a:srgbClr val="000000"/>
                          </a:solidFill>
                          <a:latin typeface="Arial" pitchFamily="34" charset="0"/>
                          <a:cs typeface="Arial" pitchFamily="34" charset="0"/>
                        </a:rPr>
                        <a:t> x</a:t>
                      </a:r>
                      <a:r>
                        <a:rPr lang="en-US" sz="1600" b="1" i="0" u="none" strike="noStrike" dirty="0" smtClean="0">
                          <a:solidFill>
                            <a:srgbClr val="000000"/>
                          </a:solidFill>
                          <a:latin typeface="Arial" pitchFamily="34" charset="0"/>
                          <a:cs typeface="Arial" pitchFamily="34" charset="0"/>
                        </a:rPr>
                        <a:t> </a:t>
                      </a:r>
                      <a:r>
                        <a:rPr lang="en-US" sz="1600" b="1" i="0" u="none" strike="noStrike" dirty="0">
                          <a:solidFill>
                            <a:srgbClr val="000000"/>
                          </a:solidFill>
                          <a:latin typeface="Arial" pitchFamily="34" charset="0"/>
                          <a:cs typeface="Arial" pitchFamily="34" charset="0"/>
                        </a:rPr>
                        <a:t>Measure Weight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600" b="1" i="0" u="none" strike="noStrike" dirty="0">
                          <a:solidFill>
                            <a:srgbClr val="000000"/>
                          </a:solidFill>
                          <a:latin typeface="Arial" pitchFamily="34" charset="0"/>
                          <a:cs typeface="Arial" pitchFamily="34" charset="0"/>
                        </a:rPr>
                        <a:t>Weighted </a:t>
                      </a:r>
                      <a:r>
                        <a:rPr lang="en-US" sz="1600" b="1" i="0" u="none" strike="noStrike" dirty="0" smtClean="0">
                          <a:solidFill>
                            <a:srgbClr val="000000"/>
                          </a:solidFill>
                          <a:latin typeface="Arial" pitchFamily="34" charset="0"/>
                          <a:cs typeface="Arial" pitchFamily="34" charset="0"/>
                        </a:rPr>
                        <a:t>Score (rounded)</a:t>
                      </a:r>
                      <a:endParaRPr lang="en-US" sz="1600" b="1" i="0" u="none" strike="noStrike" dirty="0">
                        <a:solidFill>
                          <a:srgbClr val="000000"/>
                        </a:solidFill>
                        <a:latin typeface="Arial" pitchFamily="34" charset="0"/>
                        <a:cs typeface="Arial" pitchFamily="34" charset="0"/>
                      </a:endParaRP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A3C8"/>
                    </a:solidFill>
                  </a:tcPr>
                </a:tc>
              </a:tr>
              <a:tr h="1034724">
                <a:tc>
                  <a:txBody>
                    <a:bodyPr/>
                    <a:lstStyle/>
                    <a:p>
                      <a:pPr algn="l" fontAlgn="b"/>
                      <a:r>
                        <a:rPr lang="en-US" sz="1800" b="0" i="0" u="none" strike="noStrike" dirty="0" smtClean="0">
                          <a:solidFill>
                            <a:srgbClr val="000000"/>
                          </a:solidFill>
                          <a:latin typeface="Arial" pitchFamily="34" charset="0"/>
                          <a:cs typeface="Arial" pitchFamily="34" charset="0"/>
                        </a:rPr>
                        <a:t>Comparative</a:t>
                      </a:r>
                      <a:r>
                        <a:rPr lang="en-US" sz="1800" b="0" i="0" u="none" strike="noStrike" baseline="0" dirty="0" smtClean="0">
                          <a:solidFill>
                            <a:srgbClr val="000000"/>
                          </a:solidFill>
                          <a:latin typeface="Arial" pitchFamily="34" charset="0"/>
                          <a:cs typeface="Arial" pitchFamily="34" charset="0"/>
                        </a:rPr>
                        <a:t> G</a:t>
                      </a:r>
                      <a:r>
                        <a:rPr lang="en-US" sz="1800" b="0" i="0" u="none" strike="noStrike" dirty="0" smtClean="0">
                          <a:solidFill>
                            <a:srgbClr val="000000"/>
                          </a:solidFill>
                          <a:latin typeface="Arial" pitchFamily="34" charset="0"/>
                          <a:cs typeface="Arial" pitchFamily="34" charset="0"/>
                        </a:rPr>
                        <a:t>rowth </a:t>
                      </a:r>
                      <a:r>
                        <a:rPr lang="en-US" sz="1800" b="0" i="0" u="none" strike="noStrike" dirty="0">
                          <a:solidFill>
                            <a:srgbClr val="000000"/>
                          </a:solidFill>
                          <a:latin typeface="Arial" pitchFamily="34" charset="0"/>
                          <a:cs typeface="Arial" pitchFamily="34" charset="0"/>
                        </a:rPr>
                        <a:t>in </a:t>
                      </a:r>
                      <a:r>
                        <a:rPr lang="en-US" sz="1800" b="0" i="0" u="none" strike="noStrike" dirty="0" smtClean="0">
                          <a:solidFill>
                            <a:srgbClr val="000000"/>
                          </a:solidFill>
                          <a:latin typeface="Arial" pitchFamily="34" charset="0"/>
                          <a:cs typeface="Arial" pitchFamily="34" charset="0"/>
                        </a:rPr>
                        <a:t>Regents Exams</a:t>
                      </a:r>
                      <a:r>
                        <a:rPr lang="en-US" sz="1800" b="0" i="0" u="none" strike="noStrike" baseline="0" dirty="0" smtClean="0">
                          <a:solidFill>
                            <a:srgbClr val="000000"/>
                          </a:solidFill>
                          <a:latin typeface="Arial" pitchFamily="34" charset="0"/>
                          <a:cs typeface="Arial" pitchFamily="34" charset="0"/>
                        </a:rPr>
                        <a:t> </a:t>
                      </a:r>
                      <a:r>
                        <a:rPr lang="en-US" sz="1800" b="0" i="0" u="none" strike="noStrike" dirty="0" smtClean="0">
                          <a:solidFill>
                            <a:srgbClr val="000000"/>
                          </a:solidFill>
                          <a:latin typeface="Arial" pitchFamily="34" charset="0"/>
                          <a:cs typeface="Arial" pitchFamily="34" charset="0"/>
                        </a:rPr>
                        <a:t>Passed</a:t>
                      </a:r>
                      <a:endParaRPr lang="en-US" sz="1800" b="0" i="0" u="none" strike="noStrike" dirty="0">
                        <a:solidFill>
                          <a:srgbClr val="000000"/>
                        </a:solidFill>
                        <a:latin typeface="Arial" pitchFamily="34" charset="0"/>
                        <a:cs typeface="Arial" pitchFamily="34" charset="0"/>
                      </a:endParaRPr>
                    </a:p>
                  </a:txBody>
                  <a:tcPr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latin typeface="Arial" pitchFamily="34" charset="0"/>
                          <a:cs typeface="Arial" pitchFamily="34" charset="0"/>
                        </a:rPr>
                        <a:t>Effective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A3C8"/>
                    </a:solidFill>
                  </a:tcPr>
                </a:tc>
                <a:tc>
                  <a:txBody>
                    <a:bodyPr/>
                    <a:lstStyle/>
                    <a:p>
                      <a:pPr algn="ctr" fontAlgn="b"/>
                      <a:r>
                        <a:rPr lang="en-US" sz="1800" b="0" i="0" u="none" strike="noStrike" dirty="0">
                          <a:solidFill>
                            <a:srgbClr val="000000"/>
                          </a:solidFill>
                          <a:latin typeface="Arial" pitchFamily="34" charset="0"/>
                          <a:cs typeface="Arial" pitchFamily="34" charset="0"/>
                        </a:rPr>
                        <a:t>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latin typeface="Arial" pitchFamily="34" charset="0"/>
                          <a:cs typeface="Arial" pitchFamily="34" charset="0"/>
                        </a:rPr>
                        <a:t>1,635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latin typeface="Arial" pitchFamily="34" charset="0"/>
                          <a:cs typeface="Arial" pitchFamily="34" charset="0"/>
                        </a:rPr>
                        <a:t>83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smtClean="0">
                          <a:solidFill>
                            <a:srgbClr val="000000"/>
                          </a:solidFill>
                          <a:latin typeface="Arial" pitchFamily="34" charset="0"/>
                          <a:cs typeface="Arial" pitchFamily="34" charset="0"/>
                        </a:rPr>
                        <a:t>12*.</a:t>
                      </a:r>
                      <a:r>
                        <a:rPr lang="en-US" sz="1800" b="0" i="0" u="none" strike="noStrike" dirty="0">
                          <a:solidFill>
                            <a:srgbClr val="000000"/>
                          </a:solidFill>
                          <a:latin typeface="Arial" pitchFamily="34" charset="0"/>
                          <a:cs typeface="Arial" pitchFamily="34" charset="0"/>
                        </a:rPr>
                        <a:t>83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smtClean="0">
                          <a:solidFill>
                            <a:srgbClr val="000000"/>
                          </a:solidFill>
                          <a:latin typeface="Arial" pitchFamily="34" charset="0"/>
                          <a:cs typeface="Arial" pitchFamily="34" charset="0"/>
                        </a:rPr>
                        <a:t>10.0</a:t>
                      </a:r>
                      <a:endParaRPr lang="en-US" sz="1800" b="0" i="0" u="none" strike="noStrike" dirty="0">
                        <a:solidFill>
                          <a:srgbClr val="000000"/>
                        </a:solidFill>
                        <a:latin typeface="Arial" pitchFamily="34" charset="0"/>
                        <a:cs typeface="Arial"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A3C8"/>
                    </a:solidFill>
                  </a:tcPr>
                </a:tc>
              </a:tr>
              <a:tr h="567999">
                <a:tc>
                  <a:txBody>
                    <a:bodyPr/>
                    <a:lstStyle/>
                    <a:p>
                      <a:pPr algn="l" fontAlgn="b"/>
                      <a:r>
                        <a:rPr lang="en-US" sz="1800" b="0" i="0" u="none" strike="noStrike" dirty="0">
                          <a:solidFill>
                            <a:srgbClr val="000000"/>
                          </a:solidFill>
                          <a:latin typeface="Arial" pitchFamily="34" charset="0"/>
                          <a:cs typeface="Arial" pitchFamily="34" charset="0"/>
                        </a:rPr>
                        <a:t>MGP</a:t>
                      </a:r>
                    </a:p>
                  </a:txBody>
                  <a:tcPr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latin typeface="Arial" pitchFamily="34" charset="0"/>
                          <a:cs typeface="Arial" pitchFamily="34" charset="0"/>
                        </a:rPr>
                        <a:t>Developing</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A3C8"/>
                    </a:solidFill>
                  </a:tcPr>
                </a:tc>
                <a:tc>
                  <a:txBody>
                    <a:bodyPr/>
                    <a:lstStyle/>
                    <a:p>
                      <a:pPr algn="ctr" fontAlgn="b"/>
                      <a:r>
                        <a:rPr lang="en-US" sz="1800" b="0" i="0" u="none" strike="noStrike" dirty="0">
                          <a:solidFill>
                            <a:srgbClr val="000000"/>
                          </a:solidFill>
                          <a:latin typeface="Arial" pitchFamily="34" charset="0"/>
                          <a:cs typeface="Arial" pitchFamily="34" charset="0"/>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latin typeface="Arial" pitchFamily="34" charset="0"/>
                          <a:cs typeface="Arial" pitchFamily="34" charset="0"/>
                        </a:rPr>
                        <a:t>335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latin typeface="Arial" pitchFamily="34" charset="0"/>
                          <a:cs typeface="Arial" pitchFamily="34" charset="0"/>
                        </a:rPr>
                        <a:t>17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smtClean="0">
                          <a:solidFill>
                            <a:srgbClr val="000000"/>
                          </a:solidFill>
                          <a:latin typeface="Arial" pitchFamily="34" charset="0"/>
                          <a:cs typeface="Arial" pitchFamily="34" charset="0"/>
                        </a:rPr>
                        <a:t>8*.</a:t>
                      </a:r>
                      <a:r>
                        <a:rPr lang="en-US" sz="1800" b="0" i="0" u="none" strike="noStrike" dirty="0">
                          <a:solidFill>
                            <a:srgbClr val="000000"/>
                          </a:solidFill>
                          <a:latin typeface="Arial" pitchFamily="34" charset="0"/>
                          <a:cs typeface="Arial" pitchFamily="34" charset="0"/>
                        </a:rPr>
                        <a:t>17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smtClean="0">
                          <a:solidFill>
                            <a:srgbClr val="000000"/>
                          </a:solidFill>
                          <a:latin typeface="Arial" pitchFamily="34" charset="0"/>
                          <a:cs typeface="Arial" pitchFamily="34" charset="0"/>
                        </a:rPr>
                        <a:t>1.4</a:t>
                      </a:r>
                      <a:endParaRPr lang="en-US" sz="1800" b="0" i="0" u="none" strike="noStrike" dirty="0">
                        <a:solidFill>
                          <a:srgbClr val="000000"/>
                        </a:solidFill>
                        <a:latin typeface="Arial" pitchFamily="34" charset="0"/>
                        <a:cs typeface="Arial"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A3C8"/>
                    </a:solidFill>
                  </a:tcPr>
                </a:tc>
              </a:tr>
              <a:tr h="1083925">
                <a:tc>
                  <a:txBody>
                    <a:bodyPr/>
                    <a:lstStyle/>
                    <a:p>
                      <a:pPr algn="l" fontAlgn="b"/>
                      <a:r>
                        <a:rPr lang="en-US" sz="1800" b="1" i="0" u="none" strike="noStrike" dirty="0" smtClean="0">
                          <a:solidFill>
                            <a:srgbClr val="000000"/>
                          </a:solidFill>
                          <a:latin typeface="Arial" pitchFamily="34" charset="0"/>
                          <a:cs typeface="Arial" pitchFamily="34" charset="0"/>
                        </a:rPr>
                        <a:t>Growth Subcomponent</a:t>
                      </a:r>
                      <a:r>
                        <a:rPr lang="en-US" sz="1800" b="1" i="0" u="none" strike="noStrike" baseline="0" dirty="0" smtClean="0">
                          <a:solidFill>
                            <a:srgbClr val="000000"/>
                          </a:solidFill>
                          <a:latin typeface="Arial" pitchFamily="34" charset="0"/>
                          <a:cs typeface="Arial" pitchFamily="34" charset="0"/>
                        </a:rPr>
                        <a:t> Rating/ </a:t>
                      </a:r>
                    </a:p>
                    <a:p>
                      <a:pPr algn="l" fontAlgn="b"/>
                      <a:r>
                        <a:rPr lang="en-US" sz="1800" b="1" i="0" u="none" strike="noStrike" baseline="0" dirty="0" smtClean="0">
                          <a:solidFill>
                            <a:srgbClr val="000000"/>
                          </a:solidFill>
                          <a:latin typeface="Arial" pitchFamily="34" charset="0"/>
                          <a:cs typeface="Arial" pitchFamily="34" charset="0"/>
                        </a:rPr>
                        <a:t>Growth Score</a:t>
                      </a:r>
                      <a:endParaRPr lang="en-US" sz="1800" b="1" i="0" u="none" strike="noStrike" dirty="0">
                        <a:solidFill>
                          <a:srgbClr val="000000"/>
                        </a:solidFill>
                        <a:latin typeface="Arial" pitchFamily="34" charset="0"/>
                        <a:cs typeface="Arial" pitchFamily="34" charset="0"/>
                      </a:endParaRPr>
                    </a:p>
                  </a:txBody>
                  <a:tcPr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2C7DE"/>
                    </a:solidFill>
                  </a:tcPr>
                </a:tc>
                <a:tc>
                  <a:txBody>
                    <a:bodyPr/>
                    <a:lstStyle/>
                    <a:p>
                      <a:pPr algn="ctr" fontAlgn="b"/>
                      <a:r>
                        <a:rPr lang="en-US" sz="1800" b="1" i="0" u="none" strike="noStrike" dirty="0">
                          <a:solidFill>
                            <a:srgbClr val="000000"/>
                          </a:solidFill>
                          <a:latin typeface="Arial" pitchFamily="34" charset="0"/>
                          <a:cs typeface="Arial" pitchFamily="34" charset="0"/>
                        </a:rPr>
                        <a:t>Effective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A3C8"/>
                    </a:solidFill>
                  </a:tcPr>
                </a:tc>
                <a:tc>
                  <a:txBody>
                    <a:bodyPr/>
                    <a:lstStyle/>
                    <a:p>
                      <a:pPr algn="ctr" fontAlgn="b"/>
                      <a:endParaRPr lang="en-US" sz="1800" b="0" i="0" u="none" strike="noStrike" dirty="0">
                        <a:solidFill>
                          <a:srgbClr val="000000"/>
                        </a:solidFill>
                        <a:latin typeface="Arial" pitchFamily="34" charset="0"/>
                        <a:cs typeface="Arial"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1800" b="0" i="0" u="none" strike="noStrike" dirty="0">
                          <a:solidFill>
                            <a:srgbClr val="000000"/>
                          </a:solidFill>
                          <a:latin typeface="Arial" pitchFamily="34" charset="0"/>
                          <a:cs typeface="Arial" pitchFamily="34" charset="0"/>
                        </a:rPr>
                        <a:t>1,970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1800" b="0" i="0" u="none" strike="noStrike" dirty="0">
                          <a:solidFill>
                            <a:srgbClr val="000000"/>
                          </a:solidFill>
                          <a:latin typeface="Arial" pitchFamily="34" charset="0"/>
                          <a:cs typeface="Arial" pitchFamily="34" charset="0"/>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1800" b="0" i="0" u="none" strike="noStrike" dirty="0">
                          <a:solidFill>
                            <a:srgbClr val="000000"/>
                          </a:solidFill>
                          <a:latin typeface="Arial" pitchFamily="34" charset="0"/>
                          <a:cs typeface="Arial"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1800" b="1" i="0" u="none" strike="noStrike" dirty="0" smtClean="0">
                          <a:solidFill>
                            <a:srgbClr val="000000"/>
                          </a:solidFill>
                          <a:latin typeface="Arial" pitchFamily="34" charset="0"/>
                          <a:cs typeface="Arial" pitchFamily="34" charset="0"/>
                        </a:rPr>
                        <a:t>11</a:t>
                      </a:r>
                      <a:endParaRPr lang="en-US" sz="1800" b="1" i="0" u="none" strike="noStrike" dirty="0">
                        <a:solidFill>
                          <a:srgbClr val="000000"/>
                        </a:solidFill>
                        <a:latin typeface="Arial" pitchFamily="34" charset="0"/>
                        <a:cs typeface="Arial"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A3C8"/>
                    </a:solidFill>
                  </a:tcPr>
                </a:tc>
              </a:tr>
            </a:tbl>
          </a:graphicData>
        </a:graphic>
      </p:graphicFrame>
    </p:spTree>
    <p:extLst>
      <p:ext uri="{BB962C8B-B14F-4D97-AF65-F5344CB8AC3E}">
        <p14:creationId xmlns="" xmlns:p14="http://schemas.microsoft.com/office/powerpoint/2010/main" val="19386597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6018" name="Chart 3"/>
          <p:cNvGraphicFramePr>
            <a:graphicFrameLocks/>
          </p:cNvGraphicFramePr>
          <p:nvPr>
            <p:extLst>
              <p:ext uri="{D42A27DB-BD31-4B8C-83A1-F6EECF244321}">
                <p14:modId xmlns="" xmlns:p14="http://schemas.microsoft.com/office/powerpoint/2010/main" val="2516104272"/>
              </p:ext>
            </p:extLst>
          </p:nvPr>
        </p:nvGraphicFramePr>
        <p:xfrm>
          <a:off x="414338" y="2614613"/>
          <a:ext cx="3911600" cy="3481387"/>
        </p:xfrm>
        <a:graphic>
          <a:graphicData uri="http://schemas.openxmlformats.org/presentationml/2006/ole">
            <p:oleObj spid="_x0000_s8212" name="Worksheet" r:id="rId4" imgW="4600575" imgH="4295775" progId="Excel.Sheet.8">
              <p:embed/>
            </p:oleObj>
          </a:graphicData>
        </a:graphic>
      </p:graphicFrame>
      <p:graphicFrame>
        <p:nvGraphicFramePr>
          <p:cNvPr id="86019" name="Chart 4"/>
          <p:cNvGraphicFramePr>
            <a:graphicFrameLocks/>
          </p:cNvGraphicFramePr>
          <p:nvPr>
            <p:extLst>
              <p:ext uri="{D42A27DB-BD31-4B8C-83A1-F6EECF244321}">
                <p14:modId xmlns="" xmlns:p14="http://schemas.microsoft.com/office/powerpoint/2010/main" val="2201246245"/>
              </p:ext>
            </p:extLst>
          </p:nvPr>
        </p:nvGraphicFramePr>
        <p:xfrm>
          <a:off x="4846638" y="2614613"/>
          <a:ext cx="3870325" cy="3481387"/>
        </p:xfrm>
        <a:graphic>
          <a:graphicData uri="http://schemas.openxmlformats.org/presentationml/2006/ole">
            <p:oleObj spid="_x0000_s8213" name="Worksheet" r:id="rId5" imgW="4552823" imgH="4486296" progId="Excel.Sheet.8">
              <p:embed/>
            </p:oleObj>
          </a:graphicData>
        </a:graphic>
      </p:graphicFrame>
      <p:cxnSp>
        <p:nvCxnSpPr>
          <p:cNvPr id="7" name="Straight Connector 6"/>
          <p:cNvCxnSpPr/>
          <p:nvPr/>
        </p:nvCxnSpPr>
        <p:spPr>
          <a:xfrm>
            <a:off x="990600" y="3581400"/>
            <a:ext cx="3194318"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5442333" y="3581400"/>
            <a:ext cx="324843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86022" name="Title 9"/>
          <p:cNvSpPr>
            <a:spLocks noGrp="1"/>
          </p:cNvSpPr>
          <p:nvPr>
            <p:ph type="title"/>
          </p:nvPr>
        </p:nvSpPr>
        <p:spPr>
          <a:xfrm>
            <a:off x="457200" y="161925"/>
            <a:ext cx="8229600" cy="600075"/>
          </a:xfrm>
        </p:spPr>
        <p:txBody>
          <a:bodyPr>
            <a:normAutofit/>
          </a:bodyPr>
          <a:lstStyle/>
          <a:p>
            <a:pPr eaLnBrk="1" hangingPunct="1"/>
            <a:r>
              <a:rPr lang="en-US" sz="2800" b="1" dirty="0" smtClean="0">
                <a:latin typeface="Arial" pitchFamily="34" charset="0"/>
                <a:cs typeface="Arial" pitchFamily="34" charset="0"/>
              </a:rPr>
              <a:t>Why Growth?</a:t>
            </a:r>
          </a:p>
        </p:txBody>
      </p:sp>
      <p:sp>
        <p:nvSpPr>
          <p:cNvPr id="86023" name="TextBox 8"/>
          <p:cNvSpPr txBox="1">
            <a:spLocks noChangeArrowheads="1"/>
          </p:cNvSpPr>
          <p:nvPr/>
        </p:nvSpPr>
        <p:spPr bwMode="auto">
          <a:xfrm>
            <a:off x="457200" y="6172200"/>
            <a:ext cx="2478088" cy="461962"/>
          </a:xfrm>
          <a:prstGeom prst="rect">
            <a:avLst/>
          </a:prstGeom>
          <a:noFill/>
          <a:ln w="9525">
            <a:noFill/>
            <a:miter lim="800000"/>
            <a:headEnd/>
            <a:tailEnd/>
          </a:ln>
        </p:spPr>
        <p:txBody>
          <a:bodyPr>
            <a:spAutoFit/>
          </a:bodyPr>
          <a:lstStyle/>
          <a:p>
            <a:r>
              <a:rPr lang="en-US" dirty="0">
                <a:solidFill>
                  <a:srgbClr val="FF0000"/>
                </a:solidFill>
                <a:cs typeface="ＭＳ Ｐゴシック"/>
              </a:rPr>
              <a:t>─</a:t>
            </a:r>
            <a:r>
              <a:rPr lang="en-US" dirty="0">
                <a:cs typeface="ＭＳ Ｐゴシック"/>
              </a:rPr>
              <a:t>   Proficiency</a:t>
            </a:r>
          </a:p>
          <a:p>
            <a:endParaRPr lang="en-US" dirty="0">
              <a:cs typeface="ＭＳ Ｐゴシック"/>
            </a:endParaRPr>
          </a:p>
        </p:txBody>
      </p:sp>
      <p:sp>
        <p:nvSpPr>
          <p:cNvPr id="9" name="TextBox 4"/>
          <p:cNvSpPr txBox="1">
            <a:spLocks noChangeArrowheads="1"/>
          </p:cNvSpPr>
          <p:nvPr/>
        </p:nvSpPr>
        <p:spPr bwMode="auto">
          <a:xfrm>
            <a:off x="467737" y="838200"/>
            <a:ext cx="8088434" cy="2215991"/>
          </a:xfrm>
          <a:prstGeom prst="rect">
            <a:avLst/>
          </a:prstGeom>
          <a:noFill/>
          <a:ln w="9525">
            <a:noFill/>
            <a:miter lim="800000"/>
            <a:headEnd/>
            <a:tailEnd/>
          </a:ln>
        </p:spPr>
        <p:txBody>
          <a:bodyPr wrap="square">
            <a:spAutoFit/>
          </a:bodyPr>
          <a:lstStyle/>
          <a:p>
            <a:r>
              <a:rPr lang="en-US" sz="2000" baseline="0" dirty="0" smtClean="0">
                <a:latin typeface="Arial" pitchFamily="34" charset="0"/>
                <a:cs typeface="Arial" pitchFamily="34" charset="0"/>
              </a:rPr>
              <a:t>One way to compare student performance on tests across teachers’ classrooms is to observe student proficiency at the end of the year.</a:t>
            </a:r>
          </a:p>
          <a:p>
            <a:r>
              <a:rPr lang="en-US" sz="2000" baseline="0" dirty="0" smtClean="0">
                <a:latin typeface="Arial" pitchFamily="34" charset="0"/>
                <a:cs typeface="Arial" pitchFamily="34" charset="0"/>
              </a:rPr>
              <a:t>  </a:t>
            </a:r>
          </a:p>
          <a:p>
            <a:r>
              <a:rPr lang="en-US" sz="2000" b="1" dirty="0">
                <a:latin typeface="Arial" pitchFamily="34" charset="0"/>
                <a:cs typeface="Arial" pitchFamily="34" charset="0"/>
              </a:rPr>
              <a:t>Based on this information alone, whose students had a better year?</a:t>
            </a:r>
          </a:p>
          <a:p>
            <a:r>
              <a:rPr lang="en-US" sz="2000" b="1" baseline="0" dirty="0" smtClean="0">
                <a:latin typeface="Arial" pitchFamily="34" charset="0"/>
                <a:cs typeface="Arial" pitchFamily="34" charset="0"/>
              </a:rPr>
              <a:t> </a:t>
            </a:r>
            <a:endParaRPr lang="en-US" sz="2000" b="1" dirty="0">
              <a:latin typeface="Arial" pitchFamily="34" charset="0"/>
              <a:cs typeface="Arial" pitchFamily="34" charset="0"/>
            </a:endParaRPr>
          </a:p>
          <a:p>
            <a:endParaRPr lang="en-US" dirty="0">
              <a:latin typeface="Rockwell" pitchFamily="18" charset="0"/>
              <a:cs typeface="ＭＳ Ｐゴシック"/>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086" y="0"/>
            <a:ext cx="8229600" cy="1143000"/>
          </a:xfrm>
        </p:spPr>
        <p:txBody>
          <a:bodyPr/>
          <a:lstStyle/>
          <a:p>
            <a:r>
              <a:rPr lang="en-US" sz="2800" dirty="0" smtClean="0">
                <a:latin typeface="Arial" pitchFamily="34" charset="0"/>
                <a:cs typeface="Arial" pitchFamily="34" charset="0"/>
              </a:rPr>
              <a:t>Why Growth?</a:t>
            </a:r>
            <a:endParaRPr lang="en-US" sz="2800" dirty="0"/>
          </a:p>
        </p:txBody>
      </p:sp>
      <p:sp>
        <p:nvSpPr>
          <p:cNvPr id="3" name="Text Placeholder 2"/>
          <p:cNvSpPr>
            <a:spLocks noGrp="1"/>
          </p:cNvSpPr>
          <p:nvPr>
            <p:ph type="body" idx="1"/>
          </p:nvPr>
        </p:nvSpPr>
        <p:spPr>
          <a:xfrm>
            <a:off x="471714" y="914400"/>
            <a:ext cx="8153400" cy="1554162"/>
          </a:xfrm>
        </p:spPr>
        <p:txBody>
          <a:bodyPr/>
          <a:lstStyle/>
          <a:p>
            <a:r>
              <a:rPr lang="en-US" sz="2000" b="0" dirty="0" smtClean="0">
                <a:solidFill>
                  <a:schemeClr val="tx1"/>
                </a:solidFill>
                <a:latin typeface="Arial" pitchFamily="34" charset="0"/>
                <a:cs typeface="Arial" pitchFamily="34" charset="0"/>
              </a:rPr>
              <a:t>By adding in prior performance (blue bars), </a:t>
            </a:r>
            <a:r>
              <a:rPr lang="en-US" sz="2000" b="0" dirty="0">
                <a:solidFill>
                  <a:schemeClr val="tx1"/>
                </a:solidFill>
                <a:latin typeface="Arial" pitchFamily="34" charset="0"/>
                <a:cs typeface="Arial" pitchFamily="34" charset="0"/>
              </a:rPr>
              <a:t>we can see how much a student grew from last year to this </a:t>
            </a:r>
            <a:r>
              <a:rPr lang="en-US" sz="2000" b="0" dirty="0" smtClean="0">
                <a:solidFill>
                  <a:schemeClr val="tx1"/>
                </a:solidFill>
                <a:latin typeface="Arial" pitchFamily="34" charset="0"/>
                <a:cs typeface="Arial" pitchFamily="34" charset="0"/>
              </a:rPr>
              <a:t>year. </a:t>
            </a:r>
            <a:r>
              <a:rPr lang="en-US" sz="2000" dirty="0">
                <a:solidFill>
                  <a:schemeClr val="tx1"/>
                </a:solidFill>
                <a:latin typeface="Arial" pitchFamily="34" charset="0"/>
                <a:cs typeface="Arial" pitchFamily="34" charset="0"/>
              </a:rPr>
              <a:t>With this additional information, now whose students had a better year? </a:t>
            </a:r>
          </a:p>
          <a:p>
            <a:endParaRPr lang="en-US" sz="2000" b="0" dirty="0">
              <a:solidFill>
                <a:schemeClr val="tx1"/>
              </a:solidFill>
              <a:latin typeface="Arial" pitchFamily="34" charset="0"/>
              <a:cs typeface="Arial" pitchFamily="34" charset="0"/>
            </a:endParaRPr>
          </a:p>
        </p:txBody>
      </p:sp>
      <p:sp>
        <p:nvSpPr>
          <p:cNvPr id="7" name="Footer Placeholder 6"/>
          <p:cNvSpPr>
            <a:spLocks noGrp="1"/>
          </p:cNvSpPr>
          <p:nvPr>
            <p:ph type="ftr" sz="quarter" idx="10"/>
          </p:nvPr>
        </p:nvSpPr>
        <p:spPr/>
        <p:txBody>
          <a:bodyPr/>
          <a:lstStyle/>
          <a:p>
            <a:pPr>
              <a:defRPr/>
            </a:pPr>
            <a:r>
              <a:rPr lang="en-US" dirty="0" smtClean="0"/>
              <a:t>EngageNY.org</a:t>
            </a:r>
            <a:endParaRPr lang="en-US" dirty="0"/>
          </a:p>
        </p:txBody>
      </p:sp>
      <p:sp>
        <p:nvSpPr>
          <p:cNvPr id="8" name="Slide Number Placeholder 7"/>
          <p:cNvSpPr>
            <a:spLocks noGrp="1"/>
          </p:cNvSpPr>
          <p:nvPr>
            <p:ph type="sldNum" sz="quarter" idx="11"/>
          </p:nvPr>
        </p:nvSpPr>
        <p:spPr/>
        <p:txBody>
          <a:bodyPr/>
          <a:lstStyle/>
          <a:p>
            <a:pPr>
              <a:defRPr/>
            </a:pPr>
            <a:fld id="{00CF749F-7EF7-4969-9959-9C1B2E187EFB}" type="slidenum">
              <a:rPr lang="en-US" smtClean="0"/>
              <a:pPr>
                <a:defRPr/>
              </a:pPr>
              <a:t>9</a:t>
            </a:fld>
            <a:endParaRPr lang="en-US" dirty="0"/>
          </a:p>
        </p:txBody>
      </p:sp>
      <p:graphicFrame>
        <p:nvGraphicFramePr>
          <p:cNvPr id="9" name="Content Placeholder 8"/>
          <p:cNvGraphicFramePr>
            <a:graphicFrameLocks noGrp="1"/>
          </p:cNvGraphicFramePr>
          <p:nvPr>
            <p:ph sz="half" idx="2"/>
            <p:extLst>
              <p:ext uri="{D42A27DB-BD31-4B8C-83A1-F6EECF244321}">
                <p14:modId xmlns="" xmlns:p14="http://schemas.microsoft.com/office/powerpoint/2010/main" val="4069017229"/>
              </p:ext>
            </p:extLst>
          </p:nvPr>
        </p:nvGraphicFramePr>
        <p:xfrm>
          <a:off x="457200" y="2263775"/>
          <a:ext cx="4040188" cy="3773488"/>
        </p:xfrm>
        <a:graphic>
          <a:graphicData uri="http://schemas.openxmlformats.org/presentationml/2006/ole">
            <p:oleObj spid="_x0000_s7254" name="Worksheet" r:id="rId3" imgW="4610050" imgH="4305171" progId="Excel.Sheet.8">
              <p:embed/>
            </p:oleObj>
          </a:graphicData>
        </a:graphic>
      </p:graphicFrame>
      <p:graphicFrame>
        <p:nvGraphicFramePr>
          <p:cNvPr id="10" name="Content Placeholder 9"/>
          <p:cNvGraphicFramePr>
            <a:graphicFrameLocks noGrp="1"/>
          </p:cNvGraphicFramePr>
          <p:nvPr>
            <p:ph sz="quarter" idx="4"/>
            <p:extLst>
              <p:ext uri="{D42A27DB-BD31-4B8C-83A1-F6EECF244321}">
                <p14:modId xmlns="" xmlns:p14="http://schemas.microsoft.com/office/powerpoint/2010/main" val="1833308921"/>
              </p:ext>
            </p:extLst>
          </p:nvPr>
        </p:nvGraphicFramePr>
        <p:xfrm>
          <a:off x="4811713" y="2249488"/>
          <a:ext cx="3859212" cy="3802062"/>
        </p:xfrm>
        <a:graphic>
          <a:graphicData uri="http://schemas.openxmlformats.org/presentationml/2006/ole">
            <p:oleObj spid="_x0000_s7255" name="Worksheet" r:id="rId4" imgW="4552823" imgH="4486296" progId="Excel.Sheet.8">
              <p:embed/>
            </p:oleObj>
          </a:graphicData>
        </a:graphic>
      </p:graphicFrame>
      <p:cxnSp>
        <p:nvCxnSpPr>
          <p:cNvPr id="11" name="Straight Connector 10"/>
          <p:cNvCxnSpPr/>
          <p:nvPr/>
        </p:nvCxnSpPr>
        <p:spPr>
          <a:xfrm>
            <a:off x="1066800" y="3325218"/>
            <a:ext cx="3352800" cy="571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5334000" y="3325218"/>
            <a:ext cx="3276600" cy="571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3" name="TextBox 8"/>
          <p:cNvSpPr txBox="1">
            <a:spLocks noChangeArrowheads="1"/>
          </p:cNvSpPr>
          <p:nvPr/>
        </p:nvSpPr>
        <p:spPr bwMode="auto">
          <a:xfrm>
            <a:off x="457200" y="6015038"/>
            <a:ext cx="2478088" cy="584775"/>
          </a:xfrm>
          <a:prstGeom prst="rect">
            <a:avLst/>
          </a:prstGeom>
          <a:noFill/>
          <a:ln w="9525">
            <a:noFill/>
            <a:miter lim="800000"/>
            <a:headEnd/>
            <a:tailEnd/>
          </a:ln>
        </p:spPr>
        <p:txBody>
          <a:bodyPr>
            <a:spAutoFit/>
          </a:bodyPr>
          <a:lstStyle/>
          <a:p>
            <a:r>
              <a:rPr lang="en-US" sz="1400" dirty="0">
                <a:solidFill>
                  <a:srgbClr val="FF0000"/>
                </a:solidFill>
                <a:cs typeface="ＭＳ Ｐゴシック"/>
              </a:rPr>
              <a:t>─</a:t>
            </a:r>
            <a:r>
              <a:rPr lang="en-US" sz="1400" dirty="0">
                <a:cs typeface="ＭＳ Ｐゴシック"/>
              </a:rPr>
              <a:t>   Proficiency</a:t>
            </a:r>
          </a:p>
          <a:p>
            <a:endParaRPr lang="en-US" dirty="0">
              <a:cs typeface="ＭＳ Ｐゴシック"/>
            </a:endParaRPr>
          </a:p>
        </p:txBody>
      </p:sp>
    </p:spTree>
    <p:extLst>
      <p:ext uri="{BB962C8B-B14F-4D97-AF65-F5344CB8AC3E}">
        <p14:creationId xmlns="" xmlns:p14="http://schemas.microsoft.com/office/powerpoint/2010/main" val="38103227"/>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CartoGothic St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1843</TotalTime>
  <Words>5471</Words>
  <Application>Microsoft Office PowerPoint</Application>
  <PresentationFormat>On-screen Show (4:3)</PresentationFormat>
  <Paragraphs>866</Paragraphs>
  <Slides>71</Slides>
  <Notes>7</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71</vt:i4>
      </vt:variant>
    </vt:vector>
  </HeadingPairs>
  <TitlesOfParts>
    <vt:vector size="73" baseType="lpstr">
      <vt:lpstr>Default Design</vt:lpstr>
      <vt:lpstr>Worksheet</vt:lpstr>
      <vt:lpstr>State-Calculated Growth Measures Overview</vt:lpstr>
      <vt:lpstr>New York State Multiple Measures Evaluation System</vt:lpstr>
      <vt:lpstr>Session Agenda</vt:lpstr>
      <vt:lpstr>Today’s Presentation</vt:lpstr>
      <vt:lpstr>State-provided Growth measures for teachers and principals OF grades 4–8 English language arts (ELA) and Mathematics  2012–13 and 2013–14</vt:lpstr>
      <vt:lpstr>Slide 6</vt:lpstr>
      <vt:lpstr>By the End of This Section….</vt:lpstr>
      <vt:lpstr>Why Growth?</vt:lpstr>
      <vt:lpstr>Why Growth?</vt:lpstr>
      <vt:lpstr>How to Measure Growth? </vt:lpstr>
      <vt:lpstr>How to Measure Growth? </vt:lpstr>
      <vt:lpstr>Student A’s Current Year Performance Compared To “Similar” Students</vt:lpstr>
      <vt:lpstr>Student E’s Current Year Performance Compared To “Similar” Students</vt:lpstr>
      <vt:lpstr>Student Growth Percentiles:   True or False?</vt:lpstr>
      <vt:lpstr>Defining “Similar Students” </vt:lpstr>
      <vt:lpstr>Expanding the Definition of “Similar” Students:  An Example</vt:lpstr>
      <vt:lpstr>Expanding the Definition of “Similar” Students:  An Example</vt:lpstr>
      <vt:lpstr>Factors Used to Define “Similar Students” in the Growth Model for 2012–13 and 2013–14</vt:lpstr>
      <vt:lpstr>Partner Activity</vt:lpstr>
      <vt:lpstr>By the End of This Section….</vt:lpstr>
      <vt:lpstr>By the End of This Section….</vt:lpstr>
      <vt:lpstr>Slide 22</vt:lpstr>
      <vt:lpstr>By the End of This Section….</vt:lpstr>
      <vt:lpstr>Mean Growth Percentile</vt:lpstr>
      <vt:lpstr>Elements of Teacher/Student Attribution Data</vt:lpstr>
      <vt:lpstr>Which Students Count in a Teacher’s MGP for 2012–13?</vt:lpstr>
      <vt:lpstr>From Student Growth to Teacher Growth Scores </vt:lpstr>
      <vt:lpstr>Minimum Number of Scores Required for Reporting Teacher MGPs </vt:lpstr>
      <vt:lpstr>Partner Activity</vt:lpstr>
      <vt:lpstr>Which Students Count in a Principal’s MGP for 2012–13?</vt:lpstr>
      <vt:lpstr>From Student Growth to Principal Growth Scores </vt:lpstr>
      <vt:lpstr>Slide 32</vt:lpstr>
      <vt:lpstr>MGPs and Statistical Confidence:  Teachers and Principals</vt:lpstr>
      <vt:lpstr>Growth Rating Classification</vt:lpstr>
      <vt:lpstr>Percent of Teachers in Each HEDI Rating in 2011-12</vt:lpstr>
      <vt:lpstr>By the End of This Section….</vt:lpstr>
      <vt:lpstr>By the End of This Section….</vt:lpstr>
      <vt:lpstr>State-Provided Measures of Student Growth for  Principals of Grades 9–12  2012–13 and 2013–14</vt:lpstr>
      <vt:lpstr>By the End of This Section….</vt:lpstr>
      <vt:lpstr>Goal of 9-12 Metrics</vt:lpstr>
      <vt:lpstr>Two Types of Measures for 9-12 Principals</vt:lpstr>
      <vt:lpstr>Comparative Growth in Regents Exams Passed</vt:lpstr>
      <vt:lpstr>“Similar Student” Characteristics for  Grades 9–12 Principal MGP Measures</vt:lpstr>
      <vt:lpstr>Student Attribution for Grades 9–12 Principals</vt:lpstr>
      <vt:lpstr>HEDI Ratings Based on Multiple Growth Measures</vt:lpstr>
      <vt:lpstr>By the End of This Section….</vt:lpstr>
      <vt:lpstr>By the End of This Section….</vt:lpstr>
      <vt:lpstr>Moving forward</vt:lpstr>
      <vt:lpstr>Timeline for 2013</vt:lpstr>
      <vt:lpstr>Beyond 2012-2013 and 2013-14:  Value-added model for 2014-15</vt:lpstr>
      <vt:lpstr>For More Information</vt:lpstr>
      <vt:lpstr>Appendix</vt:lpstr>
      <vt:lpstr>Glossary of Variable Definitions</vt:lpstr>
      <vt:lpstr>Glossary of Variable Definitions</vt:lpstr>
      <vt:lpstr>Additional details on 4-8 metrics</vt:lpstr>
      <vt:lpstr>Minimum Number of Scores Required for Reporting 4-8 Teacher and Principal MGPs </vt:lpstr>
      <vt:lpstr>AIR’s Growth Reporting System Rosters Will Display Student-Level Information at Teacher and School Levels</vt:lpstr>
      <vt:lpstr>Growth Rating Classification Rules for Teachers and Principals for 2012–13</vt:lpstr>
      <vt:lpstr>Additional details on 9-12 principal metrics</vt:lpstr>
      <vt:lpstr> MGP for ELA and Integrated Algebra Regents Exams </vt:lpstr>
      <vt:lpstr>Why This Metric?</vt:lpstr>
      <vt:lpstr>MGP for ELA and Integrated Algebra Regents Exams: Same Approach as Grades 4–8 MGP Measures</vt:lpstr>
      <vt:lpstr>Additional Details About 9-12 MGP Metric</vt:lpstr>
      <vt:lpstr>Comparative Growth in Regents EXAMS Passed Measure  </vt:lpstr>
      <vt:lpstr>Why This Metric?</vt:lpstr>
      <vt:lpstr>Comparative Growth in Regents Exams Passed</vt:lpstr>
      <vt:lpstr>Find the Growth in Regents Score</vt:lpstr>
      <vt:lpstr>Additional Details about 9-12 Comparative Growth in Regents Passed Metric</vt:lpstr>
      <vt:lpstr>Determining HEDI Ratings and Scores  for Grades 9–12 Principals</vt:lpstr>
      <vt:lpstr>Growth Rating Classification Rules for 9-12 Principals for 2012–13</vt:lpstr>
      <vt:lpstr>Calculating the Growth Subcomponent Rating (HEDI) and Growth Score Points</vt:lpstr>
    </vt:vector>
  </TitlesOfParts>
  <Company>NYSED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EngageNY</dc:title>
  <dc:creator>NYSED</dc:creator>
  <cp:lastModifiedBy>teagen</cp:lastModifiedBy>
  <cp:revision>124</cp:revision>
  <dcterms:created xsi:type="dcterms:W3CDTF">2012-11-02T15:03:06Z</dcterms:created>
  <dcterms:modified xsi:type="dcterms:W3CDTF">2013-07-11T13:41:06Z</dcterms:modified>
</cp:coreProperties>
</file>